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9" r:id="rId5"/>
    <p:sldId id="262" r:id="rId6"/>
    <p:sldId id="260" r:id="rId7"/>
    <p:sldId id="263" r:id="rId8"/>
    <p:sldId id="264" r:id="rId9"/>
    <p:sldId id="277" r:id="rId10"/>
    <p:sldId id="278" r:id="rId11"/>
    <p:sldId id="261" r:id="rId12"/>
    <p:sldId id="265" r:id="rId13"/>
    <p:sldId id="266" r:id="rId14"/>
    <p:sldId id="267" r:id="rId15"/>
    <p:sldId id="269" r:id="rId16"/>
    <p:sldId id="275" r:id="rId17"/>
    <p:sldId id="270" r:id="rId18"/>
    <p:sldId id="271" r:id="rId19"/>
    <p:sldId id="276" r:id="rId20"/>
    <p:sldId id="274" r:id="rId21"/>
    <p:sldId id="280" r:id="rId22"/>
    <p:sldId id="281" r:id="rId23"/>
    <p:sldId id="283" r:id="rId24"/>
    <p:sldId id="279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ocuments\degustationeETS2013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ocuments\degustationeETS201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ocuments\degustationeETS201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ocuments\degustationeETS2013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Texture en % des consommations </a:t>
            </a:r>
          </a:p>
          <a:p>
            <a:pPr>
              <a:defRPr sz="1600"/>
            </a:pPr>
            <a:r>
              <a:rPr lang="en-US" sz="1600"/>
              <a:t>Royal Gala n=39 ; Q300 n=66 ; Q370 n=36</a:t>
            </a:r>
          </a:p>
        </c:rich>
      </c:tx>
      <c:layout/>
      <c:overlay val="0"/>
    </c:title>
    <c:autoTitleDeleted val="0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Feuil1!$T$28</c:f>
              <c:strCache>
                <c:ptCount val="1"/>
                <c:pt idx="0">
                  <c:v>mauvais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elete val="1"/>
          </c:dLbls>
          <c:cat>
            <c:strRef>
              <c:f>Feuil1!$U$27:$W$27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Feuil1!$U$28:$W$28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Feuil1!$T$29</c:f>
              <c:strCache>
                <c:ptCount val="1"/>
                <c:pt idx="0">
                  <c:v>passable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0185067526415994E-16"/>
                  <c:y val="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Feuil1!$U$27:$W$27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Feuil1!$U$29:$W$29</c:f>
              <c:numCache>
                <c:formatCode>0%</c:formatCode>
                <c:ptCount val="3"/>
                <c:pt idx="0">
                  <c:v>0.10256410256410256</c:v>
                </c:pt>
                <c:pt idx="1">
                  <c:v>4.5454545454545456E-2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Feuil1!$T$30</c:f>
              <c:strCache>
                <c:ptCount val="1"/>
                <c:pt idx="0">
                  <c:v>moyen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Feuil1!$U$27:$W$27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Feuil1!$U$30:$W$30</c:f>
              <c:numCache>
                <c:formatCode>0%</c:formatCode>
                <c:ptCount val="3"/>
                <c:pt idx="0">
                  <c:v>0.17948717948717949</c:v>
                </c:pt>
                <c:pt idx="1">
                  <c:v>7.575757575757576E-2</c:v>
                </c:pt>
                <c:pt idx="2">
                  <c:v>5.5555555555555552E-2</c:v>
                </c:pt>
              </c:numCache>
            </c:numRef>
          </c:val>
        </c:ser>
        <c:ser>
          <c:idx val="3"/>
          <c:order val="3"/>
          <c:tx>
            <c:strRef>
              <c:f>Feuil1!$T$31</c:f>
              <c:strCache>
                <c:ptCount val="1"/>
                <c:pt idx="0">
                  <c:v>bon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Feuil1!$U$27:$W$27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Feuil1!$U$31:$W$31</c:f>
              <c:numCache>
                <c:formatCode>0%</c:formatCode>
                <c:ptCount val="3"/>
                <c:pt idx="0">
                  <c:v>0.38461538461538464</c:v>
                </c:pt>
                <c:pt idx="1">
                  <c:v>0.42424242424242425</c:v>
                </c:pt>
                <c:pt idx="2">
                  <c:v>0.47222222222222221</c:v>
                </c:pt>
              </c:numCache>
            </c:numRef>
          </c:val>
        </c:ser>
        <c:ser>
          <c:idx val="4"/>
          <c:order val="4"/>
          <c:tx>
            <c:strRef>
              <c:f>Feuil1!$T$32</c:f>
              <c:strCache>
                <c:ptCount val="1"/>
                <c:pt idx="0">
                  <c:v>excellent</c:v>
                </c:pt>
              </c:strCache>
            </c:strRef>
          </c:tx>
          <c:spPr>
            <a:solidFill>
              <a:schemeClr val="accent5"/>
            </a:solidFill>
            <a:ln>
              <a:round/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Feuil1!$U$27:$W$27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Feuil1!$U$32:$W$32</c:f>
              <c:numCache>
                <c:formatCode>0%</c:formatCode>
                <c:ptCount val="3"/>
                <c:pt idx="0">
                  <c:v>0.33333333333333331</c:v>
                </c:pt>
                <c:pt idx="1">
                  <c:v>0.45454545454545453</c:v>
                </c:pt>
                <c:pt idx="2">
                  <c:v>0.47222222222222221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3"/>
        <c:shape val="cylinder"/>
        <c:axId val="39677440"/>
        <c:axId val="36622272"/>
        <c:axId val="0"/>
      </c:bar3DChart>
      <c:catAx>
        <c:axId val="396774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36622272"/>
        <c:crosses val="autoZero"/>
        <c:auto val="1"/>
        <c:lblAlgn val="ctr"/>
        <c:lblOffset val="100"/>
        <c:noMultiLvlLbl val="0"/>
      </c:catAx>
      <c:valAx>
        <c:axId val="36622272"/>
        <c:scaling>
          <c:orientation val="minMax"/>
          <c:max val="1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fr-FR"/>
          </a:p>
        </c:txPr>
        <c:crossAx val="3967744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fr-FR"/>
        </a:p>
      </c:txPr>
    </c:legend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>
          <a:solidFill>
            <a:schemeClr val="bg1"/>
          </a:solidFill>
        </a:defRPr>
      </a:pPr>
      <a:endParaRPr lang="fr-F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CA" sz="1600" b="1" i="0" baseline="0">
                <a:effectLst/>
              </a:rPr>
              <a:t>Rosinette évolution de la fermeté</a:t>
            </a:r>
            <a:endParaRPr lang="fr-CA" sz="1600">
              <a:effectLst/>
            </a:endParaRPr>
          </a:p>
          <a:p>
            <a:pPr>
              <a:defRPr/>
            </a:pPr>
            <a:r>
              <a:rPr lang="fr-CA" sz="1100" b="0" i="1" baseline="0">
                <a:effectLst/>
              </a:rPr>
              <a:t>Froid + SF, récolte 30 sept, (stade [7-8], [11-16] lbs</a:t>
            </a:r>
            <a:endParaRPr lang="fr-CA" sz="1100" b="0"/>
          </a:p>
        </c:rich>
      </c:tx>
      <c:layout>
        <c:manualLayout>
          <c:xMode val="edge"/>
          <c:yMode val="edge"/>
          <c:x val="0.17719444444444443"/>
          <c:y val="3.24074074074074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593285214348207"/>
          <c:y val="0.3598534558180228"/>
          <c:w val="0.86351159230096242"/>
          <c:h val="0.524166666666666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Feuil1!$C$49</c:f>
              <c:strCache>
                <c:ptCount val="1"/>
                <c:pt idx="0">
                  <c:v>% des fruits &lt; = 12lbs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Feuil1!$D$22:$G$22</c:f>
              <c:strCache>
                <c:ptCount val="4"/>
                <c:pt idx="0">
                  <c:v>28-oct</c:v>
                </c:pt>
                <c:pt idx="1">
                  <c:v>12-nov</c:v>
                </c:pt>
                <c:pt idx="2">
                  <c:v>26-nov</c:v>
                </c:pt>
                <c:pt idx="3">
                  <c:v> -10-dec</c:v>
                </c:pt>
              </c:strCache>
            </c:strRef>
          </c:cat>
          <c:val>
            <c:numRef>
              <c:f>Feuil1!$D$49:$G$49</c:f>
              <c:numCache>
                <c:formatCode>0.0%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Feuil1!$C$50</c:f>
              <c:strCache>
                <c:ptCount val="1"/>
                <c:pt idx="0">
                  <c:v>% des fruits &gt;12lbs &lt; = 14 lbs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Feuil1!$D$22:$G$22</c:f>
              <c:strCache>
                <c:ptCount val="4"/>
                <c:pt idx="0">
                  <c:v>28-oct</c:v>
                </c:pt>
                <c:pt idx="1">
                  <c:v>12-nov</c:v>
                </c:pt>
                <c:pt idx="2">
                  <c:v>26-nov</c:v>
                </c:pt>
                <c:pt idx="3">
                  <c:v> -10-dec</c:v>
                </c:pt>
              </c:strCache>
            </c:strRef>
          </c:cat>
          <c:val>
            <c:numRef>
              <c:f>Feuil1!$D$50:$G$50</c:f>
              <c:numCache>
                <c:formatCode>0.0%</c:formatCode>
                <c:ptCount val="4"/>
                <c:pt idx="0">
                  <c:v>0.1</c:v>
                </c:pt>
                <c:pt idx="1">
                  <c:v>0.3</c:v>
                </c:pt>
                <c:pt idx="2">
                  <c:v>0.4</c:v>
                </c:pt>
                <c:pt idx="3">
                  <c:v>0.2</c:v>
                </c:pt>
              </c:numCache>
            </c:numRef>
          </c:val>
        </c:ser>
        <c:ser>
          <c:idx val="2"/>
          <c:order val="2"/>
          <c:tx>
            <c:strRef>
              <c:f>Feuil1!$C$51</c:f>
              <c:strCache>
                <c:ptCount val="1"/>
                <c:pt idx="0">
                  <c:v>% des fruits &gt; 14 lbs &lt; = 15 lbs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Feuil1!$D$22:$G$22</c:f>
              <c:strCache>
                <c:ptCount val="4"/>
                <c:pt idx="0">
                  <c:v>28-oct</c:v>
                </c:pt>
                <c:pt idx="1">
                  <c:v>12-nov</c:v>
                </c:pt>
                <c:pt idx="2">
                  <c:v>26-nov</c:v>
                </c:pt>
                <c:pt idx="3">
                  <c:v> -10-dec</c:v>
                </c:pt>
              </c:strCache>
            </c:strRef>
          </c:cat>
          <c:val>
            <c:numRef>
              <c:f>Feuil1!$D$51:$G$51</c:f>
              <c:numCache>
                <c:formatCode>0.0%</c:formatCode>
                <c:ptCount val="4"/>
                <c:pt idx="0">
                  <c:v>0.5</c:v>
                </c:pt>
                <c:pt idx="1">
                  <c:v>0.39999999999999997</c:v>
                </c:pt>
                <c:pt idx="2">
                  <c:v>0.5</c:v>
                </c:pt>
                <c:pt idx="3">
                  <c:v>0.49999999999999994</c:v>
                </c:pt>
              </c:numCache>
            </c:numRef>
          </c:val>
        </c:ser>
        <c:ser>
          <c:idx val="3"/>
          <c:order val="3"/>
          <c:tx>
            <c:strRef>
              <c:f>Feuil1!$C$52</c:f>
              <c:strCache>
                <c:ptCount val="1"/>
                <c:pt idx="0">
                  <c:v>% des fruits &gt; 15 lbs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Feuil1!$D$22:$G$22</c:f>
              <c:strCache>
                <c:ptCount val="4"/>
                <c:pt idx="0">
                  <c:v>28-oct</c:v>
                </c:pt>
                <c:pt idx="1">
                  <c:v>12-nov</c:v>
                </c:pt>
                <c:pt idx="2">
                  <c:v>26-nov</c:v>
                </c:pt>
                <c:pt idx="3">
                  <c:v> -10-dec</c:v>
                </c:pt>
              </c:strCache>
            </c:strRef>
          </c:cat>
          <c:val>
            <c:numRef>
              <c:f>Feuil1!$D$52:$G$52</c:f>
              <c:numCache>
                <c:formatCode>0.0%</c:formatCode>
                <c:ptCount val="4"/>
                <c:pt idx="0">
                  <c:v>0.4</c:v>
                </c:pt>
                <c:pt idx="1">
                  <c:v>0.3</c:v>
                </c:pt>
                <c:pt idx="2">
                  <c:v>0.1</c:v>
                </c:pt>
                <c:pt idx="3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100"/>
        <c:axId val="39943168"/>
        <c:axId val="39873920"/>
      </c:barChart>
      <c:catAx>
        <c:axId val="39943168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crossAx val="39873920"/>
        <c:crosses val="autoZero"/>
        <c:auto val="1"/>
        <c:lblAlgn val="ctr"/>
        <c:lblOffset val="100"/>
        <c:noMultiLvlLbl val="0"/>
      </c:catAx>
      <c:valAx>
        <c:axId val="39873920"/>
        <c:scaling>
          <c:orientation val="minMax"/>
          <c:max val="1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3994316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8.5833770778652674E-2"/>
          <c:y val="0.19444444444444445"/>
          <c:w val="0.79777690288713909"/>
          <c:h val="0.12390467959797709"/>
        </c:manualLayout>
      </c:layout>
      <c:overlay val="0"/>
    </c:legend>
    <c:plotVisOnly val="1"/>
    <c:dispBlanksAs val="gap"/>
    <c:showDLblsOverMax val="0"/>
  </c:chart>
  <c:spPr>
    <a:solidFill>
      <a:schemeClr val="accent3">
        <a:lumMod val="60000"/>
        <a:lumOff val="40000"/>
      </a:schemeClr>
    </a:solidFill>
    <a:ln>
      <a:solidFill>
        <a:srgbClr val="00B050"/>
      </a:solidFill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fr-CA" sz="1600" b="1" i="0" baseline="0" dirty="0" err="1">
                <a:effectLst/>
              </a:rPr>
              <a:t>Rosinette</a:t>
            </a:r>
            <a:r>
              <a:rPr lang="fr-CA" sz="1600" b="1" i="0" baseline="0" dirty="0">
                <a:effectLst/>
              </a:rPr>
              <a:t> évolution de la fermeté</a:t>
            </a:r>
            <a:endParaRPr lang="fr-CA" sz="1600" dirty="0">
              <a:effectLst/>
            </a:endParaRPr>
          </a:p>
          <a:p>
            <a:pPr>
              <a:defRPr sz="1400"/>
            </a:pPr>
            <a:r>
              <a:rPr lang="fr-CA" sz="1400" b="0" i="1" baseline="0" dirty="0">
                <a:effectLst/>
              </a:rPr>
              <a:t>AC + 3 SF, récolte 20 sept, (stade [5-8], [14-18] </a:t>
            </a:r>
            <a:r>
              <a:rPr lang="fr-CA" sz="1400" b="0" i="1" baseline="0" dirty="0" err="1">
                <a:effectLst/>
              </a:rPr>
              <a:t>lbs</a:t>
            </a:r>
            <a:endParaRPr lang="fr-CA" sz="1400" b="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703018372703412"/>
          <c:y val="0.32883810255425389"/>
          <c:w val="0.84241426071741032"/>
          <c:h val="0.569325907432302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Feuil1!$C$76</c:f>
              <c:strCache>
                <c:ptCount val="1"/>
                <c:pt idx="0">
                  <c:v>% des fruits &lt; = 12lbs</c:v>
                </c:pt>
              </c:strCache>
            </c:strRef>
          </c:tx>
          <c:invertIfNegative val="0"/>
          <c:cat>
            <c:numRef>
              <c:f>Feuil1!$D$75</c:f>
              <c:numCache>
                <c:formatCode>d\-mmm</c:formatCode>
                <c:ptCount val="1"/>
                <c:pt idx="0">
                  <c:v>41619</c:v>
                </c:pt>
              </c:numCache>
            </c:numRef>
          </c:cat>
          <c:val>
            <c:numRef>
              <c:f>Feuil1!$D$76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Feuil1!$C$77</c:f>
              <c:strCache>
                <c:ptCount val="1"/>
                <c:pt idx="0">
                  <c:v>% des fruits &gt;12lbs &lt; = 14 lbs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Feuil1!$D$75</c:f>
              <c:numCache>
                <c:formatCode>d\-mmm</c:formatCode>
                <c:ptCount val="1"/>
                <c:pt idx="0">
                  <c:v>41619</c:v>
                </c:pt>
              </c:numCache>
            </c:numRef>
          </c:cat>
          <c:val>
            <c:numRef>
              <c:f>Feuil1!$D$77</c:f>
              <c:numCache>
                <c:formatCode>0.0%</c:formatCode>
                <c:ptCount val="1"/>
                <c:pt idx="0">
                  <c:v>0.4</c:v>
                </c:pt>
              </c:numCache>
            </c:numRef>
          </c:val>
        </c:ser>
        <c:ser>
          <c:idx val="2"/>
          <c:order val="2"/>
          <c:tx>
            <c:strRef>
              <c:f>Feuil1!$C$78</c:f>
              <c:strCache>
                <c:ptCount val="1"/>
                <c:pt idx="0">
                  <c:v>% des fruits &gt; 14 lbs &lt; = 15 lbs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Feuil1!$D$75</c:f>
              <c:numCache>
                <c:formatCode>d\-mmm</c:formatCode>
                <c:ptCount val="1"/>
                <c:pt idx="0">
                  <c:v>41619</c:v>
                </c:pt>
              </c:numCache>
            </c:numRef>
          </c:cat>
          <c:val>
            <c:numRef>
              <c:f>Feuil1!$D$78</c:f>
              <c:numCache>
                <c:formatCode>0.0%</c:formatCode>
                <c:ptCount val="1"/>
                <c:pt idx="0">
                  <c:v>0.4</c:v>
                </c:pt>
              </c:numCache>
            </c:numRef>
          </c:val>
        </c:ser>
        <c:ser>
          <c:idx val="3"/>
          <c:order val="3"/>
          <c:tx>
            <c:strRef>
              <c:f>Feuil1!$C$79</c:f>
              <c:strCache>
                <c:ptCount val="1"/>
                <c:pt idx="0">
                  <c:v>% des fruits &gt; 15 lbs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Feuil1!$D$75</c:f>
              <c:numCache>
                <c:formatCode>d\-mmm</c:formatCode>
                <c:ptCount val="1"/>
                <c:pt idx="0">
                  <c:v>41619</c:v>
                </c:pt>
              </c:numCache>
            </c:numRef>
          </c:cat>
          <c:val>
            <c:numRef>
              <c:f>Feuil1!$D$79</c:f>
              <c:numCache>
                <c:formatCode>0.0%</c:formatCode>
                <c:ptCount val="1"/>
                <c:pt idx="0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3"/>
        <c:overlap val="100"/>
        <c:axId val="35560960"/>
        <c:axId val="39877376"/>
      </c:barChart>
      <c:dateAx>
        <c:axId val="35560960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39877376"/>
        <c:crosses val="autoZero"/>
        <c:auto val="1"/>
        <c:lblOffset val="100"/>
        <c:baseTimeUnit val="days"/>
      </c:dateAx>
      <c:valAx>
        <c:axId val="39877376"/>
        <c:scaling>
          <c:orientation val="minMax"/>
          <c:max val="1"/>
        </c:scaling>
        <c:delete val="0"/>
        <c:axPos val="l"/>
        <c:majorGridlines/>
        <c:numFmt formatCode="0.0%" sourceLinked="1"/>
        <c:majorTickMark val="none"/>
        <c:minorTickMark val="none"/>
        <c:tickLblPos val="nextTo"/>
        <c:crossAx val="35560960"/>
        <c:crosses val="autoZero"/>
        <c:crossBetween val="between"/>
        <c:majorUnit val="0.2"/>
      </c:valAx>
      <c:spPr>
        <a:solidFill>
          <a:schemeClr val="accent3">
            <a:lumMod val="60000"/>
            <a:lumOff val="40000"/>
          </a:schemeClr>
        </a:solidFill>
      </c:spPr>
    </c:plotArea>
    <c:legend>
      <c:legendPos val="t"/>
      <c:layout>
        <c:manualLayout>
          <c:xMode val="edge"/>
          <c:yMode val="edge"/>
          <c:x val="4.2506999125109364E-2"/>
          <c:y val="0.19495934959349592"/>
          <c:w val="0.93165244969378824"/>
          <c:h val="0.12533192497279302"/>
        </c:manualLayout>
      </c:layout>
      <c:overlay val="0"/>
      <c:txPr>
        <a:bodyPr/>
        <a:lstStyle/>
        <a:p>
          <a:pPr>
            <a:defRPr sz="1100"/>
          </a:pPr>
          <a:endParaRPr lang="fr-FR"/>
        </a:p>
      </c:txPr>
    </c:legend>
    <c:plotVisOnly val="1"/>
    <c:dispBlanksAs val="gap"/>
    <c:showDLblsOverMax val="0"/>
  </c:chart>
  <c:spPr>
    <a:solidFill>
      <a:schemeClr val="accent3">
        <a:lumMod val="60000"/>
        <a:lumOff val="40000"/>
      </a:schemeClr>
    </a:solidFill>
    <a:ln>
      <a:solidFill>
        <a:srgbClr val="00B050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fr-CA" sz="1600"/>
              <a:t>Apparence</a:t>
            </a:r>
          </a:p>
          <a:p>
            <a:pPr>
              <a:defRPr sz="1600"/>
            </a:pPr>
            <a:r>
              <a:rPr lang="fr-CA" sz="1600"/>
              <a:t>Royal Gala n=39 ; Q300 n=66 ; Q370 n=36</a:t>
            </a:r>
          </a:p>
        </c:rich>
      </c:tx>
      <c:layout/>
      <c:overlay val="0"/>
    </c:title>
    <c:autoTitleDeleted val="0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Feuil1!$T$28</c:f>
              <c:strCache>
                <c:ptCount val="1"/>
                <c:pt idx="0">
                  <c:v>mauvais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elete val="1"/>
          </c:dLbls>
          <c:cat>
            <c:strRef>
              <c:f>Feuil1!$AA$27:$AC$27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Feuil1!$AA$28:$AC$28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Feuil1!$T$29</c:f>
              <c:strCache>
                <c:ptCount val="1"/>
                <c:pt idx="0">
                  <c:v>passable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0185067526415994E-16"/>
                  <c:y val="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Feuil1!$AA$27:$AC$27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Feuil1!$AA$29:$AC$29</c:f>
              <c:numCache>
                <c:formatCode>0%</c:formatCode>
                <c:ptCount val="3"/>
                <c:pt idx="0">
                  <c:v>2.564102564102564E-2</c:v>
                </c:pt>
                <c:pt idx="1">
                  <c:v>9.0909090909090912E-2</c:v>
                </c:pt>
                <c:pt idx="2">
                  <c:v>2.7777777777777776E-2</c:v>
                </c:pt>
              </c:numCache>
            </c:numRef>
          </c:val>
        </c:ser>
        <c:ser>
          <c:idx val="2"/>
          <c:order val="2"/>
          <c:tx>
            <c:strRef>
              <c:f>Feuil1!$T$30</c:f>
              <c:strCache>
                <c:ptCount val="1"/>
                <c:pt idx="0">
                  <c:v>moyen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Feuil1!$AA$27:$AC$27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Feuil1!$AA$30:$AC$30</c:f>
              <c:numCache>
                <c:formatCode>0%</c:formatCode>
                <c:ptCount val="3"/>
                <c:pt idx="0">
                  <c:v>0.17948717948717949</c:v>
                </c:pt>
                <c:pt idx="1">
                  <c:v>4.5454545454545456E-2</c:v>
                </c:pt>
                <c:pt idx="2">
                  <c:v>0.30555555555555558</c:v>
                </c:pt>
              </c:numCache>
            </c:numRef>
          </c:val>
        </c:ser>
        <c:ser>
          <c:idx val="3"/>
          <c:order val="3"/>
          <c:tx>
            <c:strRef>
              <c:f>Feuil1!$T$31</c:f>
              <c:strCache>
                <c:ptCount val="1"/>
                <c:pt idx="0">
                  <c:v>bon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Feuil1!$AA$27:$AC$27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Feuil1!$AA$31:$AC$31</c:f>
              <c:numCache>
                <c:formatCode>0%</c:formatCode>
                <c:ptCount val="3"/>
                <c:pt idx="0">
                  <c:v>0.41025641025641024</c:v>
                </c:pt>
                <c:pt idx="1">
                  <c:v>0.40909090909090912</c:v>
                </c:pt>
                <c:pt idx="2">
                  <c:v>0.44444444444444442</c:v>
                </c:pt>
              </c:numCache>
            </c:numRef>
          </c:val>
        </c:ser>
        <c:ser>
          <c:idx val="4"/>
          <c:order val="4"/>
          <c:tx>
            <c:strRef>
              <c:f>Feuil1!$T$32</c:f>
              <c:strCache>
                <c:ptCount val="1"/>
                <c:pt idx="0">
                  <c:v>excellent</c:v>
                </c:pt>
              </c:strCache>
            </c:strRef>
          </c:tx>
          <c:spPr>
            <a:solidFill>
              <a:schemeClr val="accent5"/>
            </a:solidFill>
            <a:ln>
              <a:round/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Feuil1!$AA$27:$AC$27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Feuil1!$AA$32:$AC$32</c:f>
              <c:numCache>
                <c:formatCode>0%</c:formatCode>
                <c:ptCount val="3"/>
                <c:pt idx="0">
                  <c:v>0.38461538461538464</c:v>
                </c:pt>
                <c:pt idx="1">
                  <c:v>0.45454545454545453</c:v>
                </c:pt>
                <c:pt idx="2">
                  <c:v>0.22222222222222221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3"/>
        <c:shape val="cylinder"/>
        <c:axId val="38089728"/>
        <c:axId val="36624000"/>
        <c:axId val="0"/>
      </c:bar3DChart>
      <c:catAx>
        <c:axId val="3808972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36624000"/>
        <c:crosses val="autoZero"/>
        <c:auto val="1"/>
        <c:lblAlgn val="ctr"/>
        <c:lblOffset val="100"/>
        <c:noMultiLvlLbl val="0"/>
      </c:catAx>
      <c:valAx>
        <c:axId val="36624000"/>
        <c:scaling>
          <c:orientation val="minMax"/>
          <c:max val="1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fr-FR"/>
          </a:p>
        </c:txPr>
        <c:crossAx val="3808972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fr-FR"/>
        </a:p>
      </c:txPr>
    </c:legend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>
          <a:solidFill>
            <a:schemeClr val="bg1"/>
          </a:solidFill>
        </a:defRPr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fr-CA" sz="1600" dirty="0"/>
              <a:t>Goût</a:t>
            </a:r>
          </a:p>
          <a:p>
            <a:pPr>
              <a:defRPr sz="1600"/>
            </a:pPr>
            <a:r>
              <a:rPr lang="fr-CA" sz="1600" dirty="0"/>
              <a:t>Royal Gala n=39 ; </a:t>
            </a:r>
            <a:r>
              <a:rPr lang="fr-CA" sz="1600" dirty="0" smtClean="0"/>
              <a:t>Q 300 </a:t>
            </a:r>
            <a:r>
              <a:rPr lang="fr-CA" sz="1600" dirty="0"/>
              <a:t>n=66 ; </a:t>
            </a:r>
            <a:r>
              <a:rPr lang="fr-CA" sz="1600" dirty="0" smtClean="0"/>
              <a:t>Q 370 </a:t>
            </a:r>
            <a:r>
              <a:rPr lang="fr-CA" sz="1600" dirty="0"/>
              <a:t>n=36</a:t>
            </a:r>
          </a:p>
        </c:rich>
      </c:tx>
      <c:layout/>
      <c:overlay val="0"/>
    </c:title>
    <c:autoTitleDeleted val="0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Feuil1!$T$28</c:f>
              <c:strCache>
                <c:ptCount val="1"/>
                <c:pt idx="0">
                  <c:v>mauvais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elete val="1"/>
          </c:dLbls>
          <c:cat>
            <c:strRef>
              <c:f>Feuil1!$X$27:$Z$27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Feuil1!$X$28:$Z$28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Feuil1!$T$29</c:f>
              <c:strCache>
                <c:ptCount val="1"/>
                <c:pt idx="0">
                  <c:v>passable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0185067526415994E-16"/>
                  <c:y val="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Feuil1!$X$27:$Z$27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Feuil1!$X$29:$Z$29</c:f>
              <c:numCache>
                <c:formatCode>0%</c:formatCode>
                <c:ptCount val="3"/>
                <c:pt idx="0">
                  <c:v>5.128205128205128E-2</c:v>
                </c:pt>
                <c:pt idx="1">
                  <c:v>4.5454545454545456E-2</c:v>
                </c:pt>
                <c:pt idx="2">
                  <c:v>0.03</c:v>
                </c:pt>
              </c:numCache>
            </c:numRef>
          </c:val>
        </c:ser>
        <c:ser>
          <c:idx val="2"/>
          <c:order val="2"/>
          <c:tx>
            <c:strRef>
              <c:f>Feuil1!$T$30</c:f>
              <c:strCache>
                <c:ptCount val="1"/>
                <c:pt idx="0">
                  <c:v>moyen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Feuil1!$X$27:$Z$27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Feuil1!$X$30:$Z$30</c:f>
              <c:numCache>
                <c:formatCode>0%</c:formatCode>
                <c:ptCount val="3"/>
                <c:pt idx="0">
                  <c:v>0.15384615384615385</c:v>
                </c:pt>
                <c:pt idx="1">
                  <c:v>6.0606060606060608E-2</c:v>
                </c:pt>
                <c:pt idx="2">
                  <c:v>0.1111111111111111</c:v>
                </c:pt>
              </c:numCache>
            </c:numRef>
          </c:val>
        </c:ser>
        <c:ser>
          <c:idx val="3"/>
          <c:order val="3"/>
          <c:tx>
            <c:strRef>
              <c:f>Feuil1!$T$31</c:f>
              <c:strCache>
                <c:ptCount val="1"/>
                <c:pt idx="0">
                  <c:v>bon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Feuil1!$X$27:$Z$27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Feuil1!$X$31:$Z$31</c:f>
              <c:numCache>
                <c:formatCode>0%</c:formatCode>
                <c:ptCount val="3"/>
                <c:pt idx="0">
                  <c:v>0.35897435897435898</c:v>
                </c:pt>
                <c:pt idx="1">
                  <c:v>0.45454545454545453</c:v>
                </c:pt>
                <c:pt idx="2">
                  <c:v>0.30555555555555558</c:v>
                </c:pt>
              </c:numCache>
            </c:numRef>
          </c:val>
        </c:ser>
        <c:ser>
          <c:idx val="4"/>
          <c:order val="4"/>
          <c:tx>
            <c:strRef>
              <c:f>Feuil1!$T$32</c:f>
              <c:strCache>
                <c:ptCount val="1"/>
                <c:pt idx="0">
                  <c:v>excellent</c:v>
                </c:pt>
              </c:strCache>
            </c:strRef>
          </c:tx>
          <c:spPr>
            <a:solidFill>
              <a:schemeClr val="accent5"/>
            </a:solidFill>
            <a:ln>
              <a:round/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Feuil1!$X$27:$Z$27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Feuil1!$X$32:$Z$32</c:f>
              <c:numCache>
                <c:formatCode>0%</c:formatCode>
                <c:ptCount val="3"/>
                <c:pt idx="0">
                  <c:v>0.4358974358974359</c:v>
                </c:pt>
                <c:pt idx="1">
                  <c:v>0.43939393939393939</c:v>
                </c:pt>
                <c:pt idx="2">
                  <c:v>0.55555555555555558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3"/>
        <c:shape val="cylinder"/>
        <c:axId val="38090240"/>
        <c:axId val="36625728"/>
        <c:axId val="0"/>
      </c:bar3DChart>
      <c:catAx>
        <c:axId val="380902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36625728"/>
        <c:crosses val="autoZero"/>
        <c:auto val="1"/>
        <c:lblAlgn val="ctr"/>
        <c:lblOffset val="100"/>
        <c:noMultiLvlLbl val="0"/>
      </c:catAx>
      <c:valAx>
        <c:axId val="36625728"/>
        <c:scaling>
          <c:orientation val="minMax"/>
          <c:max val="1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fr-FR"/>
          </a:p>
        </c:txPr>
        <c:crossAx val="3809024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>
          <a:solidFill>
            <a:schemeClr val="bg1"/>
          </a:solidFill>
        </a:defRPr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CA" dirty="0"/>
              <a:t>Appréciation générale</a:t>
            </a:r>
          </a:p>
          <a:p>
            <a:pPr>
              <a:defRPr/>
            </a:pPr>
            <a:r>
              <a:rPr lang="fr-CA" dirty="0"/>
              <a:t>Royal Gala n=39 ; Q300 n=66 ; Q370 n=36</a:t>
            </a:r>
          </a:p>
        </c:rich>
      </c:tx>
      <c:layout/>
      <c:overlay val="0"/>
    </c:title>
    <c:autoTitleDeleted val="0"/>
    <c:view3D>
      <c:rotX val="15"/>
      <c:rotY val="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Feuil1!$T$28</c:f>
              <c:strCache>
                <c:ptCount val="1"/>
                <c:pt idx="0">
                  <c:v>mauvais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elete val="1"/>
          </c:dLbls>
          <c:cat>
            <c:strRef>
              <c:f>Feuil1!$AD$27:$AF$27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Feuil1!$AD$28:$AF$28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Feuil1!$T$29</c:f>
              <c:strCache>
                <c:ptCount val="1"/>
                <c:pt idx="0">
                  <c:v>passable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0185067526415994E-16"/>
                  <c:y val="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Feuil1!$AD$27:$AF$27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Feuil1!$AD$29:$AF$29</c:f>
              <c:numCache>
                <c:formatCode>0%</c:formatCode>
                <c:ptCount val="3"/>
                <c:pt idx="0">
                  <c:v>2.564102564102564E-2</c:v>
                </c:pt>
                <c:pt idx="1">
                  <c:v>3.0303030303030304E-2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Feuil1!$T$30</c:f>
              <c:strCache>
                <c:ptCount val="1"/>
                <c:pt idx="0">
                  <c:v>moyen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Feuil1!$AD$27:$AF$27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Feuil1!$AD$30:$AF$30</c:f>
              <c:numCache>
                <c:formatCode>0%</c:formatCode>
                <c:ptCount val="3"/>
                <c:pt idx="0">
                  <c:v>0.12820512820512819</c:v>
                </c:pt>
                <c:pt idx="1">
                  <c:v>6.0606060606060608E-2</c:v>
                </c:pt>
                <c:pt idx="2">
                  <c:v>0.1111111111111111</c:v>
                </c:pt>
              </c:numCache>
            </c:numRef>
          </c:val>
        </c:ser>
        <c:ser>
          <c:idx val="3"/>
          <c:order val="3"/>
          <c:tx>
            <c:strRef>
              <c:f>Feuil1!$T$31</c:f>
              <c:strCache>
                <c:ptCount val="1"/>
                <c:pt idx="0">
                  <c:v>bon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Feuil1!$AD$27:$AF$27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Feuil1!$AD$31:$AF$31</c:f>
              <c:numCache>
                <c:formatCode>0%</c:formatCode>
                <c:ptCount val="3"/>
                <c:pt idx="0">
                  <c:v>0.48717948717948717</c:v>
                </c:pt>
                <c:pt idx="1">
                  <c:v>0.40909090909090912</c:v>
                </c:pt>
                <c:pt idx="2">
                  <c:v>0.3888888888888889</c:v>
                </c:pt>
              </c:numCache>
            </c:numRef>
          </c:val>
        </c:ser>
        <c:ser>
          <c:idx val="4"/>
          <c:order val="4"/>
          <c:tx>
            <c:strRef>
              <c:f>Feuil1!$T$32</c:f>
              <c:strCache>
                <c:ptCount val="1"/>
                <c:pt idx="0">
                  <c:v>excellent</c:v>
                </c:pt>
              </c:strCache>
            </c:strRef>
          </c:tx>
          <c:spPr>
            <a:solidFill>
              <a:schemeClr val="accent5"/>
            </a:solidFill>
            <a:ln>
              <a:round/>
            </a:ln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Feuil1!$AD$27:$AF$27</c:f>
              <c:strCache>
                <c:ptCount val="3"/>
                <c:pt idx="0">
                  <c:v>Royal Gala</c:v>
                </c:pt>
                <c:pt idx="1">
                  <c:v>Q300</c:v>
                </c:pt>
                <c:pt idx="2">
                  <c:v>Q370</c:v>
                </c:pt>
              </c:strCache>
            </c:strRef>
          </c:cat>
          <c:val>
            <c:numRef>
              <c:f>Feuil1!$AD$32:$AF$32</c:f>
              <c:numCache>
                <c:formatCode>0%</c:formatCode>
                <c:ptCount val="3"/>
                <c:pt idx="0">
                  <c:v>0.35897435897435898</c:v>
                </c:pt>
                <c:pt idx="1">
                  <c:v>0.5</c:v>
                </c:pt>
                <c:pt idx="2">
                  <c:v>0.5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3"/>
        <c:shape val="cylinder"/>
        <c:axId val="38092288"/>
        <c:axId val="40101568"/>
        <c:axId val="0"/>
      </c:bar3DChart>
      <c:catAx>
        <c:axId val="380922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 b="0"/>
            </a:pPr>
            <a:endParaRPr lang="fr-FR"/>
          </a:p>
        </c:txPr>
        <c:crossAx val="40101568"/>
        <c:crosses val="autoZero"/>
        <c:auto val="1"/>
        <c:lblAlgn val="ctr"/>
        <c:lblOffset val="100"/>
        <c:noMultiLvlLbl val="0"/>
      </c:catAx>
      <c:valAx>
        <c:axId val="40101568"/>
        <c:scaling>
          <c:orientation val="minMax"/>
          <c:max val="1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crossAx val="3809228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 b="0"/>
          </a:pPr>
          <a:endParaRPr lang="fr-FR"/>
        </a:p>
      </c:txPr>
    </c:legend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 sz="1400">
          <a:solidFill>
            <a:schemeClr val="bg1"/>
          </a:solidFill>
        </a:defRPr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/>
            </a:pPr>
            <a:r>
              <a:rPr lang="en-US" sz="1600" b="1" i="0" u="none" strike="noStrike" baseline="0" dirty="0" err="1">
                <a:effectLst/>
              </a:rPr>
              <a:t>Rosinette</a:t>
            </a:r>
            <a:r>
              <a:rPr lang="en-US" sz="1600" b="1" i="0" u="none" strike="noStrike" baseline="0" dirty="0">
                <a:effectLst/>
              </a:rPr>
              <a:t> : </a:t>
            </a:r>
            <a:r>
              <a:rPr lang="en-US" sz="1600" b="1" i="0" u="none" strike="noStrike" baseline="0" dirty="0" err="1" smtClean="0">
                <a:effectLst/>
              </a:rPr>
              <a:t>é</a:t>
            </a:r>
            <a:r>
              <a:rPr lang="en-US" sz="1600" b="1" dirty="0" err="1" smtClean="0"/>
              <a:t>volution</a:t>
            </a:r>
            <a:r>
              <a:rPr lang="en-US" sz="1600" b="1" dirty="0" smtClean="0"/>
              <a:t> de la </a:t>
            </a:r>
            <a:r>
              <a:rPr lang="en-US" sz="1600" b="1" dirty="0" err="1" smtClean="0"/>
              <a:t>fermeté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moy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>
              <a:defRPr sz="1200" b="1"/>
            </a:pPr>
            <a:r>
              <a:rPr lang="en-US" sz="1200" b="1" i="1" dirty="0" smtClean="0"/>
              <a:t>Froid + SF, Mt-St-</a:t>
            </a:r>
            <a:r>
              <a:rPr lang="en-US" sz="1200" b="1" i="1" dirty="0" err="1" smtClean="0"/>
              <a:t>Grégoire</a:t>
            </a:r>
            <a:endParaRPr lang="en-US" sz="1200" b="1" i="1" dirty="0" smtClean="0"/>
          </a:p>
        </c:rich>
      </c:tx>
      <c:layout>
        <c:manualLayout>
          <c:xMode val="edge"/>
          <c:yMode val="edge"/>
          <c:x val="0.1742130167569777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3541801130358737E-2"/>
          <c:y val="0.17728792826209197"/>
          <c:w val="0.88903545758485147"/>
          <c:h val="0.74029165721275725"/>
        </c:manualLayout>
      </c:layout>
      <c:lineChart>
        <c:grouping val="standard"/>
        <c:varyColors val="0"/>
        <c:ser>
          <c:idx val="0"/>
          <c:order val="0"/>
          <c:tx>
            <c:strRef>
              <c:f>Feuil1!$D$51</c:f>
              <c:strCache>
                <c:ptCount val="1"/>
                <c:pt idx="0">
                  <c:v>moy. Éch.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ysClr val="windowText" lastClr="000000"/>
              </a:solidFill>
              <a:ln>
                <a:solidFill>
                  <a:srgbClr val="00B050"/>
                </a:solidFill>
              </a:ln>
            </c:spPr>
          </c:marker>
          <c:dLbls>
            <c:txPr>
              <a:bodyPr/>
              <a:lstStyle/>
              <a:p>
                <a:pPr>
                  <a:defRPr sz="1100" b="1"/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Feuil1!$E$52:$K$52</c:f>
              <c:numCache>
                <c:formatCode>d\-mmm</c:formatCode>
                <c:ptCount val="7"/>
                <c:pt idx="0">
                  <c:v>41575</c:v>
                </c:pt>
                <c:pt idx="1">
                  <c:v>41582</c:v>
                </c:pt>
                <c:pt idx="2">
                  <c:v>41589</c:v>
                </c:pt>
                <c:pt idx="3">
                  <c:v>41596</c:v>
                </c:pt>
                <c:pt idx="4">
                  <c:v>41603</c:v>
                </c:pt>
                <c:pt idx="5">
                  <c:v>41613</c:v>
                </c:pt>
                <c:pt idx="6">
                  <c:v>41619</c:v>
                </c:pt>
              </c:numCache>
            </c:numRef>
          </c:cat>
          <c:val>
            <c:numRef>
              <c:f>Feuil1!$E$51:$K$51</c:f>
              <c:numCache>
                <c:formatCode>0.0</c:formatCode>
                <c:ptCount val="7"/>
                <c:pt idx="0">
                  <c:v>14.625</c:v>
                </c:pt>
                <c:pt idx="1">
                  <c:v>14.365</c:v>
                </c:pt>
                <c:pt idx="2">
                  <c:v>13.055000000000001</c:v>
                </c:pt>
                <c:pt idx="3">
                  <c:v>14.065000000000001</c:v>
                </c:pt>
                <c:pt idx="4">
                  <c:v>14.215</c:v>
                </c:pt>
                <c:pt idx="5">
                  <c:v>13.365649999999999</c:v>
                </c:pt>
                <c:pt idx="6">
                  <c:v>12.989999999999998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384320"/>
        <c:axId val="120711424"/>
      </c:lineChart>
      <c:dateAx>
        <c:axId val="35384320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crossAx val="120711424"/>
        <c:crosses val="autoZero"/>
        <c:auto val="1"/>
        <c:lblOffset val="100"/>
        <c:baseTimeUnit val="days"/>
        <c:majorUnit val="7"/>
        <c:majorTimeUnit val="days"/>
      </c:dateAx>
      <c:valAx>
        <c:axId val="12071142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35384320"/>
        <c:crosses val="autoZero"/>
        <c:crossBetween val="between"/>
      </c:valAx>
    </c:plotArea>
    <c:plotVisOnly val="1"/>
    <c:dispBlanksAs val="gap"/>
    <c:showDLblsOverMax val="0"/>
  </c:chart>
  <c:spPr>
    <a:solidFill>
      <a:srgbClr val="9BBB59">
        <a:lumMod val="60000"/>
        <a:lumOff val="40000"/>
      </a:srgbClr>
    </a:solidFill>
    <a:ln>
      <a:solidFill>
        <a:srgbClr val="00B050"/>
      </a:solidFill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CA" dirty="0" err="1"/>
              <a:t>Rosinette</a:t>
            </a:r>
            <a:r>
              <a:rPr lang="fr-CA" baseline="0" dirty="0"/>
              <a:t> évolution de la fermeté</a:t>
            </a:r>
          </a:p>
          <a:p>
            <a:pPr>
              <a:defRPr/>
            </a:pPr>
            <a:r>
              <a:rPr lang="fr-CA" sz="1200" i="1" baseline="0" dirty="0" smtClean="0"/>
              <a:t>Froid + SF, récolte 19 sept, (stade [5-8], [11.5-18.5] </a:t>
            </a:r>
            <a:r>
              <a:rPr lang="fr-CA" sz="1200" i="1" baseline="0" dirty="0" err="1" smtClean="0"/>
              <a:t>lbs</a:t>
            </a:r>
            <a:r>
              <a:rPr lang="fr-CA" sz="1200" i="1" baseline="0" dirty="0" smtClean="0"/>
              <a:t>)</a:t>
            </a:r>
            <a:endParaRPr lang="fr-CA" sz="1200" i="1" dirty="0"/>
          </a:p>
        </c:rich>
      </c:tx>
      <c:layout/>
      <c:overlay val="0"/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Feuil1!$C$27</c:f>
              <c:strCache>
                <c:ptCount val="1"/>
                <c:pt idx="0">
                  <c:v>% des fruits &lt; = 12lbs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ysClr val="windowText" lastClr="000000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Feuil1!$D$26:$J$26</c:f>
              <c:strCache>
                <c:ptCount val="7"/>
                <c:pt idx="0">
                  <c:v>28-oct</c:v>
                </c:pt>
                <c:pt idx="1">
                  <c:v>04-nov</c:v>
                </c:pt>
                <c:pt idx="2">
                  <c:v>11-nov</c:v>
                </c:pt>
                <c:pt idx="3">
                  <c:v>18-nov</c:v>
                </c:pt>
                <c:pt idx="4">
                  <c:v>25-nov</c:v>
                </c:pt>
                <c:pt idx="5">
                  <c:v>05-déc</c:v>
                </c:pt>
                <c:pt idx="6">
                  <c:v> - 11-déc -</c:v>
                </c:pt>
              </c:strCache>
            </c:strRef>
          </c:cat>
          <c:val>
            <c:numRef>
              <c:f>Feuil1!$D$27:$J$27</c:f>
              <c:numCache>
                <c:formatCode>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Feuil1!$C$28</c:f>
              <c:strCache>
                <c:ptCount val="1"/>
                <c:pt idx="0">
                  <c:v>% des fruits &gt;12lbs &lt; = 14 lbs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Feuil1!$D$26:$J$26</c:f>
              <c:strCache>
                <c:ptCount val="7"/>
                <c:pt idx="0">
                  <c:v>28-oct</c:v>
                </c:pt>
                <c:pt idx="1">
                  <c:v>04-nov</c:v>
                </c:pt>
                <c:pt idx="2">
                  <c:v>11-nov</c:v>
                </c:pt>
                <c:pt idx="3">
                  <c:v>18-nov</c:v>
                </c:pt>
                <c:pt idx="4">
                  <c:v>25-nov</c:v>
                </c:pt>
                <c:pt idx="5">
                  <c:v>05-déc</c:v>
                </c:pt>
                <c:pt idx="6">
                  <c:v> - 11-déc -</c:v>
                </c:pt>
              </c:strCache>
            </c:strRef>
          </c:cat>
          <c:val>
            <c:numRef>
              <c:f>Feuil1!$D$28:$J$28</c:f>
              <c:numCache>
                <c:formatCode>0%</c:formatCode>
                <c:ptCount val="7"/>
                <c:pt idx="0">
                  <c:v>0.1</c:v>
                </c:pt>
                <c:pt idx="1">
                  <c:v>0.3</c:v>
                </c:pt>
                <c:pt idx="2">
                  <c:v>0.9</c:v>
                </c:pt>
                <c:pt idx="3">
                  <c:v>0.4</c:v>
                </c:pt>
                <c:pt idx="4">
                  <c:v>0.7</c:v>
                </c:pt>
                <c:pt idx="5">
                  <c:v>0.9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Feuil1!$C$29</c:f>
              <c:strCache>
                <c:ptCount val="1"/>
                <c:pt idx="0">
                  <c:v>% des fruits &gt; 14 lbs &lt; = 15 lbs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ysClr val="windowText" lastClr="000000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Feuil1!$D$26:$J$26</c:f>
              <c:strCache>
                <c:ptCount val="7"/>
                <c:pt idx="0">
                  <c:v>28-oct</c:v>
                </c:pt>
                <c:pt idx="1">
                  <c:v>04-nov</c:v>
                </c:pt>
                <c:pt idx="2">
                  <c:v>11-nov</c:v>
                </c:pt>
                <c:pt idx="3">
                  <c:v>18-nov</c:v>
                </c:pt>
                <c:pt idx="4">
                  <c:v>25-nov</c:v>
                </c:pt>
                <c:pt idx="5">
                  <c:v>05-déc</c:v>
                </c:pt>
                <c:pt idx="6">
                  <c:v> - 11-déc -</c:v>
                </c:pt>
              </c:strCache>
            </c:strRef>
          </c:cat>
          <c:val>
            <c:numRef>
              <c:f>Feuil1!$D$29:$J$29</c:f>
              <c:numCache>
                <c:formatCode>0%</c:formatCode>
                <c:ptCount val="7"/>
                <c:pt idx="0">
                  <c:v>0.70000000000000007</c:v>
                </c:pt>
                <c:pt idx="1">
                  <c:v>0.5</c:v>
                </c:pt>
                <c:pt idx="2">
                  <c:v>9.9999999999999978E-2</c:v>
                </c:pt>
                <c:pt idx="3">
                  <c:v>0.30000000000000004</c:v>
                </c:pt>
                <c:pt idx="4">
                  <c:v>0.10000000000000009</c:v>
                </c:pt>
                <c:pt idx="5">
                  <c:v>9.9999999999999978E-2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Feuil1!$C$30</c:f>
              <c:strCache>
                <c:ptCount val="1"/>
                <c:pt idx="0">
                  <c:v>% des fruits &gt; 15 lbs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2.7777777777778286E-3"/>
                  <c:y val="-3.2407407407407406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ysClr val="windowText" lastClr="000000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8.3333333333333332E-3"/>
                  <c:y val="-4.1666666666666664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ysClr val="windowText" lastClr="000000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1111111111111112E-2"/>
                  <c:y val="-7.407407407407407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ysClr val="windowText" lastClr="000000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Feuil1!$D$26:$J$26</c:f>
              <c:strCache>
                <c:ptCount val="7"/>
                <c:pt idx="0">
                  <c:v>28-oct</c:v>
                </c:pt>
                <c:pt idx="1">
                  <c:v>04-nov</c:v>
                </c:pt>
                <c:pt idx="2">
                  <c:v>11-nov</c:v>
                </c:pt>
                <c:pt idx="3">
                  <c:v>18-nov</c:v>
                </c:pt>
                <c:pt idx="4">
                  <c:v>25-nov</c:v>
                </c:pt>
                <c:pt idx="5">
                  <c:v>05-déc</c:v>
                </c:pt>
                <c:pt idx="6">
                  <c:v> - 11-déc -</c:v>
                </c:pt>
              </c:strCache>
            </c:strRef>
          </c:cat>
          <c:val>
            <c:numRef>
              <c:f>Feuil1!$D$30:$J$30</c:f>
              <c:numCache>
                <c:formatCode>0%</c:formatCode>
                <c:ptCount val="7"/>
                <c:pt idx="0">
                  <c:v>0.2</c:v>
                </c:pt>
                <c:pt idx="1">
                  <c:v>0.2</c:v>
                </c:pt>
                <c:pt idx="2">
                  <c:v>0</c:v>
                </c:pt>
                <c:pt idx="3">
                  <c:v>0.2</c:v>
                </c:pt>
                <c:pt idx="4">
                  <c:v>0.2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35384832"/>
        <c:axId val="120712576"/>
      </c:barChart>
      <c:catAx>
        <c:axId val="35384832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crossAx val="120712576"/>
        <c:crosses val="autoZero"/>
        <c:auto val="1"/>
        <c:lblAlgn val="ctr"/>
        <c:lblOffset val="100"/>
        <c:noMultiLvlLbl val="0"/>
      </c:catAx>
      <c:valAx>
        <c:axId val="1207125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53848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7.0538719485002455E-2"/>
          <c:y val="0.17395432636900524"/>
          <c:w val="0.78685958005249335"/>
          <c:h val="0.1604899387576553"/>
        </c:manualLayout>
      </c:layout>
      <c:overlay val="0"/>
      <c:txPr>
        <a:bodyPr/>
        <a:lstStyle/>
        <a:p>
          <a:pPr>
            <a:defRPr b="1" i="1"/>
          </a:pPr>
          <a:endParaRPr lang="fr-FR"/>
        </a:p>
      </c:txPr>
    </c:legend>
    <c:plotVisOnly val="1"/>
    <c:dispBlanksAs val="gap"/>
    <c:showDLblsOverMax val="0"/>
  </c:chart>
  <c:spPr>
    <a:solidFill>
      <a:schemeClr val="accent3">
        <a:lumMod val="60000"/>
        <a:lumOff val="40000"/>
      </a:schemeClr>
    </a:solidFill>
    <a:ln>
      <a:solidFill>
        <a:srgbClr val="00B050"/>
      </a:solidFill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CA" sz="1600" b="1" i="0" u="none" strike="noStrike" baseline="0">
                <a:effectLst/>
              </a:rPr>
              <a:t>Rosinette évolution de la fermeté </a:t>
            </a:r>
            <a:r>
              <a:rPr lang="fr-CA" sz="1600" b="0" i="0" u="none" strike="noStrike" baseline="0">
                <a:effectLst/>
              </a:rPr>
              <a:t>(en lbs)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CA" sz="1100" b="0" i="1" baseline="0">
                <a:effectLst/>
              </a:rPr>
              <a:t>Froid + SF, récolte 20 sept, (stade [5-8], [14.0-18.5] lbs</a:t>
            </a:r>
            <a:endParaRPr lang="fr-CA" sz="1400">
              <a:effectLst/>
            </a:endParaRPr>
          </a:p>
        </c:rich>
      </c:tx>
      <c:layout>
        <c:manualLayout>
          <c:xMode val="edge"/>
          <c:yMode val="edge"/>
          <c:x val="0.11652777777777777"/>
          <c:y val="4.1666666666666664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00B050"/>
              </a:solidFill>
            </a:ln>
          </c:spPr>
          <c:marker>
            <c:spPr>
              <a:solidFill>
                <a:sysClr val="windowText" lastClr="000000"/>
              </a:solidFill>
            </c:spPr>
          </c:marker>
          <c:dLbls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Feuil1!$D$17:$G$17</c:f>
              <c:numCache>
                <c:formatCode>d\-mmm</c:formatCode>
                <c:ptCount val="4"/>
                <c:pt idx="0">
                  <c:v>41575</c:v>
                </c:pt>
                <c:pt idx="1">
                  <c:v>41590</c:v>
                </c:pt>
                <c:pt idx="2">
                  <c:v>41604</c:v>
                </c:pt>
                <c:pt idx="3">
                  <c:v>41618</c:v>
                </c:pt>
              </c:numCache>
            </c:numRef>
          </c:cat>
          <c:val>
            <c:numRef>
              <c:f>Feuil1!$D$18:$G$18</c:f>
              <c:numCache>
                <c:formatCode>_ * #,##0.0_)\ _$_ ;_ * \(#,##0.0\)\ _$_ ;_ * "-"??_)\ _$_ ;_ @_ </c:formatCode>
                <c:ptCount val="4"/>
                <c:pt idx="0">
                  <c:v>15.1</c:v>
                </c:pt>
                <c:pt idx="1">
                  <c:v>15.7</c:v>
                </c:pt>
                <c:pt idx="2">
                  <c:v>14.3</c:v>
                </c:pt>
                <c:pt idx="3">
                  <c:v>14.925000000000001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906048"/>
        <c:axId val="120715456"/>
      </c:lineChart>
      <c:dateAx>
        <c:axId val="35906048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fr-FR"/>
          </a:p>
        </c:txPr>
        <c:crossAx val="120715456"/>
        <c:crosses val="autoZero"/>
        <c:auto val="1"/>
        <c:lblOffset val="100"/>
        <c:baseTimeUnit val="days"/>
      </c:dateAx>
      <c:valAx>
        <c:axId val="120715456"/>
        <c:scaling>
          <c:orientation val="minMax"/>
        </c:scaling>
        <c:delete val="0"/>
        <c:axPos val="l"/>
        <c:majorGridlines/>
        <c:numFmt formatCode="_ * #,##0.0_)\ _$_ ;_ * \(#,##0.0\)\ _$_ ;_ * &quot;-&quot;??_)\ _$_ ;_ @_ 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fr-FR"/>
          </a:p>
        </c:txPr>
        <c:crossAx val="35906048"/>
        <c:crosses val="autoZero"/>
        <c:crossBetween val="between"/>
      </c:valAx>
      <c:spPr>
        <a:solidFill>
          <a:srgbClr val="9BBB59">
            <a:lumMod val="60000"/>
            <a:lumOff val="40000"/>
          </a:srgbClr>
        </a:solidFill>
      </c:spPr>
    </c:plotArea>
    <c:plotVisOnly val="1"/>
    <c:dispBlanksAs val="gap"/>
    <c:showDLblsOverMax val="0"/>
  </c:chart>
  <c:spPr>
    <a:solidFill>
      <a:srgbClr val="9BBB59">
        <a:lumMod val="60000"/>
        <a:lumOff val="40000"/>
      </a:srgbClr>
    </a:solidFill>
    <a:ln>
      <a:solidFill>
        <a:srgbClr val="00B050"/>
      </a:solidFill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fr-CA" sz="1800" b="1" i="0" baseline="0" dirty="0" err="1">
                <a:effectLst/>
              </a:rPr>
              <a:t>Rosinette</a:t>
            </a:r>
            <a:r>
              <a:rPr lang="fr-CA" sz="1800" b="1" i="0" baseline="0" dirty="0">
                <a:effectLst/>
              </a:rPr>
              <a:t> évolution de la fermeté</a:t>
            </a:r>
            <a:endParaRPr lang="fr-CA" sz="1800" dirty="0">
              <a:effectLst/>
            </a:endParaRPr>
          </a:p>
          <a:p>
            <a:pPr>
              <a:defRPr sz="1200"/>
            </a:pPr>
            <a:r>
              <a:rPr lang="fr-CA" sz="1200" b="0" i="1" baseline="0" dirty="0">
                <a:effectLst/>
              </a:rPr>
              <a:t>Froid + SF, récolte </a:t>
            </a:r>
            <a:r>
              <a:rPr lang="fr-CA" sz="1200" b="0" i="1" baseline="0" dirty="0" smtClean="0">
                <a:effectLst/>
              </a:rPr>
              <a:t>20 </a:t>
            </a:r>
            <a:r>
              <a:rPr lang="fr-CA" sz="1200" b="0" i="1" baseline="0" dirty="0">
                <a:effectLst/>
              </a:rPr>
              <a:t>sept, (stade [5-8], [11.5-18.5] </a:t>
            </a:r>
            <a:r>
              <a:rPr lang="fr-CA" sz="1200" b="0" i="1" baseline="0" dirty="0" err="1">
                <a:effectLst/>
              </a:rPr>
              <a:t>lbs</a:t>
            </a:r>
            <a:endParaRPr lang="fr-CA" sz="1200" b="0" dirty="0"/>
          </a:p>
        </c:rich>
      </c:tx>
      <c:layout>
        <c:manualLayout>
          <c:xMode val="edge"/>
          <c:yMode val="edge"/>
          <c:x val="0.17719444444444443"/>
          <c:y val="3.24074074074074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593285214348207"/>
          <c:y val="0.3598534558180228"/>
          <c:w val="0.86351159230096242"/>
          <c:h val="0.524166666666666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Feuil1!$C$21</c:f>
              <c:strCache>
                <c:ptCount val="1"/>
                <c:pt idx="0">
                  <c:v>% des fruits &lt; = 12lbs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Feuil1!$D$20:$G$20</c:f>
              <c:strCache>
                <c:ptCount val="4"/>
                <c:pt idx="0">
                  <c:v>28-oct</c:v>
                </c:pt>
                <c:pt idx="1">
                  <c:v>12-nov</c:v>
                </c:pt>
                <c:pt idx="2">
                  <c:v>26-nov</c:v>
                </c:pt>
                <c:pt idx="3">
                  <c:v> -10-dec</c:v>
                </c:pt>
              </c:strCache>
            </c:strRef>
          </c:cat>
          <c:val>
            <c:numRef>
              <c:f>Feuil1!$D$21:$G$21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0.1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Feuil1!$C$22</c:f>
              <c:strCache>
                <c:ptCount val="1"/>
                <c:pt idx="0">
                  <c:v>% des fruits &gt;12lbs &lt; = 14 lbs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Feuil1!$D$20:$G$20</c:f>
              <c:strCache>
                <c:ptCount val="4"/>
                <c:pt idx="0">
                  <c:v>28-oct</c:v>
                </c:pt>
                <c:pt idx="1">
                  <c:v>12-nov</c:v>
                </c:pt>
                <c:pt idx="2">
                  <c:v>26-nov</c:v>
                </c:pt>
                <c:pt idx="3">
                  <c:v> -10-dec</c:v>
                </c:pt>
              </c:strCache>
            </c:strRef>
          </c:cat>
          <c:val>
            <c:numRef>
              <c:f>Feuil1!$D$22:$G$22</c:f>
              <c:numCache>
                <c:formatCode>0%</c:formatCode>
                <c:ptCount val="4"/>
                <c:pt idx="0">
                  <c:v>0.2</c:v>
                </c:pt>
                <c:pt idx="1">
                  <c:v>0.1</c:v>
                </c:pt>
                <c:pt idx="2">
                  <c:v>0.30000000000000004</c:v>
                </c:pt>
                <c:pt idx="3">
                  <c:v>0.2</c:v>
                </c:pt>
              </c:numCache>
            </c:numRef>
          </c:val>
        </c:ser>
        <c:ser>
          <c:idx val="2"/>
          <c:order val="2"/>
          <c:tx>
            <c:strRef>
              <c:f>Feuil1!$C$23</c:f>
              <c:strCache>
                <c:ptCount val="1"/>
                <c:pt idx="0">
                  <c:v>% des fruits &gt; 14 lbs &lt; = 15 lbs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Feuil1!$D$20:$G$20</c:f>
              <c:strCache>
                <c:ptCount val="4"/>
                <c:pt idx="0">
                  <c:v>28-oct</c:v>
                </c:pt>
                <c:pt idx="1">
                  <c:v>12-nov</c:v>
                </c:pt>
                <c:pt idx="2">
                  <c:v>26-nov</c:v>
                </c:pt>
                <c:pt idx="3">
                  <c:v> -10-dec</c:v>
                </c:pt>
              </c:strCache>
            </c:strRef>
          </c:cat>
          <c:val>
            <c:numRef>
              <c:f>Feuil1!$D$23:$G$23</c:f>
              <c:numCache>
                <c:formatCode>0%</c:formatCode>
                <c:ptCount val="4"/>
                <c:pt idx="0">
                  <c:v>0.2</c:v>
                </c:pt>
                <c:pt idx="1">
                  <c:v>0.30000000000000004</c:v>
                </c:pt>
                <c:pt idx="2">
                  <c:v>9.999999999999995E-2</c:v>
                </c:pt>
                <c:pt idx="3">
                  <c:v>0.60000000000000009</c:v>
                </c:pt>
              </c:numCache>
            </c:numRef>
          </c:val>
        </c:ser>
        <c:ser>
          <c:idx val="3"/>
          <c:order val="3"/>
          <c:tx>
            <c:strRef>
              <c:f>Feuil1!$C$24</c:f>
              <c:strCache>
                <c:ptCount val="1"/>
                <c:pt idx="0">
                  <c:v>% des fruits &gt; 15 lbs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Feuil1!$D$20:$G$20</c:f>
              <c:strCache>
                <c:ptCount val="4"/>
                <c:pt idx="0">
                  <c:v>28-oct</c:v>
                </c:pt>
                <c:pt idx="1">
                  <c:v>12-nov</c:v>
                </c:pt>
                <c:pt idx="2">
                  <c:v>26-nov</c:v>
                </c:pt>
                <c:pt idx="3">
                  <c:v> -10-dec</c:v>
                </c:pt>
              </c:strCache>
            </c:strRef>
          </c:cat>
          <c:val>
            <c:numRef>
              <c:f>Feuil1!$D$24:$G$24</c:f>
              <c:numCache>
                <c:formatCode>0%</c:formatCode>
                <c:ptCount val="4"/>
                <c:pt idx="0">
                  <c:v>0.6</c:v>
                </c:pt>
                <c:pt idx="1">
                  <c:v>0.6</c:v>
                </c:pt>
                <c:pt idx="2">
                  <c:v>0.5</c:v>
                </c:pt>
                <c:pt idx="3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100"/>
        <c:axId val="35383296"/>
        <c:axId val="39871616"/>
      </c:barChart>
      <c:catAx>
        <c:axId val="35383296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crossAx val="39871616"/>
        <c:crosses val="autoZero"/>
        <c:auto val="1"/>
        <c:lblAlgn val="ctr"/>
        <c:lblOffset val="100"/>
        <c:noMultiLvlLbl val="0"/>
      </c:catAx>
      <c:valAx>
        <c:axId val="39871616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538329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8.5833770778652674E-2"/>
          <c:y val="0.19444444444444445"/>
          <c:w val="0.79777690288713909"/>
          <c:h val="0.1604899387576553"/>
        </c:manualLayout>
      </c:layout>
      <c:overlay val="0"/>
    </c:legend>
    <c:plotVisOnly val="1"/>
    <c:dispBlanksAs val="gap"/>
    <c:showDLblsOverMax val="0"/>
  </c:chart>
  <c:spPr>
    <a:solidFill>
      <a:schemeClr val="accent3">
        <a:lumMod val="60000"/>
        <a:lumOff val="40000"/>
      </a:schemeClr>
    </a:solidFill>
    <a:ln>
      <a:solidFill>
        <a:srgbClr val="00B050"/>
      </a:solidFill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CA" sz="1800" b="1" i="0" u="none" strike="noStrike" baseline="0">
                <a:effectLst/>
              </a:rPr>
              <a:t>Rosinette évolution de la fermeté </a:t>
            </a:r>
            <a:r>
              <a:rPr lang="fr-CA" sz="1800" b="0" i="0" u="none" strike="noStrike" baseline="0">
                <a:effectLst/>
              </a:rPr>
              <a:t>(en lbs)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CA" sz="1200" b="0" i="1" baseline="0">
                <a:effectLst/>
              </a:rPr>
              <a:t>Froid + SF, récolte 30 sept, (stade [7-8], [11-16] lbs</a:t>
            </a:r>
            <a:endParaRPr lang="fr-CA" sz="1600">
              <a:effectLst/>
            </a:endParaRPr>
          </a:p>
        </c:rich>
      </c:tx>
      <c:layout>
        <c:manualLayout>
          <c:xMode val="edge"/>
          <c:yMode val="edge"/>
          <c:x val="0.11652777777777777"/>
          <c:y val="4.1666666666666664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00B050"/>
              </a:solidFill>
            </a:ln>
          </c:spPr>
          <c:marker>
            <c:spPr>
              <a:solidFill>
                <a:schemeClr val="tx1"/>
              </a:solidFill>
            </c:spPr>
          </c:marker>
          <c:dLbls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Feuil1!$H$55:$K$55</c:f>
              <c:numCache>
                <c:formatCode>d\-mmm</c:formatCode>
                <c:ptCount val="4"/>
                <c:pt idx="0">
                  <c:v>41575</c:v>
                </c:pt>
                <c:pt idx="1">
                  <c:v>41590</c:v>
                </c:pt>
                <c:pt idx="2">
                  <c:v>41604</c:v>
                </c:pt>
                <c:pt idx="3">
                  <c:v>41618</c:v>
                </c:pt>
              </c:numCache>
            </c:numRef>
          </c:cat>
          <c:val>
            <c:numRef>
              <c:f>Feuil1!$H$56:$K$56</c:f>
              <c:numCache>
                <c:formatCode>_ * #,##0.0_)\ _$_ ;_ * \(#,##0.0\)\ _$_ ;_ * "-"??_)\ _$_ ;_ @_ </c:formatCode>
                <c:ptCount val="4"/>
                <c:pt idx="0">
                  <c:v>14.95</c:v>
                </c:pt>
                <c:pt idx="1">
                  <c:v>14.637499999999999</c:v>
                </c:pt>
                <c:pt idx="2">
                  <c:v>14.35</c:v>
                </c:pt>
                <c:pt idx="3">
                  <c:v>14.875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907072"/>
        <c:axId val="40105600"/>
      </c:lineChart>
      <c:dateAx>
        <c:axId val="35907072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fr-FR"/>
          </a:p>
        </c:txPr>
        <c:crossAx val="40105600"/>
        <c:crosses val="autoZero"/>
        <c:auto val="1"/>
        <c:lblOffset val="100"/>
        <c:baseTimeUnit val="days"/>
        <c:majorUnit val="7"/>
        <c:majorTimeUnit val="days"/>
      </c:dateAx>
      <c:valAx>
        <c:axId val="40105600"/>
        <c:scaling>
          <c:orientation val="minMax"/>
          <c:max val="15.5"/>
        </c:scaling>
        <c:delete val="0"/>
        <c:axPos val="l"/>
        <c:majorGridlines/>
        <c:numFmt formatCode="_ * #,##0.0_)\ _$_ ;_ * \(#,##0.0\)\ _$_ ;_ * &quot;-&quot;??_)\ _$_ ;_ @_ 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fr-FR"/>
          </a:p>
        </c:txPr>
        <c:crossAx val="35907072"/>
        <c:crosses val="autoZero"/>
        <c:crossBetween val="between"/>
        <c:majorUnit val="0.5"/>
      </c:valAx>
      <c:spPr>
        <a:solidFill>
          <a:schemeClr val="accent3">
            <a:lumMod val="60000"/>
            <a:lumOff val="40000"/>
          </a:schemeClr>
        </a:solidFill>
      </c:spPr>
    </c:plotArea>
    <c:plotVisOnly val="1"/>
    <c:dispBlanksAs val="gap"/>
    <c:showDLblsOverMax val="0"/>
  </c:chart>
  <c:spPr>
    <a:solidFill>
      <a:schemeClr val="accent3">
        <a:lumMod val="60000"/>
        <a:lumOff val="40000"/>
      </a:schemeClr>
    </a:solidFill>
    <a:ln>
      <a:solidFill>
        <a:srgbClr val="00B050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715-FACD-4879-84E5-ECF79F184DD3}" type="datetimeFigureOut">
              <a:rPr lang="fr-CA" smtClean="0"/>
              <a:t>17-12-13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955-AB14-4E35-B1C0-13644E036D5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8502083"/>
      </p:ext>
    </p:extLst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715-FACD-4879-84E5-ECF79F184DD3}" type="datetimeFigureOut">
              <a:rPr lang="fr-CA" smtClean="0"/>
              <a:t>17-12-13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955-AB14-4E35-B1C0-13644E036D5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20224261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715-FACD-4879-84E5-ECF79F184DD3}" type="datetimeFigureOut">
              <a:rPr lang="fr-CA" smtClean="0"/>
              <a:t>17-12-13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955-AB14-4E35-B1C0-13644E036D5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47121898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715-FACD-4879-84E5-ECF79F184DD3}" type="datetimeFigureOut">
              <a:rPr lang="fr-CA" smtClean="0"/>
              <a:t>17-12-13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955-AB14-4E35-B1C0-13644E036D5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2793190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715-FACD-4879-84E5-ECF79F184DD3}" type="datetimeFigureOut">
              <a:rPr lang="fr-CA" smtClean="0"/>
              <a:t>17-12-13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955-AB14-4E35-B1C0-13644E036D5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4522781"/>
      </p:ext>
    </p:extLst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715-FACD-4879-84E5-ECF79F184DD3}" type="datetimeFigureOut">
              <a:rPr lang="fr-CA" smtClean="0"/>
              <a:t>17-12-13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955-AB14-4E35-B1C0-13644E036D5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4226628"/>
      </p:ext>
    </p:extLst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715-FACD-4879-84E5-ECF79F184DD3}" type="datetimeFigureOut">
              <a:rPr lang="fr-CA" smtClean="0"/>
              <a:t>17-12-13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955-AB14-4E35-B1C0-13644E036D5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8253667"/>
      </p:ext>
    </p:extLst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715-FACD-4879-84E5-ECF79F184DD3}" type="datetimeFigureOut">
              <a:rPr lang="fr-CA" smtClean="0"/>
              <a:t>17-12-13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955-AB14-4E35-B1C0-13644E036D5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24078301"/>
      </p:ext>
    </p:extLst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715-FACD-4879-84E5-ECF79F184DD3}" type="datetimeFigureOut">
              <a:rPr lang="fr-CA" smtClean="0"/>
              <a:t>17-12-13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955-AB14-4E35-B1C0-13644E036D5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01974200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715-FACD-4879-84E5-ECF79F184DD3}" type="datetimeFigureOut">
              <a:rPr lang="fr-CA" smtClean="0"/>
              <a:t>17-12-13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955-AB14-4E35-B1C0-13644E036D5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9309549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715-FACD-4879-84E5-ECF79F184DD3}" type="datetimeFigureOut">
              <a:rPr lang="fr-CA" smtClean="0"/>
              <a:t>17-12-13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955-AB14-4E35-B1C0-13644E036D5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2434701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7E715-FACD-4879-84E5-ECF79F184DD3}" type="datetimeFigureOut">
              <a:rPr lang="fr-CA" smtClean="0"/>
              <a:t>17-12-13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21955-AB14-4E35-B1C0-13644E036D5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966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emf"/><Relationship Id="rId5" Type="http://schemas.openxmlformats.org/officeDocument/2006/relationships/package" Target="../embeddings/Microsoft_Excel_Worksheet5.xlsx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chart" Target="../charts/chart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emf"/><Relationship Id="rId5" Type="http://schemas.openxmlformats.org/officeDocument/2006/relationships/package" Target="../embeddings/Microsoft_Excel_Worksheet7.xlsx"/><Relationship Id="rId4" Type="http://schemas.openxmlformats.org/officeDocument/2006/relationships/chart" Target="../charts/char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/>
              <a:t>La Pomme de Demain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Résultats 2013</a:t>
            </a:r>
            <a:endParaRPr lang="fr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5062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8614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nouveautés 2013.</a:t>
            </a:r>
            <a:endParaRPr lang="fr-CA" sz="2200" i="1" dirty="0"/>
          </a:p>
        </p:txBody>
      </p:sp>
      <p:pic>
        <p:nvPicPr>
          <p:cNvPr id="17410" name="Picture 2" descr="C:\Users\HP\Pictures\20131014_144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96" y="975420"/>
            <a:ext cx="343584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P\Pictures\20131014_1446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t="19086" b="21554"/>
          <a:stretch/>
        </p:blipFill>
        <p:spPr bwMode="auto">
          <a:xfrm>
            <a:off x="1259632" y="3573016"/>
            <a:ext cx="3821985" cy="318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HP\Pictures\20131014_1447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47"/>
          <a:stretch/>
        </p:blipFill>
        <p:spPr bwMode="auto">
          <a:xfrm>
            <a:off x="323528" y="548680"/>
            <a:ext cx="3327834" cy="28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31227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Résultats 2013.</a:t>
            </a:r>
            <a:endParaRPr lang="fr-CA" sz="22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sz="2000" b="1" dirty="0" smtClean="0"/>
          </a:p>
        </p:txBody>
      </p:sp>
      <p:pic>
        <p:nvPicPr>
          <p:cNvPr id="4098" name="Picture 2" descr="C:\Users\HP\Pictures\2013-10-10 001\Pomme de demain et + 1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0" r="7332"/>
          <a:stretch/>
        </p:blipFill>
        <p:spPr bwMode="auto">
          <a:xfrm>
            <a:off x="539552" y="1052736"/>
            <a:ext cx="3334072" cy="425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P\Pictures\2013-10-10 001\Pomme de demain et + 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20146"/>
            <a:ext cx="338184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2428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Pictures\2013-10-10 001\Pomme de demain et + 1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1"/>
          <a:stretch/>
        </p:blipFill>
        <p:spPr bwMode="auto">
          <a:xfrm>
            <a:off x="179512" y="642257"/>
            <a:ext cx="5000308" cy="321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P\Pictures\2013-10-10 001\Pomme de demain et + 2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/>
          <a:stretch/>
        </p:blipFill>
        <p:spPr bwMode="auto">
          <a:xfrm>
            <a:off x="5364088" y="783770"/>
            <a:ext cx="3489852" cy="427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P\Pictures\2013-10-10 001\Pomme de demain et + 2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" b="49382"/>
          <a:stretch/>
        </p:blipFill>
        <p:spPr bwMode="auto">
          <a:xfrm>
            <a:off x="827584" y="3933056"/>
            <a:ext cx="5143500" cy="28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Portes ouvertes 2013</a:t>
            </a:r>
            <a:endParaRPr lang="fr-CA" sz="2200" i="1" dirty="0"/>
          </a:p>
        </p:txBody>
      </p:sp>
    </p:spTree>
    <p:extLst>
      <p:ext uri="{BB962C8B-B14F-4D97-AF65-F5344CB8AC3E}">
        <p14:creationId xmlns:p14="http://schemas.microsoft.com/office/powerpoint/2010/main" val="36782428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Dégustation 2013 ETS Montréal.</a:t>
            </a:r>
            <a:endParaRPr lang="fr-CA" sz="2200" i="1" dirty="0"/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1515299"/>
              </p:ext>
            </p:extLst>
          </p:nvPr>
        </p:nvGraphicFramePr>
        <p:xfrm>
          <a:off x="107504" y="692696"/>
          <a:ext cx="446449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870006"/>
              </p:ext>
            </p:extLst>
          </p:nvPr>
        </p:nvGraphicFramePr>
        <p:xfrm>
          <a:off x="4644008" y="692696"/>
          <a:ext cx="449999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941866"/>
              </p:ext>
            </p:extLst>
          </p:nvPr>
        </p:nvGraphicFramePr>
        <p:xfrm>
          <a:off x="1907704" y="3501008"/>
          <a:ext cx="532859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782428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Chart bld="category"/>
        </p:bldSub>
      </p:bldGraphic>
      <p:bldGraphic spid="5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Résultats 2013.</a:t>
            </a:r>
            <a:endParaRPr lang="fr-CA" sz="22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sz="2000" b="1" dirty="0" smtClean="0"/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0878028"/>
              </p:ext>
            </p:extLst>
          </p:nvPr>
        </p:nvGraphicFramePr>
        <p:xfrm>
          <a:off x="1115616" y="1124744"/>
          <a:ext cx="662473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82428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Graphic spid="4" grpId="0">
        <p:bldSub>
          <a:bldChart bld="category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76" y="2852936"/>
            <a:ext cx="5761219" cy="384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Épandage de BRF 9 </a:t>
            </a:r>
            <a:r>
              <a:rPr lang="fr-CA" sz="2200" i="1" dirty="0" err="1" smtClean="0"/>
              <a:t>nov</a:t>
            </a:r>
            <a:r>
              <a:rPr lang="fr-CA" sz="2200" i="1" dirty="0" smtClean="0"/>
              <a:t> 2013.</a:t>
            </a:r>
            <a:endParaRPr lang="fr-CA" sz="2200" i="1" dirty="0"/>
          </a:p>
        </p:txBody>
      </p:sp>
      <p:pic>
        <p:nvPicPr>
          <p:cNvPr id="9218" name="Picture 2" descr="C:\Users\HP\Pictures\2013-11-09 001\IMG_5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52702"/>
            <a:ext cx="4463988" cy="297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HP\Pictures\2013-11-09 001\IMG_5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486" y="752702"/>
            <a:ext cx="4463989" cy="297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3042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sz="2000" dirty="0" smtClean="0"/>
          </a:p>
        </p:txBody>
      </p:sp>
      <p:pic>
        <p:nvPicPr>
          <p:cNvPr id="14341" name="Picture 5" descr="C:\Users\HP\Pictures\PDM_BRF2013\IMG_000000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5" r="16024" b="10744"/>
          <a:stretch/>
        </p:blipFill>
        <p:spPr bwMode="auto">
          <a:xfrm>
            <a:off x="6084168" y="2966776"/>
            <a:ext cx="2520280" cy="35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HP\Pictures\PDM_BRF2013\IMG_00000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28" y="247387"/>
            <a:ext cx="4834469" cy="271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HP\Pictures\PDM_BRF2013\IMG_000000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04"/>
          <a:stretch/>
        </p:blipFill>
        <p:spPr bwMode="auto">
          <a:xfrm>
            <a:off x="178484" y="836712"/>
            <a:ext cx="381745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HP\Pictures\PDM_BRF2013\IMG_00000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7" y="3604199"/>
            <a:ext cx="5220072" cy="293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Épandage de BRF 9 </a:t>
            </a:r>
            <a:r>
              <a:rPr lang="fr-CA" sz="2200" i="1" dirty="0" err="1" smtClean="0"/>
              <a:t>nov</a:t>
            </a:r>
            <a:r>
              <a:rPr lang="fr-CA" sz="2200" i="1" dirty="0" smtClean="0"/>
              <a:t> 2013.</a:t>
            </a:r>
            <a:endParaRPr lang="fr-CA" sz="2200" i="1" dirty="0"/>
          </a:p>
        </p:txBody>
      </p:sp>
    </p:spTree>
    <p:extLst>
      <p:ext uri="{BB962C8B-B14F-4D97-AF65-F5344CB8AC3E}">
        <p14:creationId xmlns:p14="http://schemas.microsoft.com/office/powerpoint/2010/main" val="14020886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Épandage du BRF du 9 nov.</a:t>
            </a:r>
            <a:endParaRPr lang="fr-CA" sz="2200" i="1" dirty="0"/>
          </a:p>
        </p:txBody>
      </p:sp>
      <p:pic>
        <p:nvPicPr>
          <p:cNvPr id="11267" name="Picture 3" descr="C:\Users\HP\Pictures\2013-11-09 001\IMG_5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5688632" cy="406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HP\Pictures\2013-11-09 001\IMG_51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0" b="94300" l="43750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5" t="18892" b="17930"/>
          <a:stretch/>
        </p:blipFill>
        <p:spPr bwMode="auto">
          <a:xfrm>
            <a:off x="3930106" y="2391355"/>
            <a:ext cx="1414902" cy="257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P\Pictures\2013-11-09 001\IMG_51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9"/>
          <a:stretch/>
        </p:blipFill>
        <p:spPr bwMode="auto">
          <a:xfrm>
            <a:off x="3121720" y="3704064"/>
            <a:ext cx="2672383" cy="31539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72485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Analyses </a:t>
            </a:r>
            <a:r>
              <a:rPr lang="fr-CA" sz="2200" i="1" dirty="0" err="1" smtClean="0"/>
              <a:t>nutraceutiques</a:t>
            </a:r>
            <a:r>
              <a:rPr lang="fr-CA" sz="2200" i="1" dirty="0" smtClean="0"/>
              <a:t> ou </a:t>
            </a:r>
            <a:r>
              <a:rPr lang="fr-CA" sz="2200" i="1" dirty="0" err="1" smtClean="0"/>
              <a:t>nutrigéniques</a:t>
            </a:r>
            <a:endParaRPr lang="fr-CA" sz="22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000" dirty="0" smtClean="0"/>
              <a:t>Analyse faites par l’université LAVAL</a:t>
            </a:r>
          </a:p>
          <a:p>
            <a:pPr marL="0" indent="0">
              <a:buNone/>
            </a:pPr>
            <a:endParaRPr lang="fr-CA" sz="20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3056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8" y="4005064"/>
            <a:ext cx="71818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48006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72485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tests de conservations 2013</a:t>
            </a:r>
            <a:endParaRPr lang="fr-CA" sz="22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buBlip>
                <a:blip r:embed="rId2"/>
              </a:buBlip>
            </a:pPr>
            <a:r>
              <a:rPr lang="fr-CA" sz="2400" dirty="0" smtClean="0"/>
              <a:t>Réfrigéré récolte du 28 sept</a:t>
            </a:r>
            <a:endParaRPr lang="fr-CA" sz="2400" dirty="0" smtClean="0"/>
          </a:p>
          <a:p>
            <a:pPr>
              <a:buClr>
                <a:schemeClr val="accent6">
                  <a:lumMod val="75000"/>
                </a:schemeClr>
              </a:buClr>
              <a:buBlip>
                <a:blip r:embed="rId2"/>
              </a:buBlip>
            </a:pPr>
            <a:r>
              <a:rPr lang="fr-CA" sz="2400" dirty="0" smtClean="0"/>
              <a:t>Réfrigéré SF récolte 20 sept STJ</a:t>
            </a:r>
          </a:p>
          <a:p>
            <a:pPr>
              <a:buClr>
                <a:schemeClr val="accent6">
                  <a:lumMod val="75000"/>
                </a:schemeClr>
              </a:buClr>
              <a:buBlip>
                <a:blip r:embed="rId2"/>
              </a:buBlip>
            </a:pPr>
            <a:r>
              <a:rPr lang="fr-CA" sz="2400" dirty="0" smtClean="0"/>
              <a:t>Réfrigéré SF récolte du 19 sept Mt st-Grégoire</a:t>
            </a:r>
          </a:p>
          <a:p>
            <a:pPr>
              <a:buClr>
                <a:schemeClr val="accent6">
                  <a:lumMod val="75000"/>
                </a:schemeClr>
              </a:buClr>
              <a:buBlip>
                <a:blip r:embed="rId2"/>
              </a:buBlip>
            </a:pPr>
            <a:r>
              <a:rPr lang="fr-CA" sz="2400" dirty="0" smtClean="0"/>
              <a:t>Réfrigéré SF (?) récolte 30 sept</a:t>
            </a:r>
          </a:p>
          <a:p>
            <a:pPr>
              <a:buClr>
                <a:schemeClr val="accent6">
                  <a:lumMod val="75000"/>
                </a:schemeClr>
              </a:buClr>
              <a:buBlip>
                <a:blip r:embed="rId2"/>
              </a:buBlip>
            </a:pPr>
            <a:r>
              <a:rPr lang="fr-CA" sz="2400" dirty="0" smtClean="0"/>
              <a:t>AC CT 3 SF (???) récolte 20 sept</a:t>
            </a:r>
          </a:p>
          <a:p>
            <a:pPr>
              <a:buClr>
                <a:schemeClr val="accent6">
                  <a:lumMod val="75000"/>
                </a:schemeClr>
              </a:buClr>
              <a:buBlip>
                <a:blip r:embed="rId2"/>
              </a:buBlip>
            </a:pPr>
            <a:r>
              <a:rPr lang="fr-CA" sz="2400" dirty="0" smtClean="0"/>
              <a:t>AC MT 1 SF</a:t>
            </a:r>
          </a:p>
          <a:p>
            <a:pPr>
              <a:buBlip>
                <a:blip r:embed="rId2"/>
              </a:buBlip>
            </a:pPr>
            <a:endParaRPr lang="fr-CA" sz="2400" dirty="0" smtClean="0"/>
          </a:p>
        </p:txBody>
      </p:sp>
      <p:pic>
        <p:nvPicPr>
          <p:cNvPr id="1026" name="Picture 2" descr="C:\Users\HP\Pictures\SALSA 2013\Pierre_Eric\P1010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18854"/>
            <a:ext cx="4239253" cy="31794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6711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192688"/>
          </a:xfr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rPr lang="fr-CA" sz="2400" dirty="0" smtClean="0"/>
              <a:t>Projet au CLD accepté</a:t>
            </a:r>
          </a:p>
          <a:p>
            <a:pPr>
              <a:buBlip>
                <a:blip r:embed="rId2"/>
              </a:buBlip>
            </a:pPr>
            <a:r>
              <a:rPr lang="fr-CA" sz="2400" dirty="0" smtClean="0"/>
              <a:t>Relocalisation d’une parcelle hybride</a:t>
            </a:r>
          </a:p>
          <a:p>
            <a:pPr>
              <a:buBlip>
                <a:blip r:embed="rId2"/>
              </a:buBlip>
            </a:pPr>
            <a:r>
              <a:rPr lang="fr-CA" sz="2400" dirty="0" smtClean="0"/>
              <a:t>Brevet de Q300 </a:t>
            </a:r>
            <a:r>
              <a:rPr lang="fr-CA" sz="2400" i="1" dirty="0" err="1" smtClean="0"/>
              <a:t>Rosinette</a:t>
            </a:r>
            <a:endParaRPr lang="fr-CA" sz="2400" dirty="0" smtClean="0"/>
          </a:p>
          <a:p>
            <a:pPr marL="457200" lvl="1" indent="0">
              <a:buNone/>
            </a:pPr>
            <a:r>
              <a:rPr lang="fr-CA" sz="2000" dirty="0" smtClean="0">
                <a:sym typeface="Wingdings" panose="05000000000000000000" pitchFamily="2" charset="2"/>
              </a:rPr>
              <a:t> </a:t>
            </a:r>
            <a:r>
              <a:rPr lang="fr-CA" sz="2000" dirty="0" smtClean="0"/>
              <a:t>Prises de données et préparation du dossier</a:t>
            </a:r>
          </a:p>
          <a:p>
            <a:pPr marL="457200" lvl="1" indent="0">
              <a:buNone/>
            </a:pPr>
            <a:r>
              <a:rPr lang="fr-CA" sz="2000" dirty="0" smtClean="0">
                <a:sym typeface="Wingdings" panose="05000000000000000000" pitchFamily="2" charset="2"/>
              </a:rPr>
              <a:t> </a:t>
            </a:r>
            <a:r>
              <a:rPr lang="fr-CA" sz="2000" dirty="0" smtClean="0"/>
              <a:t>Visite de la parcelle par le bureau des brevets</a:t>
            </a:r>
          </a:p>
          <a:p>
            <a:pPr lvl="1">
              <a:buFont typeface="Wingdings"/>
              <a:buChar char="è"/>
            </a:pPr>
            <a:r>
              <a:rPr lang="fr-CA" sz="2000" dirty="0" smtClean="0"/>
              <a:t>Publication au bulletin officiel de janvier 2014</a:t>
            </a:r>
          </a:p>
          <a:p>
            <a:pPr>
              <a:buBlip>
                <a:blip r:embed="rId2"/>
              </a:buBlip>
            </a:pPr>
            <a:r>
              <a:rPr lang="fr-CA" sz="2400" dirty="0" smtClean="0"/>
              <a:t>Suivi des parcelles hybrides (STJ et Mt St-GREG)</a:t>
            </a:r>
          </a:p>
          <a:p>
            <a:pPr>
              <a:buBlip>
                <a:blip r:embed="rId2"/>
              </a:buBlip>
            </a:pPr>
            <a:r>
              <a:rPr lang="fr-CA" sz="2400" dirty="0" smtClean="0"/>
              <a:t>Journée portes ouvertes du 10 </a:t>
            </a:r>
            <a:r>
              <a:rPr lang="fr-CA" sz="2400" dirty="0" err="1" smtClean="0"/>
              <a:t>oct</a:t>
            </a:r>
            <a:endParaRPr lang="fr-CA" sz="2400" dirty="0" smtClean="0"/>
          </a:p>
          <a:p>
            <a:pPr>
              <a:buBlip>
                <a:blip r:embed="rId2"/>
              </a:buBlip>
            </a:pPr>
            <a:r>
              <a:rPr lang="fr-CA" sz="2400" dirty="0" smtClean="0"/>
              <a:t>Dégustation ETS</a:t>
            </a:r>
          </a:p>
          <a:p>
            <a:pPr>
              <a:buBlip>
                <a:blip r:embed="rId2"/>
              </a:buBlip>
            </a:pPr>
            <a:r>
              <a:rPr lang="fr-CA" sz="2400" dirty="0" smtClean="0"/>
              <a:t>Tests conservations </a:t>
            </a:r>
            <a:r>
              <a:rPr lang="fr-CA" sz="2400" i="1" dirty="0" err="1" smtClean="0"/>
              <a:t>Rosinette</a:t>
            </a:r>
            <a:endParaRPr lang="fr-CA" sz="2400" i="1" dirty="0" smtClean="0"/>
          </a:p>
          <a:p>
            <a:pPr lvl="1">
              <a:buFont typeface="Wingdings"/>
              <a:buChar char="è"/>
            </a:pPr>
            <a:r>
              <a:rPr lang="fr-CA" sz="2000" dirty="0" smtClean="0">
                <a:sym typeface="Wingdings" panose="05000000000000000000" pitchFamily="2" charset="2"/>
              </a:rPr>
              <a:t>Réfrigéré SF récolte du </a:t>
            </a:r>
            <a:r>
              <a:rPr lang="fr-CA" sz="2000" dirty="0" smtClean="0">
                <a:sym typeface="Wingdings" panose="05000000000000000000" pitchFamily="2" charset="2"/>
              </a:rPr>
              <a:t>19 et 20 sept</a:t>
            </a:r>
          </a:p>
          <a:p>
            <a:pPr lvl="1">
              <a:buFont typeface="Wingdings"/>
              <a:buChar char="è"/>
            </a:pPr>
            <a:r>
              <a:rPr lang="fr-CA" sz="2000" dirty="0">
                <a:sym typeface="Wingdings" panose="05000000000000000000" pitchFamily="2" charset="2"/>
              </a:rPr>
              <a:t>Réfrigéré récolte du 28 </a:t>
            </a:r>
            <a:r>
              <a:rPr lang="fr-CA" sz="2000" dirty="0" smtClean="0">
                <a:sym typeface="Wingdings" panose="05000000000000000000" pitchFamily="2" charset="2"/>
              </a:rPr>
              <a:t>sept</a:t>
            </a:r>
            <a:endParaRPr lang="fr-CA" sz="2000" dirty="0" smtClean="0">
              <a:sym typeface="Wingdings" panose="05000000000000000000" pitchFamily="2" charset="2"/>
            </a:endParaRPr>
          </a:p>
          <a:p>
            <a:pPr lvl="1">
              <a:buFont typeface="Wingdings"/>
              <a:buChar char="è"/>
            </a:pPr>
            <a:r>
              <a:rPr lang="fr-CA" sz="2000" dirty="0" smtClean="0">
                <a:sym typeface="Wingdings" panose="05000000000000000000" pitchFamily="2" charset="2"/>
              </a:rPr>
              <a:t>Réfrigéré </a:t>
            </a:r>
            <a:r>
              <a:rPr lang="fr-CA" sz="2000" dirty="0" smtClean="0">
                <a:sym typeface="Wingdings" panose="05000000000000000000" pitchFamily="2" charset="2"/>
              </a:rPr>
              <a:t>SF (?) récolte du 30 </a:t>
            </a:r>
            <a:r>
              <a:rPr lang="fr-CA" sz="2000" dirty="0" smtClean="0">
                <a:sym typeface="Wingdings" panose="05000000000000000000" pitchFamily="2" charset="2"/>
              </a:rPr>
              <a:t>sept</a:t>
            </a:r>
          </a:p>
          <a:p>
            <a:pPr lvl="1">
              <a:buFont typeface="Wingdings"/>
              <a:buChar char="è"/>
            </a:pPr>
            <a:r>
              <a:rPr lang="fr-CA" sz="2000" dirty="0" smtClean="0">
                <a:sym typeface="Wingdings" panose="05000000000000000000" pitchFamily="2" charset="2"/>
              </a:rPr>
              <a:t>AC CT et AC MT récolte du 20 sept</a:t>
            </a:r>
            <a:endParaRPr lang="fr-CA" sz="2000" dirty="0" smtClean="0">
              <a:sym typeface="Wingdings" panose="05000000000000000000" pitchFamily="2" charset="2"/>
            </a:endParaRPr>
          </a:p>
          <a:p>
            <a:pPr>
              <a:buBlip>
                <a:blip r:embed="rId2"/>
              </a:buBlip>
            </a:pPr>
            <a:r>
              <a:rPr lang="fr-CA" sz="2400" dirty="0" smtClean="0"/>
              <a:t>Analyses </a:t>
            </a:r>
            <a:r>
              <a:rPr lang="fr-CA" sz="2400" dirty="0" err="1" smtClean="0"/>
              <a:t>nutragéniques</a:t>
            </a:r>
            <a:r>
              <a:rPr lang="fr-CA" sz="2400" dirty="0" smtClean="0"/>
              <a:t> (aliments fonctionnels)</a:t>
            </a:r>
            <a:endParaRPr lang="fr-CA" sz="2400" dirty="0" smtClean="0"/>
          </a:p>
          <a:p>
            <a:pPr>
              <a:buBlip>
                <a:blip r:embed="rId2"/>
              </a:buBlip>
            </a:pPr>
            <a:r>
              <a:rPr lang="fr-CA" sz="2400" dirty="0" smtClean="0"/>
              <a:t>Épandage de BRF du 9 </a:t>
            </a:r>
            <a:r>
              <a:rPr lang="fr-CA" sz="2400" dirty="0" err="1" smtClean="0"/>
              <a:t>nov</a:t>
            </a:r>
            <a:r>
              <a:rPr lang="fr-CA" sz="2400" dirty="0" smtClean="0"/>
              <a:t> 2013</a:t>
            </a:r>
          </a:p>
          <a:p>
            <a:pPr>
              <a:buBlip>
                <a:blip r:embed="rId2"/>
              </a:buBlip>
            </a:pPr>
            <a:endParaRPr lang="fr-CA" sz="2400" dirty="0" smtClean="0"/>
          </a:p>
          <a:p>
            <a:pPr>
              <a:buBlip>
                <a:blip r:embed="rId2"/>
              </a:buBlip>
            </a:pPr>
            <a:endParaRPr lang="fr-CA" sz="2400" dirty="0" smtClean="0"/>
          </a:p>
          <a:p>
            <a:pPr marL="400050">
              <a:buBlip>
                <a:blip r:embed="rId2"/>
              </a:buBlip>
            </a:pPr>
            <a:endParaRPr lang="fr-CA" sz="2400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4469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Résultats 2013.</a:t>
            </a:r>
            <a:endParaRPr lang="fr-CA" sz="2200" i="1" dirty="0"/>
          </a:p>
        </p:txBody>
      </p:sp>
    </p:spTree>
    <p:extLst>
      <p:ext uri="{BB962C8B-B14F-4D97-AF65-F5344CB8AC3E}">
        <p14:creationId xmlns:p14="http://schemas.microsoft.com/office/powerpoint/2010/main" val="28287569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Tests conservations </a:t>
            </a:r>
            <a:r>
              <a:rPr lang="fr-CA" sz="2200" i="1" dirty="0" err="1" smtClean="0"/>
              <a:t>Rosinette</a:t>
            </a:r>
            <a:r>
              <a:rPr lang="fr-CA" sz="2200" i="1" dirty="0" smtClean="0"/>
              <a:t> 2013.</a:t>
            </a:r>
            <a:endParaRPr lang="fr-CA" sz="2200" i="1" dirty="0"/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9885503"/>
              </p:ext>
            </p:extLst>
          </p:nvPr>
        </p:nvGraphicFramePr>
        <p:xfrm>
          <a:off x="395536" y="548680"/>
          <a:ext cx="495029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959254"/>
              </p:ext>
            </p:extLst>
          </p:nvPr>
        </p:nvGraphicFramePr>
        <p:xfrm>
          <a:off x="971600" y="2564904"/>
          <a:ext cx="2664297" cy="6644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96170"/>
                <a:gridCol w="948047"/>
                <a:gridCol w="720080"/>
              </a:tblGrid>
              <a:tr h="232412">
                <a:tc>
                  <a:txBody>
                    <a:bodyPr/>
                    <a:lstStyle/>
                    <a:p>
                      <a:pPr marL="0" algn="r" fontAlgn="ctr">
                        <a:spcBef>
                          <a:spcPts val="0"/>
                        </a:spcBef>
                      </a:pPr>
                      <a:r>
                        <a:rPr lang="fr-CA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récolte </a:t>
                      </a:r>
                      <a:r>
                        <a:rPr lang="fr-CA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du </a:t>
                      </a:r>
                      <a:endParaRPr lang="fr-CA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19-sept</a:t>
                      </a:r>
                      <a:endParaRPr lang="fr-CA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  <a:tr h="199636">
                <a:tc>
                  <a:txBody>
                    <a:bodyPr/>
                    <a:lstStyle/>
                    <a:p>
                      <a:pPr marL="72000" algn="r" fontAlgn="ctr">
                        <a:spcBef>
                          <a:spcPts val="0"/>
                        </a:spcBef>
                      </a:pPr>
                      <a:r>
                        <a:rPr lang="fr-CA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pression en </a:t>
                      </a:r>
                      <a:r>
                        <a:rPr lang="fr-CA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lbs</a:t>
                      </a:r>
                      <a:endParaRPr lang="fr-CA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[11.5-18.5]</a:t>
                      </a:r>
                      <a:endParaRPr lang="fr-CA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15.0</a:t>
                      </a:r>
                      <a:endParaRPr lang="fr-CA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  <a:tr h="232412">
                <a:tc>
                  <a:txBody>
                    <a:bodyPr/>
                    <a:lstStyle/>
                    <a:p>
                      <a:pPr marL="72000" algn="r" fontAlgn="ctr">
                        <a:spcBef>
                          <a:spcPts val="0"/>
                        </a:spcBef>
                      </a:pPr>
                      <a:r>
                        <a:rPr lang="fr-CA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stade</a:t>
                      </a:r>
                      <a:endParaRPr lang="fr-CA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[5-8]</a:t>
                      </a:r>
                      <a:endParaRPr lang="fr-CA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80% &gt; 7</a:t>
                      </a:r>
                      <a:endParaRPr lang="fr-CA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5571052"/>
              </p:ext>
            </p:extLst>
          </p:nvPr>
        </p:nvGraphicFramePr>
        <p:xfrm>
          <a:off x="3707904" y="3617640"/>
          <a:ext cx="5112568" cy="3123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71171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 uiExpand="1">
        <p:bldSub>
          <a:bldChart bld="category"/>
        </p:bldSub>
      </p:bldGraphic>
      <p:bldGraphic spid="5" grpId="0" uiExpand="1">
        <p:bldSub>
          <a:bldChart bld="category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573999"/>
              </p:ext>
            </p:extLst>
          </p:nvPr>
        </p:nvGraphicFramePr>
        <p:xfrm>
          <a:off x="251520" y="548680"/>
          <a:ext cx="460851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Tests conservations </a:t>
            </a:r>
            <a:r>
              <a:rPr lang="fr-CA" sz="2200" i="1" dirty="0" err="1" smtClean="0"/>
              <a:t>Rosinette</a:t>
            </a:r>
            <a:r>
              <a:rPr lang="fr-CA" sz="2200" i="1" dirty="0" smtClean="0"/>
              <a:t> 2013.</a:t>
            </a:r>
            <a:endParaRPr lang="fr-CA" sz="2200" i="1" dirty="0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291168"/>
              </p:ext>
            </p:extLst>
          </p:nvPr>
        </p:nvGraphicFramePr>
        <p:xfrm>
          <a:off x="3995936" y="3645024"/>
          <a:ext cx="4806280" cy="309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517313"/>
              </p:ext>
            </p:extLst>
          </p:nvPr>
        </p:nvGraphicFramePr>
        <p:xfrm>
          <a:off x="1043608" y="2348880"/>
          <a:ext cx="1701041" cy="648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Feuille de calcul" r:id="rId5" imgW="1524000" imgH="580935" progId="Excel.Sheet.12">
                  <p:embed/>
                </p:oleObj>
              </mc:Choice>
              <mc:Fallback>
                <p:oleObj name="Feuille de calcul" r:id="rId5" imgW="1524000" imgH="5809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3608" y="2348880"/>
                        <a:ext cx="1701041" cy="648522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32588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000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1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1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category"/>
        </p:bldSub>
      </p:bldGraphic>
      <p:bldP spid="2" grpId="0"/>
      <p:bldGraphic spid="5" grpId="0" uiExpand="1">
        <p:bldSub>
          <a:bldChart bld="category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144963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Tests conservations </a:t>
            </a:r>
            <a:r>
              <a:rPr lang="fr-CA" sz="2200" i="1" dirty="0" err="1" smtClean="0"/>
              <a:t>Rosinette</a:t>
            </a:r>
            <a:r>
              <a:rPr lang="fr-CA" sz="2200" i="1" dirty="0" smtClean="0"/>
              <a:t> 2013.</a:t>
            </a:r>
            <a:endParaRPr lang="fr-CA" sz="2200" i="1" dirty="0"/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594985"/>
              </p:ext>
            </p:extLst>
          </p:nvPr>
        </p:nvGraphicFramePr>
        <p:xfrm>
          <a:off x="323528" y="548680"/>
          <a:ext cx="504056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54543"/>
              </p:ext>
            </p:extLst>
          </p:nvPr>
        </p:nvGraphicFramePr>
        <p:xfrm>
          <a:off x="971600" y="2420888"/>
          <a:ext cx="2077322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Feuille de calcul" r:id="rId5" imgW="1524000" imgH="580935" progId="Excel.Sheet.12">
                  <p:embed/>
                </p:oleObj>
              </mc:Choice>
              <mc:Fallback>
                <p:oleObj name="Feuille de calcul" r:id="rId5" imgW="1524000" imgH="580935" progId="Excel.Sheet.12">
                  <p:embed/>
                  <p:pic>
                    <p:nvPicPr>
                      <p:cNvPr id="0" name="Obje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420888"/>
                        <a:ext cx="2077322" cy="792088"/>
                      </a:xfrm>
                      <a:prstGeom prst="rect">
                        <a:avLst/>
                      </a:prstGeom>
                      <a:solidFill>
                        <a:srgbClr val="C3D69B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1966644"/>
              </p:ext>
            </p:extLst>
          </p:nvPr>
        </p:nvGraphicFramePr>
        <p:xfrm>
          <a:off x="4211960" y="3645024"/>
          <a:ext cx="4572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26617071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75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75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75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75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750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 uiExpand="1">
        <p:bldSub>
          <a:bldChart bld="category"/>
        </p:bldSub>
      </p:bldGraphic>
      <p:bldGraphic spid="8" grpId="0">
        <p:bldSub>
          <a:bldChart bld="category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 smtClean="0"/>
              <a:t>AC CT </a:t>
            </a:r>
          </a:p>
          <a:p>
            <a:pPr>
              <a:buBlip>
                <a:blip r:embed="rId2"/>
              </a:buBlip>
            </a:pPr>
            <a:r>
              <a:rPr lang="fr-CA" sz="2000" dirty="0" smtClean="0"/>
              <a:t>récolte du 20-sept</a:t>
            </a:r>
          </a:p>
          <a:p>
            <a:pPr>
              <a:buBlip>
                <a:blip r:embed="rId2"/>
              </a:buBlip>
            </a:pPr>
            <a:r>
              <a:rPr lang="fr-CA" sz="2000" dirty="0" smtClean="0"/>
              <a:t>3 SF stade [5-8] 50%&gt;=6 ; p [14-18] </a:t>
            </a:r>
            <a:r>
              <a:rPr lang="fr-CA" sz="2000" dirty="0" err="1" smtClean="0"/>
              <a:t>moy</a:t>
            </a:r>
            <a:r>
              <a:rPr lang="fr-CA" sz="2000" dirty="0" smtClean="0"/>
              <a:t> 16.3lbs</a:t>
            </a:r>
          </a:p>
          <a:p>
            <a:pPr>
              <a:buBlip>
                <a:blip r:embed="rId2"/>
              </a:buBlip>
            </a:pPr>
            <a:r>
              <a:rPr lang="fr-CA" sz="2000" dirty="0" smtClean="0"/>
              <a:t>3 SF 22-26-27 sept ; fermeture </a:t>
            </a:r>
            <a:r>
              <a:rPr lang="fr-CA" sz="2000" dirty="0" err="1" smtClean="0"/>
              <a:t>ch</a:t>
            </a:r>
            <a:r>
              <a:rPr lang="fr-CA" sz="2000" dirty="0" smtClean="0"/>
              <a:t> 29 sept ; T = 3ºC ; pas de DPA</a:t>
            </a:r>
          </a:p>
          <a:p>
            <a:pPr>
              <a:buBlip>
                <a:blip r:embed="rId2"/>
              </a:buBlip>
            </a:pPr>
            <a:r>
              <a:rPr lang="fr-CA" sz="2000" dirty="0" smtClean="0"/>
              <a:t>Ouverture 2 </a:t>
            </a:r>
            <a:r>
              <a:rPr lang="fr-CA" sz="2000" dirty="0" err="1" smtClean="0"/>
              <a:t>déc</a:t>
            </a:r>
            <a:endParaRPr lang="fr-CA" sz="2000" dirty="0" smtClean="0"/>
          </a:p>
          <a:p>
            <a:pPr>
              <a:buBlip>
                <a:blip r:embed="rId2"/>
              </a:buBlip>
            </a:pPr>
            <a:r>
              <a:rPr lang="fr-CA" sz="2000" dirty="0" smtClean="0"/>
              <a:t>Résultats fermeté </a:t>
            </a:r>
            <a:r>
              <a:rPr lang="fr-CA" sz="2000" dirty="0" err="1" smtClean="0"/>
              <a:t>moy</a:t>
            </a:r>
            <a:r>
              <a:rPr lang="fr-CA" sz="2000" dirty="0" smtClean="0"/>
              <a:t> 14.6</a:t>
            </a:r>
          </a:p>
          <a:p>
            <a:pPr>
              <a:buBlip>
                <a:blip r:embed="rId2"/>
              </a:buBlip>
            </a:pPr>
            <a:endParaRPr lang="fr-CA" sz="20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Tests conservations </a:t>
            </a:r>
            <a:r>
              <a:rPr lang="fr-CA" sz="2200" i="1" dirty="0" err="1" smtClean="0"/>
              <a:t>Rosinette</a:t>
            </a:r>
            <a:r>
              <a:rPr lang="fr-CA" sz="2200" i="1" dirty="0" smtClean="0"/>
              <a:t> 2013.</a:t>
            </a:r>
            <a:endParaRPr lang="fr-CA" sz="2200" i="1" dirty="0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460321"/>
              </p:ext>
            </p:extLst>
          </p:nvPr>
        </p:nvGraphicFramePr>
        <p:xfrm>
          <a:off x="4067944" y="2564904"/>
          <a:ext cx="482453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715822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Graphic spid="7" grpId="0" uiExpand="1">
        <p:bldSub>
          <a:bldChart bld="category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Tests conservations </a:t>
            </a:r>
            <a:r>
              <a:rPr lang="fr-CA" sz="2200" i="1" dirty="0" err="1" smtClean="0"/>
              <a:t>Rosinette</a:t>
            </a:r>
            <a:r>
              <a:rPr lang="fr-CA" sz="2200" i="1" dirty="0" smtClean="0"/>
              <a:t> 2013.</a:t>
            </a:r>
            <a:endParaRPr lang="fr-CA" sz="22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2492896"/>
            <a:ext cx="8229600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7200" dirty="0" smtClean="0"/>
              <a:t>Merci !!</a:t>
            </a:r>
            <a:endParaRPr lang="fr-CA" sz="7200" dirty="0"/>
          </a:p>
        </p:txBody>
      </p:sp>
    </p:spTree>
    <p:extLst>
      <p:ext uri="{BB962C8B-B14F-4D97-AF65-F5344CB8AC3E}">
        <p14:creationId xmlns:p14="http://schemas.microsoft.com/office/powerpoint/2010/main" val="233273810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Résultats 2013.</a:t>
            </a:r>
            <a:endParaRPr lang="fr-CA" sz="2200" i="1" dirty="0"/>
          </a:p>
        </p:txBody>
      </p:sp>
      <p:pic>
        <p:nvPicPr>
          <p:cNvPr id="1026" name="Picture 2" descr="C:\Users\HP\Pictures\pdm2013\P1010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59" y="1916832"/>
            <a:ext cx="2796041" cy="372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Pictures\pdm2013\P1010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63673"/>
            <a:ext cx="3822171" cy="28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Pictures\pdm2013\P10104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02" y="2394974"/>
            <a:ext cx="3222918" cy="429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4174499" y="548678"/>
            <a:ext cx="4818285" cy="2990158"/>
            <a:chOff x="4174499" y="548678"/>
            <a:chExt cx="4818285" cy="2990158"/>
          </a:xfrm>
        </p:grpSpPr>
        <p:pic>
          <p:nvPicPr>
            <p:cNvPr id="1029" name="Picture 5" descr="C:\Users\HP\Pictures\pdm2013\P101042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840" y="548678"/>
              <a:ext cx="4067944" cy="2988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HP\Pictures\pdm2013\P101042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174499" y="548679"/>
              <a:ext cx="2379175" cy="2990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373850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Résultats 2013.</a:t>
            </a:r>
            <a:endParaRPr lang="fr-CA" sz="22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fr-CA" sz="2400" b="1" dirty="0" smtClean="0"/>
              <a:t>Brevet de Q300</a:t>
            </a:r>
            <a:endParaRPr lang="fr-CA" sz="2000" b="1" dirty="0"/>
          </a:p>
          <a:p>
            <a:pPr>
              <a:lnSpc>
                <a:spcPct val="150000"/>
              </a:lnSpc>
              <a:buFont typeface="Wingdings"/>
              <a:buChar char="è"/>
            </a:pPr>
            <a:r>
              <a:rPr lang="fr-CA" sz="2000" b="1" dirty="0" smtClean="0"/>
              <a:t>Prises de données et préparation du dossier</a:t>
            </a:r>
            <a:endParaRPr lang="fr-CA" sz="2000" b="1" dirty="0">
              <a:sym typeface="Wingdings" panose="05000000000000000000" pitchFamily="2" charset="2"/>
            </a:endParaRPr>
          </a:p>
          <a:p>
            <a:pPr>
              <a:buFont typeface="Wingdings"/>
              <a:buChar char="è"/>
            </a:pPr>
            <a:r>
              <a:rPr lang="fr-CA" sz="2000" b="1" dirty="0" smtClean="0"/>
              <a:t>Visite de la parcelle par le bureau des brevets</a:t>
            </a:r>
          </a:p>
          <a:p>
            <a:pPr>
              <a:lnSpc>
                <a:spcPct val="150000"/>
              </a:lnSpc>
              <a:buFont typeface="Wingdings"/>
              <a:buChar char="è"/>
            </a:pPr>
            <a:r>
              <a:rPr lang="fr-CA" sz="2000" b="1" dirty="0" smtClean="0"/>
              <a:t>Publication au bulletin officiel de janvier 2014</a:t>
            </a:r>
          </a:p>
          <a:p>
            <a:pPr marL="57150" indent="0">
              <a:buNone/>
            </a:pPr>
            <a:endParaRPr lang="fr-CA" sz="2400" b="1" dirty="0" smtClean="0"/>
          </a:p>
        </p:txBody>
      </p:sp>
      <p:pic>
        <p:nvPicPr>
          <p:cNvPr id="1032" name="Picture 8" descr="C:\Users\HP\Pictures\2013-09-27 001\IMG_49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720" y="260648"/>
            <a:ext cx="2929760" cy="195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P\Pictures\2013-09-27 001\IMG_4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6" y="2996952"/>
            <a:ext cx="5436094" cy="36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Pictures\2013-09-27 001\IMG_49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1"/>
          <a:stretch/>
        </p:blipFill>
        <p:spPr bwMode="auto">
          <a:xfrm>
            <a:off x="5868144" y="2446411"/>
            <a:ext cx="3150096" cy="417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5566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Résultats 2013.</a:t>
            </a:r>
            <a:endParaRPr lang="fr-CA" sz="22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fr-CA" sz="2000" b="1" dirty="0" smtClean="0"/>
              <a:t>Journée portes ouvertes du 10 octobre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755576" y="1844824"/>
            <a:ext cx="7812360" cy="3645024"/>
            <a:chOff x="0" y="1700808"/>
            <a:chExt cx="8755156" cy="4149080"/>
          </a:xfrm>
        </p:grpSpPr>
        <p:pic>
          <p:nvPicPr>
            <p:cNvPr id="5123" name="Picture 3" descr="C:\Users\HP\Pictures\2013-10-10 001\Pomme de demain et + 14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88"/>
            <a:stretch/>
          </p:blipFill>
          <p:spPr bwMode="auto">
            <a:xfrm>
              <a:off x="2684712" y="1706252"/>
              <a:ext cx="6070444" cy="4143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C:\Users\HP\Pictures\2013-10-10 001\Pomme de demain et + 14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00808"/>
              <a:ext cx="5532107" cy="414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82428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5918448" cy="504056"/>
          </a:xfrm>
        </p:spPr>
        <p:txBody>
          <a:bodyPr>
            <a:normAutofit/>
          </a:bodyPr>
          <a:lstStyle/>
          <a:p>
            <a:pPr algn="l"/>
            <a:r>
              <a:rPr lang="fr-CA" sz="2200" b="0" i="1" dirty="0" smtClean="0"/>
              <a:t>La Pomme de Demain… Nouveautés 2013.</a:t>
            </a:r>
            <a:endParaRPr lang="fr-CA" sz="2200" b="0" i="1" dirty="0"/>
          </a:p>
        </p:txBody>
      </p:sp>
      <p:pic>
        <p:nvPicPr>
          <p:cNvPr id="3075" name="Picture 3" descr="C:\Users\HP\Pictures\2013-10-10 001\Pomme de demain et + 1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4"/>
          <a:stretch/>
        </p:blipFill>
        <p:spPr bwMode="auto">
          <a:xfrm>
            <a:off x="3995936" y="3356992"/>
            <a:ext cx="4860031" cy="32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HP\Pictures\2013-10-10 001\Pomme de demain et + 1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4"/>
          <a:stretch/>
        </p:blipFill>
        <p:spPr bwMode="auto">
          <a:xfrm>
            <a:off x="179513" y="764704"/>
            <a:ext cx="4608512" cy="304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36703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HP\Pictures\2013-10-10 001\Pomme de demain et + 1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63"/>
          <a:stretch/>
        </p:blipFill>
        <p:spPr bwMode="auto">
          <a:xfrm>
            <a:off x="2699793" y="4149080"/>
            <a:ext cx="3960440" cy="246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6273" y="58614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</a:t>
            </a:r>
            <a:r>
              <a:rPr lang="fr-CA" sz="2200" b="0" i="1" dirty="0" smtClean="0"/>
              <a:t>Nouveautés 2013</a:t>
            </a:r>
            <a:endParaRPr lang="fr-CA" sz="2200" i="1" dirty="0"/>
          </a:p>
        </p:txBody>
      </p:sp>
      <p:pic>
        <p:nvPicPr>
          <p:cNvPr id="6149" name="Picture 5" descr="C:\Users\HP\Pictures\2013-10-10 001\Pomme de demain et + 1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59" y="548681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HP\Pictures\2013-10-10 001\Pomme de demain et + 1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9"/>
          <a:stretch/>
        </p:blipFill>
        <p:spPr bwMode="auto">
          <a:xfrm>
            <a:off x="5292080" y="21906"/>
            <a:ext cx="3724232" cy="441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2428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02581"/>
            <a:ext cx="8280920" cy="518107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	   			 </a:t>
            </a:r>
            <a:r>
              <a:rPr lang="fr-CA" sz="2200" b="0" i="1" dirty="0" smtClean="0"/>
              <a:t>Nouveautés 2013.</a:t>
            </a:r>
            <a:endParaRPr lang="fr-CA" sz="2200" i="1" dirty="0"/>
          </a:p>
        </p:txBody>
      </p:sp>
      <p:pic>
        <p:nvPicPr>
          <p:cNvPr id="7170" name="Picture 2" descr="C:\Users\HP\Pictures\2013-10-10 001\Pomme de demain et + 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2996952"/>
            <a:ext cx="4356484" cy="32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Pictures\2013-10-10 001\Pomme de demain et + 1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238" y="123339"/>
            <a:ext cx="3160914" cy="421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P\Pictures\2013-10-10 001\Pomme de demain et + 1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84376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2428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fr-CA" sz="2200" i="1" dirty="0" smtClean="0"/>
              <a:t>La Pomme de Demain… Nouveautés 2013.</a:t>
            </a:r>
            <a:endParaRPr lang="fr-CA" sz="2200" i="1" dirty="0"/>
          </a:p>
        </p:txBody>
      </p:sp>
      <p:pic>
        <p:nvPicPr>
          <p:cNvPr id="16387" name="Picture 3" descr="C:\Users\HP\Pictures\2013-10-10 001\Pomme de demain et + 1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t="13611" r="55618" b="60264"/>
          <a:stretch/>
        </p:blipFill>
        <p:spPr bwMode="auto">
          <a:xfrm>
            <a:off x="467544" y="836712"/>
            <a:ext cx="4173117" cy="255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HP\Pictures\20130924_151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24202"/>
            <a:ext cx="3554462" cy="266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HP\Pictures\20130929_181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358" y="3861048"/>
            <a:ext cx="3419873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HP\Pictures\2013-10-10 001\Pomme de demain et + 1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2" t="36422" r="11192" b="19024"/>
          <a:stretch/>
        </p:blipFill>
        <p:spPr bwMode="auto">
          <a:xfrm>
            <a:off x="630517" y="3543775"/>
            <a:ext cx="3653451" cy="290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31227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1222</TotalTime>
  <Words>669</Words>
  <Application>Microsoft Office PowerPoint</Application>
  <PresentationFormat>Affichage à l'écran (4:3)</PresentationFormat>
  <Paragraphs>99</Paragraphs>
  <Slides>24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6" baseType="lpstr">
      <vt:lpstr>Thème Office</vt:lpstr>
      <vt:lpstr>Feuille de calcul</vt:lpstr>
      <vt:lpstr>La Pomme de Demain</vt:lpstr>
      <vt:lpstr>La Pomme de Demain… Résultats 2013.</vt:lpstr>
      <vt:lpstr>La Pomme de Demain… Résultats 2013.</vt:lpstr>
      <vt:lpstr>La Pomme de Demain… Résultats 2013.</vt:lpstr>
      <vt:lpstr>La Pomme de Demain… Résultats 2013.</vt:lpstr>
      <vt:lpstr>La Pomme de Demain… Nouveautés 2013.</vt:lpstr>
      <vt:lpstr>La Pomme de Demain… Nouveautés 2013</vt:lpstr>
      <vt:lpstr>La Pomme de Demain…        Nouveautés 2013.</vt:lpstr>
      <vt:lpstr>La Pomme de Demain… Nouveautés 2013.</vt:lpstr>
      <vt:lpstr>La Pomme de Demain… nouveautés 2013.</vt:lpstr>
      <vt:lpstr>La Pomme de Demain… Résultats 2013.</vt:lpstr>
      <vt:lpstr>La Pomme de Demain… Portes ouvertes 2013</vt:lpstr>
      <vt:lpstr>La Pomme de Demain… Dégustation 2013 ETS Montréal.</vt:lpstr>
      <vt:lpstr>La Pomme de Demain… Résultats 2013.</vt:lpstr>
      <vt:lpstr>La Pomme de Demain… Épandage de BRF 9 nov 2013.</vt:lpstr>
      <vt:lpstr>La Pomme de Demain… Épandage de BRF 9 nov 2013.</vt:lpstr>
      <vt:lpstr>La Pomme de Demain… Épandage du BRF du 9 nov.</vt:lpstr>
      <vt:lpstr>La Pomme de Demain… Analyses nutraceutiques ou nutrigéniques</vt:lpstr>
      <vt:lpstr>La Pomme de Demain… tests de conservations 2013</vt:lpstr>
      <vt:lpstr>La Pomme de Demain… Tests conservations Rosinette 2013.</vt:lpstr>
      <vt:lpstr>La Pomme de Demain… Tests conservations Rosinette 2013.</vt:lpstr>
      <vt:lpstr>La Pomme de Demain… Tests conservations Rosinette 2013.</vt:lpstr>
      <vt:lpstr>La Pomme de Demain… Tests conservations Rosinette 2013.</vt:lpstr>
      <vt:lpstr>La Pomme de Demain… Tests conservations Rosinette 2013.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Roland</dc:creator>
  <cp:lastModifiedBy>Roland</cp:lastModifiedBy>
  <cp:revision>67</cp:revision>
  <dcterms:created xsi:type="dcterms:W3CDTF">2013-12-15T09:38:02Z</dcterms:created>
  <dcterms:modified xsi:type="dcterms:W3CDTF">2013-12-17T08:17:30Z</dcterms:modified>
</cp:coreProperties>
</file>