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300" r:id="rId3"/>
    <p:sldId id="293" r:id="rId4"/>
    <p:sldId id="298" r:id="rId5"/>
    <p:sldId id="299" r:id="rId6"/>
    <p:sldId id="288" r:id="rId7"/>
    <p:sldId id="272" r:id="rId8"/>
    <p:sldId id="273" r:id="rId9"/>
    <p:sldId id="296" r:id="rId10"/>
    <p:sldId id="297" r:id="rId11"/>
    <p:sldId id="27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6" autoAdjust="0"/>
    <p:restoredTop sz="94660"/>
  </p:normalViewPr>
  <p:slideViewPr>
    <p:cSldViewPr>
      <p:cViewPr varScale="1">
        <p:scale>
          <a:sx n="87" d="100"/>
          <a:sy n="87" d="100"/>
        </p:scale>
        <p:origin x="-14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BE671-3FB3-409B-93AA-09E51A142011}" type="datetimeFigureOut">
              <a:rPr lang="fr-FR" smtClean="0"/>
              <a:t>19/03/2013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1ACFB-C329-4B8E-94DE-03CA529653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65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991462-34BF-4364-8ADC-9F2D9698573A}" type="slidenum">
              <a:rPr lang="fr-FR" sz="1200" smtClean="0"/>
              <a:pPr eaLnBrk="1" hangingPunct="1"/>
              <a:t>2</a:t>
            </a:fld>
            <a:endParaRPr lang="fr-FR" sz="12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466728-779B-4312-941E-D38B5A888B6B}" type="slidenum">
              <a:rPr lang="fr-FR" sz="1200">
                <a:latin typeface="Times New Roman" pitchFamily="18" charset="0"/>
              </a:rPr>
              <a:pPr algn="r"/>
              <a:t>5</a:t>
            </a:fld>
            <a:endParaRPr lang="fr-FR" sz="1200">
              <a:latin typeface="Times New Roman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D1F6989-F420-4EA2-9BF9-77DB367D2905}" type="slidenum">
              <a:rPr lang="fr-FR"/>
              <a:pPr eaLnBrk="1" hangingPunct="1"/>
              <a:t>6</a:t>
            </a:fld>
            <a:endParaRPr lang="fr-F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0F04C8E-A153-4414-B467-A08098313426}" type="slidenum">
              <a:rPr lang="fr-FR"/>
              <a:pPr eaLnBrk="1" hangingPunct="1"/>
              <a:t>7</a:t>
            </a:fld>
            <a:endParaRPr lang="fr-FR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3AE4-6EDE-473F-8C52-B1B7EE527842}" type="datetimeFigureOut">
              <a:rPr lang="fr-FR" smtClean="0"/>
              <a:t>19/03/2013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8127-5B36-4575-8EAC-3D5B5EEA10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85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3AE4-6EDE-473F-8C52-B1B7EE527842}" type="datetimeFigureOut">
              <a:rPr lang="fr-FR" smtClean="0"/>
              <a:t>19/03/2013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8127-5B36-4575-8EAC-3D5B5EEA10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50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3AE4-6EDE-473F-8C52-B1B7EE527842}" type="datetimeFigureOut">
              <a:rPr lang="fr-FR" smtClean="0"/>
              <a:t>19/03/2013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8127-5B36-4575-8EAC-3D5B5EEA10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210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58BEA-D2B5-494D-B96B-029FE650CE13}" type="slidenum">
              <a:rPr lang="fr-CA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96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F41DA-2DA8-427B-BFB3-9ECE66DF5B4C}" type="slidenum">
              <a:rPr lang="fr-CA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23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47A3F-6FA6-433A-9C0D-A4444EF82745}" type="slidenum">
              <a:rPr lang="fr-CA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00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3B771-774F-48BA-B5CB-8E4C56825F42}" type="slidenum">
              <a:rPr lang="fr-CA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18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0AEE7-F7E5-47D4-814E-8D67A65DC363}" type="slidenum">
              <a:rPr lang="fr-CA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18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4394D-386E-477F-8C92-F609C5BF71D3}" type="slidenum">
              <a:rPr lang="fr-CA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05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95A1F-49A0-44F8-A66C-6A9172FF403C}" type="slidenum">
              <a:rPr lang="fr-CA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5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22351-A6AB-4716-BF46-CF5B9AFC2E74}" type="slidenum">
              <a:rPr lang="fr-CA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3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3AE4-6EDE-473F-8C52-B1B7EE527842}" type="datetimeFigureOut">
              <a:rPr lang="fr-FR" smtClean="0"/>
              <a:t>19/03/2013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8127-5B36-4575-8EAC-3D5B5EEA10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25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81486-2427-475D-B522-632CBBEEC0BB}" type="slidenum">
              <a:rPr lang="fr-CA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43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86F55-A222-43B7-A8E2-282DBFC14E58}" type="slidenum">
              <a:rPr lang="fr-CA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16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6A72A-F6AB-4D70-9C97-F0F2E8F5DF4B}" type="slidenum">
              <a:rPr lang="fr-CA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31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B654F-BC18-4AD4-85C8-EAE09C6A73E4}" type="slidenum">
              <a:rPr lang="fr-CA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50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D9467-3B3C-48F4-B13A-1F9526E5019C}" type="slidenum">
              <a:rPr lang="fr-CA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79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45F1B-46BF-490E-9853-9E5E038EF217}" type="slidenum">
              <a:rPr lang="fr-CA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1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3AE4-6EDE-473F-8C52-B1B7EE527842}" type="datetimeFigureOut">
              <a:rPr lang="fr-FR" smtClean="0"/>
              <a:t>19/03/2013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8127-5B36-4575-8EAC-3D5B5EEA10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54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3AE4-6EDE-473F-8C52-B1B7EE527842}" type="datetimeFigureOut">
              <a:rPr lang="fr-FR" smtClean="0"/>
              <a:t>19/03/2013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8127-5B36-4575-8EAC-3D5B5EEA10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62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3AE4-6EDE-473F-8C52-B1B7EE527842}" type="datetimeFigureOut">
              <a:rPr lang="fr-FR" smtClean="0"/>
              <a:t>19/03/2013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8127-5B36-4575-8EAC-3D5B5EEA10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344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3AE4-6EDE-473F-8C52-B1B7EE527842}" type="datetimeFigureOut">
              <a:rPr lang="fr-FR" smtClean="0"/>
              <a:t>19/03/2013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8127-5B36-4575-8EAC-3D5B5EEA10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28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3AE4-6EDE-473F-8C52-B1B7EE527842}" type="datetimeFigureOut">
              <a:rPr lang="fr-FR" smtClean="0"/>
              <a:t>19/03/2013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8127-5B36-4575-8EAC-3D5B5EEA10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29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3AE4-6EDE-473F-8C52-B1B7EE527842}" type="datetimeFigureOut">
              <a:rPr lang="fr-FR" smtClean="0"/>
              <a:t>19/03/2013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8127-5B36-4575-8EAC-3D5B5EEA10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41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3AE4-6EDE-473F-8C52-B1B7EE527842}" type="datetimeFigureOut">
              <a:rPr lang="fr-FR" smtClean="0"/>
              <a:t>19/03/2013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8127-5B36-4575-8EAC-3D5B5EEA10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85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03AE4-6EDE-473F-8C52-B1B7EE527842}" type="datetimeFigureOut">
              <a:rPr lang="fr-FR" smtClean="0"/>
              <a:t>19/03/2013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68127-5B36-4575-8EAC-3D5B5EEA10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25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D08462-DB73-4469-857B-A53F495E995A}" type="slidenum">
              <a:rPr lang="fr-C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2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04813"/>
            <a:ext cx="7989887" cy="647700"/>
          </a:xfrm>
        </p:spPr>
        <p:txBody>
          <a:bodyPr/>
          <a:lstStyle/>
          <a:p>
            <a:pPr eaLnBrk="1" hangingPunct="1"/>
            <a:r>
              <a:rPr lang="fr-CA" sz="4000" smtClean="0">
                <a:solidFill>
                  <a:schemeClr val="bg1"/>
                </a:solidFill>
              </a:rPr>
              <a:t>Formation du 11 au 14 février</a:t>
            </a:r>
            <a:br>
              <a:rPr lang="fr-CA" sz="4000" smtClean="0">
                <a:solidFill>
                  <a:schemeClr val="bg1"/>
                </a:solidFill>
              </a:rPr>
            </a:br>
            <a:r>
              <a:rPr lang="fr-CA" sz="4000" smtClean="0">
                <a:solidFill>
                  <a:schemeClr val="bg1"/>
                </a:solidFill>
              </a:rPr>
              <a:t>Synthèse !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547813" y="3933825"/>
            <a:ext cx="6400800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fr-CA" sz="2400" smtClean="0">
                <a:solidFill>
                  <a:srgbClr val="FFFFFF"/>
                </a:solidFill>
              </a:rPr>
              <a:t>Toutes les présentations sont disponibles sur le site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fr-CA" sz="2400" smtClean="0">
                <a:solidFill>
                  <a:srgbClr val="3C8C93"/>
                </a:solidFill>
              </a:rPr>
              <a:t>http://www.agropomme.ca/Documentation_publique/FORMATION/FORMATION_2013</a:t>
            </a:r>
            <a:endParaRPr lang="fr-CA" sz="2400" smtClean="0">
              <a:solidFill>
                <a:srgbClr val="0000FF"/>
              </a:solidFill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042988" y="2133600"/>
            <a:ext cx="687387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A" sz="4000" smtClean="0">
                <a:solidFill>
                  <a:srgbClr val="FFFFFF"/>
                </a:solidFill>
              </a:rPr>
              <a:t>Conduite SALSA</a:t>
            </a:r>
            <a:br>
              <a:rPr lang="fr-CA" sz="4000" smtClean="0">
                <a:solidFill>
                  <a:srgbClr val="FFFFFF"/>
                </a:solidFill>
              </a:rPr>
            </a:br>
            <a:r>
              <a:rPr lang="fr-CA" sz="4000" smtClean="0">
                <a:solidFill>
                  <a:srgbClr val="FFFFFF"/>
                </a:solidFill>
              </a:rPr>
              <a:t>Éclaircissage sans le Sevin</a:t>
            </a:r>
          </a:p>
        </p:txBody>
      </p:sp>
    </p:spTree>
    <p:extLst>
      <p:ext uri="{BB962C8B-B14F-4D97-AF65-F5344CB8AC3E}">
        <p14:creationId xmlns:p14="http://schemas.microsoft.com/office/powerpoint/2010/main" val="58893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4" grpId="0"/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88D2B-88CF-4993-978D-ECB52D98985B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50800" y="57150"/>
            <a:ext cx="82747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fr-FR" sz="2000" i="1" dirty="0" smtClean="0">
                <a:solidFill>
                  <a:srgbClr val="FF0000"/>
                </a:solidFill>
                <a:latin typeface="Arial" charset="0"/>
              </a:rPr>
              <a:t>Salsa</a:t>
            </a:r>
            <a:endParaRPr lang="fr-FR" sz="2000" i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5" name="Picture 2" descr="Cond Centrif vs SAL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31" y="404664"/>
            <a:ext cx="5078955" cy="633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ranche fruitière La m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16494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684098" y="4840830"/>
            <a:ext cx="33123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 dirty="0" err="1" smtClean="0">
                <a:solidFill>
                  <a:schemeClr val="accent2"/>
                </a:solidFill>
              </a:rPr>
              <a:t>Dessin</a:t>
            </a:r>
            <a:r>
              <a:rPr lang="en-US" i="1" dirty="0" smtClean="0">
                <a:solidFill>
                  <a:schemeClr val="accent2"/>
                </a:solidFill>
              </a:rPr>
              <a:t> : </a:t>
            </a:r>
            <a:r>
              <a:rPr lang="en-US" i="1" dirty="0">
                <a:solidFill>
                  <a:schemeClr val="accent2"/>
                </a:solidFill>
              </a:rPr>
              <a:t>JM </a:t>
            </a:r>
            <a:r>
              <a:rPr lang="en-US" i="1" dirty="0" err="1">
                <a:solidFill>
                  <a:schemeClr val="accent2"/>
                </a:solidFill>
              </a:rPr>
              <a:t>Lespinasse</a:t>
            </a:r>
            <a:endParaRPr lang="en-US" i="1" dirty="0">
              <a:solidFill>
                <a:schemeClr val="accent2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7189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662113"/>
            <a:ext cx="8785225" cy="1470025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Arial" charset="0"/>
              </a:rPr>
              <a:t>Conduite du pommier en verger </a:t>
            </a:r>
            <a:br>
              <a:rPr lang="fr-FR" sz="4000" b="1" dirty="0" smtClean="0">
                <a:solidFill>
                  <a:srgbClr val="0070C0"/>
                </a:solidFill>
                <a:latin typeface="Arial" charset="0"/>
              </a:rPr>
            </a:br>
            <a:r>
              <a:rPr lang="fr-FR" sz="4000" b="1" dirty="0" smtClean="0">
                <a:solidFill>
                  <a:srgbClr val="0070C0"/>
                </a:solidFill>
                <a:latin typeface="Arial" charset="0"/>
              </a:rPr>
              <a:t>Axe </a:t>
            </a:r>
            <a:r>
              <a:rPr lang="fr-FR" sz="4000" b="1" i="1" dirty="0" smtClean="0">
                <a:solidFill>
                  <a:srgbClr val="0070C0"/>
                </a:solidFill>
                <a:latin typeface="Arial" charset="0"/>
              </a:rPr>
              <a:t>versus</a:t>
            </a:r>
            <a:r>
              <a:rPr lang="fr-FR" sz="4000" b="1" dirty="0" smtClean="0">
                <a:solidFill>
                  <a:srgbClr val="0070C0"/>
                </a:solidFill>
                <a:latin typeface="Arial" charset="0"/>
              </a:rPr>
              <a:t> Salsa</a:t>
            </a:r>
            <a:r>
              <a:rPr lang="fr-FR" sz="4000" dirty="0" smtClean="0">
                <a:solidFill>
                  <a:srgbClr val="0070C0"/>
                </a:solidFill>
                <a:latin typeface="Arial" charset="0"/>
              </a:rPr>
              <a:t/>
            </a:r>
            <a:br>
              <a:rPr lang="fr-FR" sz="4000" dirty="0" smtClean="0">
                <a:solidFill>
                  <a:srgbClr val="0070C0"/>
                </a:solidFill>
                <a:latin typeface="Arial" charset="0"/>
              </a:rPr>
            </a:br>
            <a:r>
              <a:rPr lang="fr-FR" sz="4000" i="1" dirty="0" smtClean="0">
                <a:solidFill>
                  <a:srgbClr val="0070C0"/>
                </a:solidFill>
                <a:latin typeface="Arial" charset="0"/>
              </a:rPr>
              <a:t/>
            </a:r>
            <a:br>
              <a:rPr lang="fr-FR" sz="4000" i="1" dirty="0" smtClean="0">
                <a:solidFill>
                  <a:srgbClr val="0070C0"/>
                </a:solidFill>
                <a:latin typeface="Arial" charset="0"/>
              </a:rPr>
            </a:br>
            <a:r>
              <a:rPr lang="fr-FR" sz="4000" i="1" dirty="0" smtClean="0">
                <a:solidFill>
                  <a:srgbClr val="0070C0"/>
                </a:solidFill>
                <a:latin typeface="Arial" charset="0"/>
              </a:rPr>
              <a:t>St Joseph - Les Laurentides – QC</a:t>
            </a:r>
            <a:br>
              <a:rPr lang="fr-FR" sz="4000" i="1" dirty="0" smtClean="0">
                <a:solidFill>
                  <a:srgbClr val="0070C0"/>
                </a:solidFill>
                <a:latin typeface="Arial" charset="0"/>
              </a:rPr>
            </a:br>
            <a:r>
              <a:rPr lang="fr-FR" sz="4000" i="1" dirty="0" smtClean="0">
                <a:solidFill>
                  <a:srgbClr val="0070C0"/>
                </a:solidFill>
                <a:latin typeface="Arial" charset="0"/>
              </a:rPr>
              <a:t>14 février 2013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1475" y="5210493"/>
            <a:ext cx="6232525" cy="1368425"/>
          </a:xfrm>
        </p:spPr>
        <p:txBody>
          <a:bodyPr>
            <a:normAutofit fontScale="92500" lnSpcReduction="10000"/>
          </a:bodyPr>
          <a:lstStyle/>
          <a:p>
            <a:pPr algn="l" eaLnBrk="1" hangingPunct="1">
              <a:lnSpc>
                <a:spcPct val="80000"/>
              </a:lnSpc>
            </a:pPr>
            <a:r>
              <a:rPr lang="fr-FR" sz="2800" b="1" dirty="0" smtClean="0">
                <a:solidFill>
                  <a:srgbClr val="0070C0"/>
                </a:solidFill>
                <a:latin typeface="Arial" charset="0"/>
              </a:rPr>
              <a:t>Pierre-Eric LAURI</a:t>
            </a:r>
          </a:p>
          <a:p>
            <a:pPr algn="l" eaLnBrk="1" hangingPunct="1">
              <a:lnSpc>
                <a:spcPct val="80000"/>
              </a:lnSpc>
            </a:pPr>
            <a:r>
              <a:rPr lang="fr-FR" sz="2000" dirty="0" smtClean="0">
                <a:solidFill>
                  <a:srgbClr val="0070C0"/>
                </a:solidFill>
                <a:latin typeface="Arial" charset="0"/>
              </a:rPr>
              <a:t>lauri@supagro.inra.fr</a:t>
            </a:r>
          </a:p>
          <a:p>
            <a:pPr algn="l" eaLnBrk="1" hangingPunct="1">
              <a:lnSpc>
                <a:spcPct val="80000"/>
              </a:lnSpc>
            </a:pPr>
            <a:r>
              <a:rPr lang="fr-FR" sz="2000" dirty="0" smtClean="0">
                <a:solidFill>
                  <a:srgbClr val="0070C0"/>
                </a:solidFill>
                <a:latin typeface="Arial" charset="0"/>
              </a:rPr>
              <a:t>INRA Montpellier</a:t>
            </a:r>
          </a:p>
          <a:p>
            <a:pPr algn="l" eaLnBrk="1" hangingPunct="1">
              <a:lnSpc>
                <a:spcPct val="80000"/>
              </a:lnSpc>
            </a:pPr>
            <a:r>
              <a:rPr lang="fr-FR" sz="1600" dirty="0" smtClean="0">
                <a:solidFill>
                  <a:srgbClr val="0070C0"/>
                </a:solidFill>
                <a:latin typeface="Arial" charset="0"/>
              </a:rPr>
              <a:t>UMR AGAP (Amélioration Génétique et Adaptation des Plantes)</a:t>
            </a:r>
          </a:p>
          <a:p>
            <a:pPr algn="l" eaLnBrk="1" hangingPunct="1">
              <a:lnSpc>
                <a:spcPct val="80000"/>
              </a:lnSpc>
            </a:pPr>
            <a:r>
              <a:rPr lang="fr-FR" sz="1600" dirty="0" smtClean="0">
                <a:solidFill>
                  <a:srgbClr val="0070C0"/>
                </a:solidFill>
                <a:latin typeface="Arial" charset="0"/>
              </a:rPr>
              <a:t>Équipe AFEF (Architecture et Fonctionnement des Espèces Fruitières)</a:t>
            </a:r>
          </a:p>
        </p:txBody>
      </p:sp>
      <p:pic>
        <p:nvPicPr>
          <p:cNvPr id="3076" name="Picture 4" descr="D:\TRAVAIL-ARCHIVES\SCAN de DOC\LOGOS\Logotype-INRA-valise-complete\Logotype-INRA-valise-complete\logotype-INRA-RV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5307013"/>
            <a:ext cx="26590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rbre trompett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869160"/>
            <a:ext cx="90487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14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3617608" y="2961238"/>
            <a:ext cx="5004048" cy="3551476"/>
            <a:chOff x="323528" y="3068960"/>
            <a:chExt cx="5004048" cy="3551476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068960"/>
              <a:ext cx="5004048" cy="3336032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1376148" y="6220326"/>
              <a:ext cx="3257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000" b="1" dirty="0" smtClean="0"/>
                <a:t>Voulez vous être du voyage ?</a:t>
              </a:r>
              <a:endParaRPr lang="fr-CA" sz="2000" b="1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598102" y="125924"/>
            <a:ext cx="4968552" cy="3312368"/>
            <a:chOff x="3977272" y="548680"/>
            <a:chExt cx="4968552" cy="3312368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272" y="548680"/>
              <a:ext cx="4968552" cy="3312368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6114458" y="3291661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b="1" dirty="0" smtClean="0"/>
                <a:t>La route est longue…</a:t>
              </a:r>
              <a:endParaRPr lang="fr-CA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0631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457260"/>
            <a:ext cx="8640960" cy="117154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Philosophie de base : mieux maîtriser l’arbre en le connaissant mieux</a:t>
            </a: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88D2B-88CF-4993-978D-ECB52D9898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50800" y="57150"/>
            <a:ext cx="82747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fr-FR" sz="2000" i="1" dirty="0" smtClean="0">
                <a:solidFill>
                  <a:srgbClr val="FF0000"/>
                </a:solidFill>
                <a:latin typeface="Arial" charset="0"/>
              </a:rPr>
              <a:t>Salsa</a:t>
            </a:r>
            <a:endParaRPr lang="fr-FR" sz="2000" i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9" name="Picture 2" descr="Lespin1980 Axe Vertic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1607096" cy="323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Solaxe 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3882"/>
            <a:ext cx="2035421" cy="319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4644008" y="1785218"/>
            <a:ext cx="1736644" cy="2999531"/>
            <a:chOff x="2601" y="1624"/>
            <a:chExt cx="2459" cy="4773"/>
          </a:xfrm>
        </p:grpSpPr>
        <p:pic>
          <p:nvPicPr>
            <p:cNvPr id="12" name="Picture 7" descr="arbre%20LITE%20IHC%200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1" y="1624"/>
              <a:ext cx="2459" cy="4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8"/>
            <p:cNvGrpSpPr>
              <a:grpSpLocks/>
            </p:cNvGrpSpPr>
            <p:nvPr/>
          </p:nvGrpSpPr>
          <p:grpSpPr bwMode="auto">
            <a:xfrm rot="-195685">
              <a:off x="3141" y="3424"/>
              <a:ext cx="1524" cy="2882"/>
              <a:chOff x="2061" y="3496"/>
              <a:chExt cx="1524" cy="2882"/>
            </a:xfrm>
          </p:grpSpPr>
          <p:sp>
            <p:nvSpPr>
              <p:cNvPr id="14" name="AutoShape 9"/>
              <p:cNvSpPr>
                <a:spLocks noChangeArrowheads="1"/>
              </p:cNvSpPr>
              <p:nvPr/>
            </p:nvSpPr>
            <p:spPr bwMode="auto">
              <a:xfrm rot="-9830163">
                <a:off x="2161" y="3496"/>
                <a:ext cx="528" cy="116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6 w 21600"/>
                  <a:gd name="T13" fmla="*/ 2913 h 21600"/>
                  <a:gd name="T14" fmla="*/ 18245 w 21600"/>
                  <a:gd name="T15" fmla="*/ 924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969696">
                  <a:alpha val="4313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AutoShape 10"/>
              <p:cNvSpPr>
                <a:spLocks noChangeArrowheads="1"/>
              </p:cNvSpPr>
              <p:nvPr/>
            </p:nvSpPr>
            <p:spPr bwMode="auto">
              <a:xfrm rot="11651164" flipH="1">
                <a:off x="2961" y="3732"/>
                <a:ext cx="624" cy="15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2916 h 21600"/>
                  <a:gd name="T14" fmla="*/ 18242 w 21600"/>
                  <a:gd name="T15" fmla="*/ 925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969696">
                  <a:alpha val="4313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11"/>
              <p:cNvSpPr>
                <a:spLocks noChangeArrowheads="1"/>
              </p:cNvSpPr>
              <p:nvPr/>
            </p:nvSpPr>
            <p:spPr bwMode="auto">
              <a:xfrm rot="-9810899">
                <a:off x="2061" y="3496"/>
                <a:ext cx="624" cy="23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2909 h 21600"/>
                  <a:gd name="T14" fmla="*/ 18242 w 21600"/>
                  <a:gd name="T15" fmla="*/ 924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969696">
                  <a:alpha val="4313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12"/>
              <p:cNvSpPr>
                <a:spLocks noChangeArrowheads="1"/>
              </p:cNvSpPr>
              <p:nvPr/>
            </p:nvSpPr>
            <p:spPr bwMode="auto">
              <a:xfrm rot="11751315" flipH="1">
                <a:off x="2618" y="3676"/>
                <a:ext cx="720" cy="270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0 w 21600"/>
                  <a:gd name="T13" fmla="*/ 2910 h 21600"/>
                  <a:gd name="T14" fmla="*/ 18240 w 21600"/>
                  <a:gd name="T15" fmla="*/ 924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969696">
                  <a:alpha val="4313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18" name="Picture 2" descr="Cond Centrif vs SALS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0" t="6522" r="1840" b="6177"/>
          <a:stretch>
            <a:fillRect/>
          </a:stretch>
        </p:blipFill>
        <p:spPr bwMode="auto">
          <a:xfrm>
            <a:off x="6660232" y="1046171"/>
            <a:ext cx="2364475" cy="29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 droite 4"/>
          <p:cNvSpPr/>
          <p:nvPr/>
        </p:nvSpPr>
        <p:spPr>
          <a:xfrm rot="20022564">
            <a:off x="52289" y="3181930"/>
            <a:ext cx="8653510" cy="1646658"/>
          </a:xfrm>
          <a:prstGeom prst="rightArrow">
            <a:avLst/>
          </a:prstGeom>
          <a:solidFill>
            <a:srgbClr val="00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2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IMG_18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6" y="1171436"/>
            <a:ext cx="2667304" cy="400095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4821" name="Rectangle 1"/>
          <p:cNvSpPr>
            <a:spLocks noChangeArrowheads="1"/>
          </p:cNvSpPr>
          <p:nvPr/>
        </p:nvSpPr>
        <p:spPr bwMode="auto">
          <a:xfrm>
            <a:off x="4805362" y="4844733"/>
            <a:ext cx="43386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On favorise les sites de qualité :</a:t>
            </a:r>
          </a:p>
          <a:p>
            <a:r>
              <a:rPr lang="fr-FR" b="1" dirty="0" smtClean="0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Où se trouvent les sites de bonne qualité de la floraison (forte nouaison) / bonne qualité du fruit / retour à fruit élevé ? </a:t>
            </a:r>
            <a:endParaRPr lang="fr-FR" b="1" dirty="0">
              <a:solidFill>
                <a:srgbClr val="002060"/>
              </a:solidFill>
              <a:latin typeface="Calibri" pitchFamily="34" charset="0"/>
              <a:sym typeface="Wingdings" pitchFamily="2" charset="2"/>
            </a:endParaRPr>
          </a:p>
        </p:txBody>
      </p:sp>
      <p:pic>
        <p:nvPicPr>
          <p:cNvPr id="34822" name="Picture 2" descr="D:\TRAVAIL-ARCHIVES\SCAN de DOC\PHOTOS\Horticulture par espèce\Pommier poirier\Conduite pommier-poirier\Jourdan JF\26Oct2011-Rosiglow\IMG_18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1844824"/>
            <a:ext cx="4013621" cy="257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èche droite à entaille 4"/>
          <p:cNvSpPr/>
          <p:nvPr/>
        </p:nvSpPr>
        <p:spPr>
          <a:xfrm flipH="1">
            <a:off x="3405188" y="2874169"/>
            <a:ext cx="1336675" cy="611187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80082" y="5167948"/>
            <a:ext cx="38528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Choix de la meilleure combinaison variété / porte-greffe / conduite </a:t>
            </a:r>
            <a:endParaRPr lang="fr-FR" b="1" dirty="0">
              <a:solidFill>
                <a:srgbClr val="002060"/>
              </a:solidFill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879658" y="6161723"/>
            <a:ext cx="41449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… et de tenter de gérer la qualité du fruit ensuite !</a:t>
            </a:r>
            <a:endParaRPr lang="fr-FR" b="1" dirty="0">
              <a:solidFill>
                <a:srgbClr val="002060"/>
              </a:solidFill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7" name="Flèche droite à entaille 6"/>
          <p:cNvSpPr/>
          <p:nvPr/>
        </p:nvSpPr>
        <p:spPr>
          <a:xfrm flipH="1">
            <a:off x="4238625" y="5319713"/>
            <a:ext cx="503238" cy="180975"/>
          </a:xfrm>
          <a:prstGeom prst="notch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" name="Flèche droite à entaille 22"/>
          <p:cNvSpPr/>
          <p:nvPr/>
        </p:nvSpPr>
        <p:spPr>
          <a:xfrm>
            <a:off x="4298950" y="6397308"/>
            <a:ext cx="504825" cy="180975"/>
          </a:xfrm>
          <a:prstGeom prst="notch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21323" y="6280847"/>
            <a:ext cx="3851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Au lieu de vouloir construire l’arbre </a:t>
            </a:r>
            <a:endParaRPr lang="fr-FR" b="1" dirty="0">
              <a:solidFill>
                <a:srgbClr val="002060"/>
              </a:solidFill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22874" y="380266"/>
            <a:ext cx="8601746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otre philosophie de base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: moins contraindre l’arbre pour le faire aller vers le fruit</a:t>
            </a:r>
            <a:endParaRPr lang="fr-FR" sz="2400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1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/>
      <p:bldP spid="22" grpId="0"/>
      <p:bldP spid="7" grpId="0" animBg="1"/>
      <p:bldP spid="2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3246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14341" name="Picture 6" descr="=Windows-1252QStrat=E9gie_G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13" y="1469113"/>
            <a:ext cx="7561089" cy="473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298450" y="6021388"/>
            <a:ext cx="2519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rosses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branches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(competition, position)</a:t>
            </a:r>
            <a:endParaRPr lang="en-US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2865438" y="6021388"/>
            <a:ext cx="1944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ranches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asses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(&lt;1m)</a:t>
            </a:r>
            <a:endParaRPr lang="en-US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6011863" y="6021388"/>
            <a:ext cx="19446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Sur la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igne</a:t>
            </a:r>
            <a:endParaRPr lang="en-US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7380288" y="5157788"/>
            <a:ext cx="1671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 dirty="0" err="1" smtClean="0">
                <a:solidFill>
                  <a:schemeClr val="accent2"/>
                </a:solidFill>
              </a:rPr>
              <a:t>Dessin</a:t>
            </a:r>
            <a:r>
              <a:rPr lang="en-US" i="1" dirty="0" smtClean="0">
                <a:solidFill>
                  <a:schemeClr val="accent2"/>
                </a:solidFill>
              </a:rPr>
              <a:t> : </a:t>
            </a:r>
            <a:r>
              <a:rPr lang="en-US" i="1" dirty="0">
                <a:solidFill>
                  <a:schemeClr val="accent2"/>
                </a:solidFill>
              </a:rPr>
              <a:t>JM </a:t>
            </a:r>
            <a:r>
              <a:rPr lang="en-US" i="1" dirty="0" err="1">
                <a:solidFill>
                  <a:schemeClr val="accent2"/>
                </a:solidFill>
              </a:rPr>
              <a:t>Lespinasse</a:t>
            </a:r>
            <a:endParaRPr lang="en-US" i="1" dirty="0">
              <a:solidFill>
                <a:schemeClr val="accent2"/>
              </a:solidFill>
              <a:sym typeface="Wingdings" pitchFamily="2" charset="2"/>
            </a:endParaRPr>
          </a:p>
        </p:txBody>
      </p:sp>
      <p:sp>
        <p:nvSpPr>
          <p:cNvPr id="31756" name="Oval 12"/>
          <p:cNvSpPr>
            <a:spLocks noChangeArrowheads="1"/>
          </p:cNvSpPr>
          <p:nvPr/>
        </p:nvSpPr>
        <p:spPr bwMode="auto">
          <a:xfrm>
            <a:off x="442595" y="1321435"/>
            <a:ext cx="2376488" cy="287338"/>
          </a:xfrm>
          <a:prstGeom prst="ellipse">
            <a:avLst/>
          </a:prstGeom>
          <a:solidFill>
            <a:srgbClr val="00FF00">
              <a:alpha val="63921"/>
            </a:srgbClr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757" name="Oval 13"/>
          <p:cNvSpPr>
            <a:spLocks noChangeArrowheads="1"/>
          </p:cNvSpPr>
          <p:nvPr/>
        </p:nvSpPr>
        <p:spPr bwMode="auto">
          <a:xfrm>
            <a:off x="431165" y="5743258"/>
            <a:ext cx="2376488" cy="287337"/>
          </a:xfrm>
          <a:prstGeom prst="ellipse">
            <a:avLst/>
          </a:prstGeom>
          <a:solidFill>
            <a:srgbClr val="00FF00">
              <a:alpha val="63921"/>
            </a:srgbClr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439103" y="1501458"/>
            <a:ext cx="2376487" cy="4392612"/>
          </a:xfrm>
          <a:prstGeom prst="rect">
            <a:avLst/>
          </a:prstGeom>
          <a:solidFill>
            <a:srgbClr val="00FF00">
              <a:alpha val="36078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328857" y="548680"/>
            <a:ext cx="8097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Au niveau de l’arbre, </a:t>
            </a:r>
            <a:r>
              <a:rPr lang="fr-FR" sz="3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s</a:t>
            </a:r>
            <a:r>
              <a:rPr lang="fr-FR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tratégie</a:t>
            </a:r>
            <a:r>
              <a:rPr lang="fr-FR" sz="3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 </a:t>
            </a:r>
            <a:r>
              <a:rPr lang="fr-FR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GBL</a:t>
            </a:r>
          </a:p>
        </p:txBody>
      </p:sp>
    </p:spTree>
    <p:extLst>
      <p:ext uri="{BB962C8B-B14F-4D97-AF65-F5344CB8AC3E}">
        <p14:creationId xmlns:p14="http://schemas.microsoft.com/office/powerpoint/2010/main" val="288069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  <p:bldP spid="31753" grpId="0"/>
      <p:bldP spid="31756" grpId="0" animBg="1"/>
      <p:bldP spid="31757" grpId="0" animBg="1"/>
      <p:bldP spid="317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0"/>
          <p:cNvGrpSpPr>
            <a:grpSpLocks/>
          </p:cNvGrpSpPr>
          <p:nvPr/>
        </p:nvGrpSpPr>
        <p:grpSpPr bwMode="auto">
          <a:xfrm>
            <a:off x="2843213" y="260350"/>
            <a:ext cx="5111750" cy="6480175"/>
            <a:chOff x="2137" y="1057"/>
            <a:chExt cx="6990" cy="8820"/>
          </a:xfrm>
        </p:grpSpPr>
        <p:pic>
          <p:nvPicPr>
            <p:cNvPr id="15370" name="Picture 11" descr="=Windows-1252QStrat=E9gie_3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" y="1057"/>
              <a:ext cx="6990" cy="8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71" name="Group 12"/>
            <p:cNvGrpSpPr>
              <a:grpSpLocks/>
            </p:cNvGrpSpPr>
            <p:nvPr/>
          </p:nvGrpSpPr>
          <p:grpSpPr bwMode="auto">
            <a:xfrm>
              <a:off x="4181" y="2317"/>
              <a:ext cx="1113" cy="1800"/>
              <a:chOff x="4297" y="7801"/>
              <a:chExt cx="1112" cy="1800"/>
            </a:xfrm>
          </p:grpSpPr>
          <p:sp>
            <p:nvSpPr>
              <p:cNvPr id="15372" name="Freeform 13"/>
              <p:cNvSpPr>
                <a:spLocks/>
              </p:cNvSpPr>
              <p:nvPr/>
            </p:nvSpPr>
            <p:spPr bwMode="auto">
              <a:xfrm>
                <a:off x="4297" y="7801"/>
                <a:ext cx="1056" cy="1740"/>
              </a:xfrm>
              <a:custGeom>
                <a:avLst/>
                <a:gdLst>
                  <a:gd name="T0" fmla="*/ 720 w 720"/>
                  <a:gd name="T1" fmla="*/ 1080 h 1080"/>
                  <a:gd name="T2" fmla="*/ 540 w 720"/>
                  <a:gd name="T3" fmla="*/ 900 h 1080"/>
                  <a:gd name="T4" fmla="*/ 180 w 720"/>
                  <a:gd name="T5" fmla="*/ 360 h 1080"/>
                  <a:gd name="T6" fmla="*/ 0 w 720"/>
                  <a:gd name="T7" fmla="*/ 0 h 10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080"/>
                  <a:gd name="T14" fmla="*/ 720 w 720"/>
                  <a:gd name="T15" fmla="*/ 1080 h 10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080">
                    <a:moveTo>
                      <a:pt x="720" y="1080"/>
                    </a:moveTo>
                    <a:cubicBezTo>
                      <a:pt x="675" y="1050"/>
                      <a:pt x="630" y="1020"/>
                      <a:pt x="540" y="900"/>
                    </a:cubicBezTo>
                    <a:cubicBezTo>
                      <a:pt x="450" y="780"/>
                      <a:pt x="270" y="510"/>
                      <a:pt x="180" y="360"/>
                    </a:cubicBezTo>
                    <a:cubicBezTo>
                      <a:pt x="90" y="210"/>
                      <a:pt x="30" y="60"/>
                      <a:pt x="0" y="0"/>
                    </a:cubicBezTo>
                  </a:path>
                </a:pathLst>
              </a:custGeom>
              <a:noFill/>
              <a:ln w="28575" cmpd="sng">
                <a:solidFill>
                  <a:srgbClr val="6699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73" name="Line 14"/>
              <p:cNvSpPr>
                <a:spLocks noChangeShapeType="1"/>
              </p:cNvSpPr>
              <p:nvPr/>
            </p:nvSpPr>
            <p:spPr bwMode="auto">
              <a:xfrm flipH="1">
                <a:off x="5149" y="9241"/>
                <a:ext cx="180" cy="36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74" name="Line 15"/>
              <p:cNvSpPr>
                <a:spLocks noChangeShapeType="1"/>
              </p:cNvSpPr>
              <p:nvPr/>
            </p:nvSpPr>
            <p:spPr bwMode="auto">
              <a:xfrm flipH="1" flipV="1">
                <a:off x="5041" y="9421"/>
                <a:ext cx="368" cy="2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3246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69265" y="549275"/>
            <a:ext cx="42687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A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u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niveau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 de la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branche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+mn-lt"/>
              </a:rPr>
              <a:t>Stratégie</a:t>
            </a:r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 E</a:t>
            </a:r>
            <a:r>
              <a:rPr lang="en-US" sz="3200" b="1" baseline="30000" dirty="0" smtClean="0">
                <a:solidFill>
                  <a:srgbClr val="002060"/>
                </a:solidFill>
                <a:latin typeface="+mn-lt"/>
              </a:rPr>
              <a:t>3</a:t>
            </a:r>
            <a:endParaRPr lang="en-US" sz="3200" dirty="0">
              <a:solidFill>
                <a:srgbClr val="002060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15366" name="Text Box 16"/>
          <p:cNvSpPr txBox="1">
            <a:spLocks noChangeArrowheads="1"/>
          </p:cNvSpPr>
          <p:nvPr/>
        </p:nvSpPr>
        <p:spPr bwMode="auto">
          <a:xfrm>
            <a:off x="2339975" y="1773238"/>
            <a:ext cx="187325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002060"/>
                </a:solidFill>
              </a:rPr>
              <a:t>E</a:t>
            </a:r>
            <a:r>
              <a:rPr lang="fr-FR" sz="2000" dirty="0" smtClean="0">
                <a:solidFill>
                  <a:srgbClr val="002060"/>
                </a:solidFill>
              </a:rPr>
              <a:t>lagage</a:t>
            </a:r>
            <a:r>
              <a:rPr lang="fr-FR" sz="2000" b="1" dirty="0" smtClean="0">
                <a:solidFill>
                  <a:srgbClr val="002060"/>
                </a:solidFill>
              </a:rPr>
              <a:t> </a:t>
            </a:r>
            <a:r>
              <a:rPr lang="fr-FR" sz="2000" dirty="0" smtClean="0">
                <a:solidFill>
                  <a:srgbClr val="002060"/>
                </a:solidFill>
              </a:rPr>
              <a:t>des branches concurrentes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3779838" y="4724400"/>
            <a:ext cx="1368425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002060"/>
                </a:solidFill>
              </a:rPr>
              <a:t>E</a:t>
            </a:r>
            <a:r>
              <a:rPr lang="fr-FR" sz="2000" dirty="0" smtClean="0">
                <a:solidFill>
                  <a:srgbClr val="002060"/>
                </a:solidFill>
              </a:rPr>
              <a:t>xtinction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7164388" y="3213100"/>
            <a:ext cx="18161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002060"/>
                </a:solidFill>
              </a:rPr>
              <a:t>E</a:t>
            </a:r>
            <a:r>
              <a:rPr lang="fr-FR" sz="2000" dirty="0" smtClean="0">
                <a:solidFill>
                  <a:srgbClr val="002060"/>
                </a:solidFill>
              </a:rPr>
              <a:t>claircissage</a:t>
            </a:r>
            <a:r>
              <a:rPr lang="fr-FR" sz="2000" b="1" dirty="0" smtClean="0">
                <a:solidFill>
                  <a:srgbClr val="002060"/>
                </a:solidFill>
              </a:rPr>
              <a:t> </a:t>
            </a:r>
            <a:r>
              <a:rPr lang="fr-FR" sz="2000" dirty="0" smtClean="0">
                <a:solidFill>
                  <a:srgbClr val="002060"/>
                </a:solidFill>
              </a:rPr>
              <a:t>des jeunes fruits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7308850" y="5876925"/>
            <a:ext cx="16716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 dirty="0" err="1" smtClean="0">
                <a:solidFill>
                  <a:schemeClr val="accent2"/>
                </a:solidFill>
              </a:rPr>
              <a:t>Dessin</a:t>
            </a:r>
            <a:r>
              <a:rPr lang="en-US" i="1" dirty="0" smtClean="0">
                <a:solidFill>
                  <a:schemeClr val="accent2"/>
                </a:solidFill>
              </a:rPr>
              <a:t> : </a:t>
            </a:r>
            <a:r>
              <a:rPr lang="en-US" i="1" dirty="0">
                <a:solidFill>
                  <a:schemeClr val="accent2"/>
                </a:solidFill>
              </a:rPr>
              <a:t>JM </a:t>
            </a:r>
            <a:r>
              <a:rPr lang="en-US" i="1" dirty="0" err="1">
                <a:solidFill>
                  <a:schemeClr val="accent2"/>
                </a:solidFill>
              </a:rPr>
              <a:t>Lespinasse</a:t>
            </a:r>
            <a:endParaRPr lang="en-US" i="1" dirty="0">
              <a:solidFill>
                <a:schemeClr val="accent2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3725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9" grpId="0" animBg="1"/>
      <p:bldP spid="338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0" y="692696"/>
            <a:ext cx="7992888" cy="585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26553" y="1394774"/>
            <a:ext cx="5940660" cy="39604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96952"/>
            <a:ext cx="5022558" cy="3348372"/>
          </a:xfrm>
          <a:prstGeom prst="rect">
            <a:avLst/>
          </a:prstGeom>
        </p:spPr>
      </p:pic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4543374" y="428699"/>
            <a:ext cx="4475120" cy="204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Mieux utiliser les 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stratégies opportunistes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de l’arbre par le concept 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/>
              </a:rPr>
              <a:t>Salsa</a:t>
            </a:r>
            <a:endParaRPr lang="fr-FR" dirty="0" smtClean="0">
              <a:solidFill>
                <a:srgbClr val="FF0000"/>
              </a:solidFill>
              <a:latin typeface="Calibri" pitchFamily="34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98281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217</Words>
  <Application>Microsoft Office PowerPoint</Application>
  <PresentationFormat>Affichage à l'écran (4:3)</PresentationFormat>
  <Paragraphs>39</Paragraphs>
  <Slides>10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Thème Office</vt:lpstr>
      <vt:lpstr>Modèle par défaut</vt:lpstr>
      <vt:lpstr>Formation du 11 au 14 février Synthèse !</vt:lpstr>
      <vt:lpstr>Conduite du pommier en verger  Axe versus Salsa  St Joseph - Les Laurentides – QC 14 février 2013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CIRAD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L’arbre fruitier  1 – Architecture de l’arbre fruitier - Le pommier     Appropriation des concepts d’architecture sur  l’arbre fruitier    Manipulation de l’architecture et  conséquences</dc:title>
  <dc:creator>xxx</dc:creator>
  <cp:lastModifiedBy>Roland</cp:lastModifiedBy>
  <cp:revision>69</cp:revision>
  <dcterms:created xsi:type="dcterms:W3CDTF">2013-01-22T08:24:26Z</dcterms:created>
  <dcterms:modified xsi:type="dcterms:W3CDTF">2013-03-19T15:40:53Z</dcterms:modified>
</cp:coreProperties>
</file>