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3" r:id="rId2"/>
    <p:sldId id="260" r:id="rId3"/>
    <p:sldId id="263" r:id="rId4"/>
    <p:sldId id="275" r:id="rId5"/>
    <p:sldId id="272" r:id="rId6"/>
    <p:sldId id="273" r:id="rId7"/>
    <p:sldId id="274" r:id="rId8"/>
    <p:sldId id="277" r:id="rId9"/>
    <p:sldId id="278" r:id="rId10"/>
    <p:sldId id="276" r:id="rId11"/>
    <p:sldId id="279" r:id="rId12"/>
    <p:sldId id="280" r:id="rId13"/>
    <p:sldId id="282" r:id="rId14"/>
    <p:sldId id="284" r:id="rId15"/>
    <p:sldId id="285" r:id="rId16"/>
    <p:sldId id="286" r:id="rId17"/>
    <p:sldId id="288" r:id="rId18"/>
    <p:sldId id="269" r:id="rId19"/>
    <p:sldId id="27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BE671-3FB3-409B-93AA-09E51A142011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1ACFB-C329-4B8E-94DE-03CA52965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65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991462-34BF-4364-8ADC-9F2D9698573A}" type="slidenum">
              <a:rPr lang="fr-FR" sz="1200" smtClean="0"/>
              <a:pPr eaLnBrk="1" hangingPunct="1"/>
              <a:t>1</a:t>
            </a:fld>
            <a:endParaRPr lang="fr-FR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C10D9B-5FA2-4D98-9341-F32532718938}" type="slidenum">
              <a:rPr lang="fr-FR" sz="1200" smtClean="0"/>
              <a:pPr eaLnBrk="1" hangingPunct="1"/>
              <a:t>18</a:t>
            </a:fld>
            <a:endParaRPr lang="fr-FR" sz="120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EC46E7-BF30-4CD8-9881-0D4FEE3A7BA9}" type="slidenum">
              <a:rPr lang="fr-FR" sz="1200" smtClean="0"/>
              <a:pPr eaLnBrk="1" hangingPunct="1"/>
              <a:t>19</a:t>
            </a:fld>
            <a:endParaRPr lang="fr-FR" sz="120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1F6989-F420-4EA2-9BF9-77DB367D2905}" type="slidenum">
              <a:rPr lang="fr-FR"/>
              <a:pPr eaLnBrk="1" hangingPunct="1"/>
              <a:t>4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1F6989-F420-4EA2-9BF9-77DB367D2905}" type="slidenum">
              <a:rPr lang="fr-FR"/>
              <a:pPr eaLnBrk="1" hangingPunct="1"/>
              <a:t>5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F04C8E-A153-4414-B467-A08098313426}" type="slidenum">
              <a:rPr lang="fr-FR"/>
              <a:pPr eaLnBrk="1" hangingPunct="1"/>
              <a:t>6</a:t>
            </a:fld>
            <a:endParaRPr 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466728-779B-4312-941E-D38B5A888B6B}" type="slidenum">
              <a:rPr lang="fr-FR" sz="1200">
                <a:latin typeface="Times New Roman" pitchFamily="18" charset="0"/>
              </a:rPr>
              <a:pPr algn="r"/>
              <a:t>13</a:t>
            </a:fld>
            <a:endParaRPr lang="fr-FR" sz="1200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466728-779B-4312-941E-D38B5A888B6B}" type="slidenum">
              <a:rPr lang="fr-FR" sz="1200">
                <a:latin typeface="Times New Roman" pitchFamily="18" charset="0"/>
              </a:rPr>
              <a:pPr algn="r"/>
              <a:t>14</a:t>
            </a:fld>
            <a:endParaRPr lang="fr-FR" sz="1200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E8680-DA4C-42C2-8B28-E87758EF8FE2}" type="slidenum">
              <a:rPr lang="fr-FR"/>
              <a:pPr/>
              <a:t>15</a:t>
            </a:fld>
            <a:endParaRPr lang="fr-FR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5CAE7-EDD3-4B53-904B-1E6F6448C950}" type="slidenum">
              <a:rPr lang="fr-FR"/>
              <a:pPr/>
              <a:t>16</a:t>
            </a:fld>
            <a:endParaRPr lang="fr-FR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466728-779B-4312-941E-D38B5A888B6B}" type="slidenum">
              <a:rPr lang="fr-FR" sz="1200">
                <a:latin typeface="Times New Roman" pitchFamily="18" charset="0"/>
              </a:rPr>
              <a:pPr algn="r"/>
              <a:t>17</a:t>
            </a:fld>
            <a:endParaRPr lang="fr-FR" sz="1200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85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50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21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AC1B12-8580-4E12-82FB-FA42D7EC728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77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2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54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62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34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28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29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41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85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25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oster%20DinABio%20version%20definitive.pp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662113"/>
            <a:ext cx="8785225" cy="1470025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Arial" charset="0"/>
              </a:rPr>
              <a:t>Architecture </a:t>
            </a:r>
            <a:r>
              <a:rPr lang="fr-FR" sz="4000" b="1" dirty="0">
                <a:solidFill>
                  <a:srgbClr val="0070C0"/>
                </a:solidFill>
                <a:latin typeface="Arial" charset="0"/>
              </a:rPr>
              <a:t>et Conduite </a:t>
            </a:r>
            <a:r>
              <a:rPr lang="fr-FR" sz="4000" b="1" dirty="0" smtClean="0">
                <a:solidFill>
                  <a:srgbClr val="0070C0"/>
                </a:solidFill>
                <a:latin typeface="Arial" charset="0"/>
              </a:rPr>
              <a:t>du pommier – Concept Salsa et prospective</a:t>
            </a:r>
            <a:r>
              <a:rPr lang="fr-FR" sz="4000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fr-FR" sz="4000" dirty="0" smtClean="0">
                <a:solidFill>
                  <a:srgbClr val="0070C0"/>
                </a:solidFill>
                <a:latin typeface="Arial" charset="0"/>
              </a:rPr>
            </a:br>
            <a:r>
              <a:rPr lang="fr-FR" sz="4000" i="1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fr-FR" sz="4000" i="1" dirty="0" smtClean="0">
                <a:solidFill>
                  <a:srgbClr val="0070C0"/>
                </a:solidFill>
                <a:latin typeface="Arial" charset="0"/>
              </a:rPr>
            </a:br>
            <a:r>
              <a:rPr lang="fr-FR" sz="4000" i="1" dirty="0" smtClean="0">
                <a:solidFill>
                  <a:srgbClr val="0070C0"/>
                </a:solidFill>
                <a:latin typeface="Arial" charset="0"/>
              </a:rPr>
              <a:t>St Joseph - Les Laurentides – QC</a:t>
            </a:r>
            <a:br>
              <a:rPr lang="fr-FR" sz="4000" i="1" dirty="0" smtClean="0">
                <a:solidFill>
                  <a:srgbClr val="0070C0"/>
                </a:solidFill>
                <a:latin typeface="Arial" charset="0"/>
              </a:rPr>
            </a:br>
            <a:r>
              <a:rPr lang="fr-FR" sz="4000" i="1" dirty="0" smtClean="0">
                <a:solidFill>
                  <a:srgbClr val="0070C0"/>
                </a:solidFill>
                <a:latin typeface="Arial" charset="0"/>
              </a:rPr>
              <a:t>11 février 2013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1475" y="5210493"/>
            <a:ext cx="6232525" cy="1368425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sz="2800" b="1" dirty="0" smtClean="0">
                <a:solidFill>
                  <a:srgbClr val="0070C0"/>
                </a:solidFill>
                <a:latin typeface="Arial" charset="0"/>
              </a:rPr>
              <a:t>Pierre-Eric LAURI</a:t>
            </a:r>
          </a:p>
          <a:p>
            <a:pPr algn="l" eaLnBrk="1" hangingPunct="1">
              <a:lnSpc>
                <a:spcPct val="80000"/>
              </a:lnSpc>
            </a:pPr>
            <a:r>
              <a:rPr lang="fr-FR" sz="2000" dirty="0" smtClean="0">
                <a:solidFill>
                  <a:srgbClr val="0070C0"/>
                </a:solidFill>
                <a:latin typeface="Arial" charset="0"/>
              </a:rPr>
              <a:t>lauri@supagro.inra.fr</a:t>
            </a:r>
          </a:p>
          <a:p>
            <a:pPr algn="l" eaLnBrk="1" hangingPunct="1">
              <a:lnSpc>
                <a:spcPct val="80000"/>
              </a:lnSpc>
            </a:pPr>
            <a:r>
              <a:rPr lang="fr-FR" sz="2000" dirty="0" smtClean="0">
                <a:solidFill>
                  <a:srgbClr val="0070C0"/>
                </a:solidFill>
                <a:latin typeface="Arial" charset="0"/>
              </a:rPr>
              <a:t>INRA Montpellier</a:t>
            </a:r>
          </a:p>
          <a:p>
            <a:pPr algn="l" eaLnBrk="1" hangingPunct="1">
              <a:lnSpc>
                <a:spcPct val="80000"/>
              </a:lnSpc>
            </a:pPr>
            <a:r>
              <a:rPr lang="fr-FR" sz="1600" dirty="0" smtClean="0">
                <a:solidFill>
                  <a:srgbClr val="0070C0"/>
                </a:solidFill>
                <a:latin typeface="Arial" charset="0"/>
              </a:rPr>
              <a:t>UMR AGAP (Amélioration Génétique et Adaptation des Plantes)</a:t>
            </a:r>
          </a:p>
          <a:p>
            <a:pPr algn="l" eaLnBrk="1" hangingPunct="1">
              <a:lnSpc>
                <a:spcPct val="80000"/>
              </a:lnSpc>
            </a:pPr>
            <a:r>
              <a:rPr lang="fr-FR" sz="1600" dirty="0" smtClean="0">
                <a:solidFill>
                  <a:srgbClr val="0070C0"/>
                </a:solidFill>
                <a:latin typeface="Arial" charset="0"/>
              </a:rPr>
              <a:t>Équipe AFEF (Architecture et Fonctionnement des Espèces Fruitières)</a:t>
            </a:r>
          </a:p>
        </p:txBody>
      </p:sp>
      <p:pic>
        <p:nvPicPr>
          <p:cNvPr id="3076" name="Picture 4" descr="D:\TRAVAIL-ARCHIVES\SCAN de DOC\LOGOS\Logotype-INRA-valise-complete\Logotype-INRA-valise-complete\logotype-INRA-RV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307013"/>
            <a:ext cx="26590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rbre trompett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11" t="18240" r="861" b="10826"/>
          <a:stretch>
            <a:fillRect/>
          </a:stretch>
        </p:blipFill>
        <p:spPr bwMode="auto">
          <a:xfrm>
            <a:off x="8100392" y="4869160"/>
            <a:ext cx="9048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1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8D2B-88CF-4993-978D-ECB52D98985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6" name="Picture 4" descr="SALSA 02  2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449460" cy="30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26956" y="3775797"/>
            <a:ext cx="3665683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Michel R. Option branche haute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puis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développement libre.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Golden D.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4,50mX1,50m ; 1481a/Ha</a:t>
            </a:r>
          </a:p>
        </p:txBody>
      </p:sp>
      <p:pic>
        <p:nvPicPr>
          <p:cNvPr id="1028" name="Picture 4" descr="D:\TRAVAIL-ARCHIVES\SCAN de DOC\PHOTOS\Horticulture par espèce\Pommier poirier\Conduite pommier-poirier\Bruno Hucbourg-Centri&amp;Salsa\Granny s FL 4è Sals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87" y="764704"/>
            <a:ext cx="415733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26807" y="5452940"/>
            <a:ext cx="3218189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Bruno H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. Option branche basse.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Dès 40-50 cm au-dessus du sol.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Granny Smith </a:t>
            </a:r>
          </a:p>
        </p:txBody>
      </p:sp>
    </p:spTree>
    <p:extLst>
      <p:ext uri="{BB962C8B-B14F-4D97-AF65-F5344CB8AC3E}">
        <p14:creationId xmlns:p14="http://schemas.microsoft.com/office/powerpoint/2010/main" val="12616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8D2B-88CF-4993-978D-ECB52D98985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00622" y="3779972"/>
            <a:ext cx="2859501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Michel R.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  <a:r>
              <a:rPr kumimoji="0" lang="fr-FR" sz="18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Pink</a:t>
            </a:r>
            <a:r>
              <a:rPr kumimoji="0" lang="fr-FR" sz="1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  <a:r>
              <a:rPr kumimoji="0" lang="fr-FR" sz="18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Kiss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/Pajam 2,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7</a:t>
            </a:r>
            <a:r>
              <a:rPr kumimoji="0" lang="fr-FR" sz="1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ème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feuille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4,20mX1,50m ; 1587a/Ha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308501" y="6035103"/>
            <a:ext cx="281391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Bruno H.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  <a:r>
              <a:rPr kumimoji="0" lang="fr-FR" sz="18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Crips</a:t>
            </a:r>
            <a:r>
              <a:rPr kumimoji="0" lang="fr-FR" sz="1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  <a:r>
              <a:rPr kumimoji="0" lang="fr-FR" sz="18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Pink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/Pajam 2</a:t>
            </a:r>
          </a:p>
        </p:txBody>
      </p:sp>
      <p:pic>
        <p:nvPicPr>
          <p:cNvPr id="4098" name="Picture 4" descr="2007_0223photosDiverses001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57261"/>
            <a:ext cx="4608511" cy="332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:\TRAVAIL-ARCHIVES\SCAN de DOC\PHOTOS\Horticulture par espèce\Pommier poirier\Conduite pommier-poirier\Bruno Hucbourg-Centri&amp;Salsa\DSCN4221-Crips pi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7"/>
            <a:ext cx="4793237" cy="35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37253" y="457260"/>
            <a:ext cx="3995936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Quelle que soit l’</a:t>
            </a:r>
            <a:r>
              <a:rPr lang="fr-FR" sz="2800" dirty="0" smtClean="0">
                <a:solidFill>
                  <a:srgbClr val="002060"/>
                </a:solidFill>
                <a:cs typeface="Arial" pitchFamily="34" charset="0"/>
              </a:rPr>
              <a:t>option de hauteur de branches, l’arbre remplit son espace et s’oriente mieux vers la mise à fruit.</a:t>
            </a:r>
          </a:p>
        </p:txBody>
      </p:sp>
    </p:spTree>
    <p:extLst>
      <p:ext uri="{BB962C8B-B14F-4D97-AF65-F5344CB8AC3E}">
        <p14:creationId xmlns:p14="http://schemas.microsoft.com/office/powerpoint/2010/main" val="4404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8D2B-88CF-4993-978D-ECB52D98985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220072" y="2636912"/>
            <a:ext cx="3744416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L’architecture de l’arbre peut être hétérogène.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rgbClr val="002060"/>
                </a:solidFill>
                <a:cs typeface="Arial" pitchFamily="34" charset="0"/>
              </a:rPr>
              <a:t>L’important est que les sites de fructification soient bien répartis dans la frondaison.</a:t>
            </a:r>
          </a:p>
        </p:txBody>
      </p:sp>
      <p:pic>
        <p:nvPicPr>
          <p:cNvPr id="5122" name="Picture 2" descr="D:\TRAVAIL-ARCHIVES\SCAN de DOC\PHOTOS\Horticulture par espèce\Pommier poirier\Conduite pommier-poirier\Bruno Hucbourg-Centri&amp;Salsa\Photo031-Sal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2" y="475536"/>
            <a:ext cx="4491165" cy="598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2108" y="6454378"/>
            <a:ext cx="295972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Bruno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Hucbourg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. Arbre 2 ans</a:t>
            </a:r>
          </a:p>
        </p:txBody>
      </p:sp>
    </p:spTree>
    <p:extLst>
      <p:ext uri="{BB962C8B-B14F-4D97-AF65-F5344CB8AC3E}">
        <p14:creationId xmlns:p14="http://schemas.microsoft.com/office/powerpoint/2010/main" val="41138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2874" y="437416"/>
            <a:ext cx="831415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Le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Salsa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est une option en cas de sur-greffage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:</a:t>
            </a:r>
            <a:endParaRPr lang="fr-FR" sz="28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6146" name="Picture 4" descr="2007_0206photosDiverses0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176713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2007_0223photosDiverses0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71" y="1412776"/>
            <a:ext cx="4081462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03961" y="4471889"/>
            <a:ext cx="4501232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Michel R. </a:t>
            </a:r>
            <a:r>
              <a:rPr lang="fr-FR" sz="2000" i="1" dirty="0" err="1">
                <a:solidFill>
                  <a:srgbClr val="002060"/>
                </a:solidFill>
                <a:latin typeface="+mj-lt"/>
              </a:rPr>
              <a:t>Goldrush</a:t>
            </a:r>
            <a:r>
              <a:rPr lang="fr-FR" sz="2000" i="1" dirty="0">
                <a:solidFill>
                  <a:srgbClr val="002060"/>
                </a:solidFill>
                <a:latin typeface="+mj-lt"/>
              </a:rPr>
              <a:t> (</a:t>
            </a:r>
            <a:r>
              <a:rPr lang="fr-FR" sz="2000" i="1" dirty="0" err="1">
                <a:solidFill>
                  <a:srgbClr val="002060"/>
                </a:solidFill>
                <a:latin typeface="+mj-lt"/>
              </a:rPr>
              <a:t>Délisdor</a:t>
            </a:r>
            <a:r>
              <a:rPr lang="fr-FR" sz="2000" i="1" dirty="0">
                <a:solidFill>
                  <a:srgbClr val="002060"/>
                </a:solidFill>
                <a:latin typeface="+mj-lt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+mj-lt"/>
              </a:rPr>
              <a:t>3</a:t>
            </a:r>
            <a:r>
              <a:rPr lang="fr-FR" sz="2000" baseline="30000" dirty="0" smtClean="0">
                <a:solidFill>
                  <a:srgbClr val="002060"/>
                </a:solidFill>
                <a:latin typeface="+mj-lt"/>
              </a:rPr>
              <a:t>ème</a:t>
            </a:r>
            <a:r>
              <a:rPr lang="fr-FR" sz="2000" dirty="0" smtClean="0">
                <a:solidFill>
                  <a:srgbClr val="002060"/>
                </a:solidFill>
                <a:latin typeface="+mj-lt"/>
              </a:rPr>
              <a:t> feuille.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/>
            </a:r>
            <a:br>
              <a:rPr lang="fr-FR" sz="2000" dirty="0">
                <a:solidFill>
                  <a:srgbClr val="002060"/>
                </a:solidFill>
                <a:latin typeface="+mj-lt"/>
              </a:rPr>
            </a:br>
            <a:r>
              <a:rPr lang="fr-FR" sz="2000" dirty="0" err="1" smtClean="0">
                <a:solidFill>
                  <a:srgbClr val="002060"/>
                </a:solidFill>
                <a:latin typeface="+mj-lt"/>
              </a:rPr>
              <a:t>Surgreffage</a:t>
            </a:r>
            <a:r>
              <a:rPr lang="fr-FR" sz="2000" dirty="0" smtClean="0">
                <a:solidFill>
                  <a:srgbClr val="002060"/>
                </a:solidFill>
                <a:latin typeface="+mj-lt"/>
              </a:rPr>
              <a:t>/Gala/</a:t>
            </a:r>
            <a:r>
              <a:rPr lang="fr-FR" sz="2000" dirty="0" err="1" smtClean="0">
                <a:solidFill>
                  <a:srgbClr val="002060"/>
                </a:solidFill>
                <a:latin typeface="+mj-lt"/>
              </a:rPr>
              <a:t>Emla</a:t>
            </a:r>
            <a:endParaRPr lang="fr-FR" sz="2000" dirty="0" smtClean="0"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4,50mX1,80m: 1234a/Ha</a:t>
            </a:r>
          </a:p>
        </p:txBody>
      </p:sp>
      <p:sp>
        <p:nvSpPr>
          <p:cNvPr id="3" name="ZoneTexte 7"/>
          <p:cNvSpPr txBox="1">
            <a:spLocks noChangeArrowheads="1"/>
          </p:cNvSpPr>
          <p:nvPr/>
        </p:nvSpPr>
        <p:spPr bwMode="auto">
          <a:xfrm>
            <a:off x="4626991" y="4471889"/>
            <a:ext cx="397745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2060"/>
                </a:solidFill>
                <a:cs typeface="Arial" pitchFamily="34" charset="0"/>
              </a:rPr>
              <a:t>Michel R.</a:t>
            </a:r>
            <a:r>
              <a:rPr lang="fr-FR" sz="20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fr-FR" sz="2000" i="1" dirty="0" err="1">
                <a:solidFill>
                  <a:srgbClr val="002060"/>
                </a:solidFill>
              </a:rPr>
              <a:t>Goldrush</a:t>
            </a:r>
            <a:r>
              <a:rPr lang="fr-FR" sz="2000" i="1" dirty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en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Coteaux</a:t>
            </a:r>
          </a:p>
        </p:txBody>
      </p:sp>
    </p:spTree>
    <p:extLst>
      <p:ext uri="{BB962C8B-B14F-4D97-AF65-F5344CB8AC3E}">
        <p14:creationId xmlns:p14="http://schemas.microsoft.com/office/powerpoint/2010/main" val="37563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2874" y="437416"/>
            <a:ext cx="831415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Le Salsa est une option en cas de sur-greffage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:</a:t>
            </a:r>
            <a:endParaRPr lang="fr-FR" sz="28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03961" y="3068960"/>
            <a:ext cx="3431935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Michel R.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fr-FR" sz="2000" i="1" dirty="0" err="1">
                <a:solidFill>
                  <a:srgbClr val="002060"/>
                </a:solidFill>
                <a:latin typeface="+mj-lt"/>
              </a:rPr>
              <a:t>Goldrush</a:t>
            </a:r>
            <a:r>
              <a:rPr lang="fr-FR" sz="2000" i="1" dirty="0">
                <a:solidFill>
                  <a:srgbClr val="002060"/>
                </a:solidFill>
                <a:latin typeface="+mj-lt"/>
              </a:rPr>
              <a:t> (</a:t>
            </a:r>
            <a:r>
              <a:rPr lang="fr-FR" sz="2000" i="1" dirty="0" err="1">
                <a:solidFill>
                  <a:srgbClr val="002060"/>
                </a:solidFill>
                <a:latin typeface="+mj-lt"/>
              </a:rPr>
              <a:t>Délisdor</a:t>
            </a:r>
            <a:r>
              <a:rPr lang="fr-FR" sz="2000" i="1" dirty="0">
                <a:solidFill>
                  <a:srgbClr val="002060"/>
                </a:solidFill>
                <a:latin typeface="+mj-lt"/>
              </a:rPr>
              <a:t>) </a:t>
            </a:r>
            <a:endParaRPr lang="fr-FR" sz="2000" i="1" dirty="0" smtClean="0">
              <a:solidFill>
                <a:srgbClr val="002060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srgbClr val="002060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+mj-lt"/>
              </a:rPr>
              <a:t>Sur-greffage avec départ sur 2 axes : On optimise l’organisation naturelle de l’arbre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194" name="Picture 2" descr="2007_0223photosDiverses0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023502"/>
            <a:ext cx="4045601" cy="5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9256" cy="485313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1800" b="1" i="1" dirty="0">
                <a:solidFill>
                  <a:schemeClr val="bg1"/>
                </a:solidFill>
              </a:rPr>
              <a:t>DE L’ESTRE </a:t>
            </a:r>
            <a:r>
              <a:rPr lang="fr-FR" sz="1800" b="1" dirty="0">
                <a:solidFill>
                  <a:schemeClr val="bg1"/>
                </a:solidFill>
              </a:rPr>
              <a:t>(Ste GERMAINE)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b="1" dirty="0">
                <a:solidFill>
                  <a:schemeClr val="bg1"/>
                </a:solidFill>
              </a:rPr>
              <a:t>		F	T	Ex	El	L	</a:t>
            </a:r>
            <a:r>
              <a:rPr lang="fr-FR" sz="1800" b="1" dirty="0" err="1">
                <a:solidFill>
                  <a:schemeClr val="bg1"/>
                </a:solidFill>
              </a:rPr>
              <a:t>Eg</a:t>
            </a:r>
            <a:r>
              <a:rPr lang="fr-FR" sz="1800" b="1" dirty="0">
                <a:solidFill>
                  <a:schemeClr val="bg1"/>
                </a:solidFill>
              </a:rPr>
              <a:t>	T      P	T/Ha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dirty="0">
                <a:solidFill>
                  <a:schemeClr val="bg1"/>
                </a:solidFill>
              </a:rPr>
              <a:t>2001/02	0	0	0	0	0	0	0     0	0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dirty="0">
                <a:solidFill>
                  <a:schemeClr val="bg1"/>
                </a:solidFill>
              </a:rPr>
              <a:t>2002/03	0	0	0	0	0	0	0     0	0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dirty="0">
                <a:solidFill>
                  <a:schemeClr val="bg1"/>
                </a:solidFill>
              </a:rPr>
              <a:t>2003/04	0	0	0	0	0	0	0     25	0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dirty="0">
                <a:solidFill>
                  <a:schemeClr val="bg1"/>
                </a:solidFill>
              </a:rPr>
              <a:t>2004/05	0	0	0	0	0	0	0     0	0,35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dirty="0">
                <a:solidFill>
                  <a:schemeClr val="bg1"/>
                </a:solidFill>
              </a:rPr>
              <a:t>2005/06	0	0	0	0	10	0	0     0	28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dirty="0">
                <a:solidFill>
                  <a:schemeClr val="bg1"/>
                </a:solidFill>
              </a:rPr>
              <a:t>2006/07	0	0	0	0	10	05	0     0	52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b="1" dirty="0">
                <a:solidFill>
                  <a:schemeClr val="bg1"/>
                </a:solidFill>
              </a:rPr>
              <a:t>TOTAL	0	0	0	0	20	05	0     25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b="1" i="1" dirty="0" smtClean="0">
                <a:solidFill>
                  <a:schemeClr val="bg1"/>
                </a:solidFill>
              </a:rPr>
              <a:t>F</a:t>
            </a:r>
            <a:r>
              <a:rPr lang="fr-FR" sz="1800" i="1" dirty="0" smtClean="0">
                <a:solidFill>
                  <a:schemeClr val="bg1"/>
                </a:solidFill>
              </a:rPr>
              <a:t>ormation ; </a:t>
            </a:r>
            <a:r>
              <a:rPr lang="fr-FR" sz="1800" b="1" i="1" dirty="0" smtClean="0">
                <a:solidFill>
                  <a:schemeClr val="bg1"/>
                </a:solidFill>
              </a:rPr>
              <a:t>T</a:t>
            </a:r>
            <a:r>
              <a:rPr lang="fr-FR" sz="1800" i="1" dirty="0" smtClean="0">
                <a:solidFill>
                  <a:schemeClr val="bg1"/>
                </a:solidFill>
              </a:rPr>
              <a:t>aille ; </a:t>
            </a:r>
            <a:r>
              <a:rPr lang="fr-FR" sz="1800" b="1" i="1" dirty="0" smtClean="0">
                <a:solidFill>
                  <a:schemeClr val="bg1"/>
                </a:solidFill>
              </a:rPr>
              <a:t>Ex</a:t>
            </a:r>
            <a:r>
              <a:rPr lang="fr-FR" sz="1800" i="1" dirty="0" smtClean="0">
                <a:solidFill>
                  <a:schemeClr val="bg1"/>
                </a:solidFill>
              </a:rPr>
              <a:t>tinction ; </a:t>
            </a:r>
            <a:r>
              <a:rPr lang="fr-FR" sz="1800" b="1" i="1" dirty="0" smtClean="0">
                <a:solidFill>
                  <a:schemeClr val="bg1"/>
                </a:solidFill>
              </a:rPr>
              <a:t>El</a:t>
            </a:r>
            <a:r>
              <a:rPr lang="fr-FR" sz="1800" i="1" dirty="0" smtClean="0">
                <a:solidFill>
                  <a:schemeClr val="bg1"/>
                </a:solidFill>
              </a:rPr>
              <a:t>agage ; </a:t>
            </a:r>
            <a:r>
              <a:rPr lang="fr-FR" sz="1800" b="1" i="1" dirty="0" smtClean="0">
                <a:solidFill>
                  <a:schemeClr val="bg1"/>
                </a:solidFill>
              </a:rPr>
              <a:t>L</a:t>
            </a:r>
            <a:r>
              <a:rPr lang="fr-FR" sz="1800" i="1" dirty="0" smtClean="0">
                <a:solidFill>
                  <a:schemeClr val="bg1"/>
                </a:solidFill>
              </a:rPr>
              <a:t>umière ; </a:t>
            </a:r>
            <a:r>
              <a:rPr lang="fr-FR" sz="1800" b="1" i="1" dirty="0" err="1" smtClean="0">
                <a:solidFill>
                  <a:schemeClr val="bg1"/>
                </a:solidFill>
              </a:rPr>
              <a:t>Eg</a:t>
            </a:r>
            <a:r>
              <a:rPr lang="fr-FR" sz="1800" i="1" dirty="0" err="1" smtClean="0">
                <a:solidFill>
                  <a:schemeClr val="bg1"/>
                </a:solidFill>
              </a:rPr>
              <a:t>ourmandage</a:t>
            </a:r>
            <a:r>
              <a:rPr lang="fr-FR" sz="1800" i="1" dirty="0" smtClean="0">
                <a:solidFill>
                  <a:schemeClr val="bg1"/>
                </a:solidFill>
              </a:rPr>
              <a:t> 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b="1" i="1" dirty="0" err="1" smtClean="0">
                <a:solidFill>
                  <a:schemeClr val="bg1"/>
                </a:solidFill>
              </a:rPr>
              <a:t>T</a:t>
            </a:r>
            <a:r>
              <a:rPr lang="fr-FR" sz="1800" i="1" dirty="0" err="1" smtClean="0">
                <a:solidFill>
                  <a:schemeClr val="bg1"/>
                </a:solidFill>
              </a:rPr>
              <a:t>ermin</a:t>
            </a:r>
            <a:r>
              <a:rPr lang="fr-FR" sz="1800" i="1" dirty="0" smtClean="0">
                <a:solidFill>
                  <a:schemeClr val="bg1"/>
                </a:solidFill>
              </a:rPr>
              <a:t> ; </a:t>
            </a:r>
            <a:r>
              <a:rPr lang="fr-FR" sz="1800" b="1" i="1" dirty="0">
                <a:solidFill>
                  <a:schemeClr val="bg1"/>
                </a:solidFill>
              </a:rPr>
              <a:t>P</a:t>
            </a:r>
            <a:r>
              <a:rPr lang="fr-FR" sz="1800" i="1" dirty="0">
                <a:solidFill>
                  <a:schemeClr val="bg1"/>
                </a:solidFill>
              </a:rPr>
              <a:t>liage  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8193261" y="4797425"/>
            <a:ext cx="792162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80,35T</a:t>
            </a: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7654304" y="5229225"/>
            <a:ext cx="935038" cy="5048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50H</a:t>
            </a:r>
          </a:p>
        </p:txBody>
      </p:sp>
      <p:pic>
        <p:nvPicPr>
          <p:cNvPr id="68616" name="Picture 8" descr="LOGOMAFC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88913"/>
            <a:ext cx="1125537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5788"/>
            <a:ext cx="1714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109788" y="460118"/>
            <a:ext cx="591859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Temps de travaux / 6 ans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Données de Michel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4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Ramonguilhem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(</a:t>
            </a:r>
            <a:r>
              <a:rPr kumimoji="0" lang="fr-FR" sz="24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Aquifruit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)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45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  <a:solidFill>
            <a:schemeClr val="accent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000" b="1" i="1" dirty="0">
                <a:solidFill>
                  <a:schemeClr val="bg1"/>
                </a:solidFill>
              </a:rPr>
              <a:t>GOLDRUSH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b="1" dirty="0">
                <a:solidFill>
                  <a:schemeClr val="bg1"/>
                </a:solidFill>
              </a:rPr>
              <a:t>		  F	T	Ex	El	L	</a:t>
            </a:r>
            <a:r>
              <a:rPr lang="fr-FR" sz="2000" b="1" dirty="0" err="1">
                <a:solidFill>
                  <a:schemeClr val="bg1"/>
                </a:solidFill>
              </a:rPr>
              <a:t>Eg</a:t>
            </a:r>
            <a:r>
              <a:rPr lang="fr-FR" sz="2000" b="1" dirty="0">
                <a:solidFill>
                  <a:schemeClr val="bg1"/>
                </a:solidFill>
              </a:rPr>
              <a:t>	T      P	T/Ha	</a:t>
            </a:r>
            <a:r>
              <a:rPr lang="fr-FR" sz="2000" dirty="0">
                <a:solidFill>
                  <a:schemeClr val="bg1"/>
                </a:solidFill>
              </a:rPr>
              <a:t>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solidFill>
                  <a:schemeClr val="bg1"/>
                </a:solidFill>
              </a:rPr>
              <a:t>2005	  40	0	0	0	0	0	0       0	0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solidFill>
                  <a:schemeClr val="bg1"/>
                </a:solidFill>
              </a:rPr>
              <a:t>2005/06  0	0	0	0	0	0	0       0	04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solidFill>
                  <a:schemeClr val="bg1"/>
                </a:solidFill>
              </a:rPr>
              <a:t>2006/07  0	0	0	0	20	0	20     0	45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b="1" dirty="0">
                <a:solidFill>
                  <a:schemeClr val="bg1"/>
                </a:solidFill>
              </a:rPr>
              <a:t>TOTAL	  40	0	0	0	20	0	20     0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b="1" i="1" dirty="0" smtClean="0">
                <a:solidFill>
                  <a:schemeClr val="bg1"/>
                </a:solidFill>
              </a:rPr>
              <a:t>F</a:t>
            </a:r>
            <a:r>
              <a:rPr lang="fr-FR" sz="2000" i="1" dirty="0" smtClean="0">
                <a:solidFill>
                  <a:schemeClr val="bg1"/>
                </a:solidFill>
              </a:rPr>
              <a:t>ormation ;</a:t>
            </a:r>
            <a:r>
              <a:rPr lang="fr-FR" sz="2000" b="1" i="1" dirty="0" smtClean="0">
                <a:solidFill>
                  <a:schemeClr val="bg1"/>
                </a:solidFill>
              </a:rPr>
              <a:t>T</a:t>
            </a:r>
            <a:r>
              <a:rPr lang="fr-FR" sz="2000" i="1" dirty="0" smtClean="0">
                <a:solidFill>
                  <a:schemeClr val="bg1"/>
                </a:solidFill>
              </a:rPr>
              <a:t>aille ; </a:t>
            </a:r>
            <a:r>
              <a:rPr lang="fr-FR" sz="2000" b="1" i="1" dirty="0" smtClean="0">
                <a:solidFill>
                  <a:schemeClr val="bg1"/>
                </a:solidFill>
              </a:rPr>
              <a:t>Ex</a:t>
            </a:r>
            <a:r>
              <a:rPr lang="fr-FR" sz="2000" i="1" dirty="0" smtClean="0">
                <a:solidFill>
                  <a:schemeClr val="bg1"/>
                </a:solidFill>
              </a:rPr>
              <a:t>tinction ; </a:t>
            </a:r>
            <a:r>
              <a:rPr lang="fr-FR" sz="2000" b="1" i="1" dirty="0" smtClean="0">
                <a:solidFill>
                  <a:schemeClr val="bg1"/>
                </a:solidFill>
              </a:rPr>
              <a:t>El</a:t>
            </a:r>
            <a:r>
              <a:rPr lang="fr-FR" sz="2000" i="1" dirty="0" smtClean="0">
                <a:solidFill>
                  <a:schemeClr val="bg1"/>
                </a:solidFill>
              </a:rPr>
              <a:t>agage ; </a:t>
            </a:r>
            <a:r>
              <a:rPr lang="fr-FR" sz="2000" b="1" i="1" dirty="0" smtClean="0">
                <a:solidFill>
                  <a:schemeClr val="bg1"/>
                </a:solidFill>
              </a:rPr>
              <a:t>L</a:t>
            </a:r>
            <a:r>
              <a:rPr lang="fr-FR" sz="2000" i="1" dirty="0" smtClean="0">
                <a:solidFill>
                  <a:schemeClr val="bg1"/>
                </a:solidFill>
              </a:rPr>
              <a:t>umière ;</a:t>
            </a:r>
            <a:r>
              <a:rPr lang="fr-FR" sz="2000" i="1" dirty="0">
                <a:solidFill>
                  <a:schemeClr val="bg1"/>
                </a:solidFill>
              </a:rPr>
              <a:t>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b="1" i="1" dirty="0" err="1" smtClean="0">
                <a:solidFill>
                  <a:schemeClr val="bg1"/>
                </a:solidFill>
              </a:rPr>
              <a:t>Eg</a:t>
            </a:r>
            <a:r>
              <a:rPr lang="fr-FR" sz="2000" i="1" dirty="0" err="1" smtClean="0">
                <a:solidFill>
                  <a:schemeClr val="bg1"/>
                </a:solidFill>
              </a:rPr>
              <a:t>ourmandage</a:t>
            </a:r>
            <a:r>
              <a:rPr lang="fr-FR" sz="2000" i="1" dirty="0" smtClean="0">
                <a:solidFill>
                  <a:schemeClr val="bg1"/>
                </a:solidFill>
              </a:rPr>
              <a:t> ;</a:t>
            </a:r>
            <a:r>
              <a:rPr lang="fr-FR" sz="2000" b="1" i="1" dirty="0" err="1" smtClean="0">
                <a:solidFill>
                  <a:schemeClr val="bg1"/>
                </a:solidFill>
              </a:rPr>
              <a:t>T</a:t>
            </a:r>
            <a:r>
              <a:rPr lang="fr-FR" sz="2000" i="1" dirty="0" err="1" smtClean="0">
                <a:solidFill>
                  <a:schemeClr val="bg1"/>
                </a:solidFill>
              </a:rPr>
              <a:t>ermin</a:t>
            </a:r>
            <a:r>
              <a:rPr lang="fr-FR" sz="2000" i="1" dirty="0" smtClean="0">
                <a:solidFill>
                  <a:schemeClr val="bg1"/>
                </a:solidFill>
              </a:rPr>
              <a:t> ; </a:t>
            </a:r>
            <a:r>
              <a:rPr lang="fr-FR" sz="2000" b="1" i="1" dirty="0">
                <a:solidFill>
                  <a:schemeClr val="bg1"/>
                </a:solidFill>
              </a:rPr>
              <a:t>P</a:t>
            </a:r>
            <a:r>
              <a:rPr lang="fr-FR" sz="2000" i="1" dirty="0">
                <a:solidFill>
                  <a:schemeClr val="bg1"/>
                </a:solidFill>
              </a:rPr>
              <a:t>liage	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66564" name="Picture 4" descr="LOGOMAFC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49" y="151805"/>
            <a:ext cx="1125537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8306117" y="3861048"/>
            <a:ext cx="503238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</a:rPr>
              <a:t>49T</a:t>
            </a: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7692549" y="4437112"/>
            <a:ext cx="865187" cy="5048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</a:rPr>
              <a:t>80H</a:t>
            </a:r>
          </a:p>
        </p:txBody>
      </p:sp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8680"/>
            <a:ext cx="1714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18348" y="300098"/>
            <a:ext cx="591859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Temps de travaux /2 ans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Données de Michel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4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Ramonguilhem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(</a:t>
            </a:r>
            <a:r>
              <a:rPr kumimoji="0" lang="fr-FR" sz="24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Aquifruit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)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98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IMG_18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36" y="1171436"/>
            <a:ext cx="2667304" cy="400095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4805362" y="4844733"/>
            <a:ext cx="43386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On favorise les sites de qualité :</a:t>
            </a:r>
          </a:p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Où se trouvent les sites de bonne qualité de la floraison (forte nouaison) / bonne qualité du fruit / retour à fruit élevé ? </a:t>
            </a:r>
            <a:endParaRPr lang="fr-FR" b="1" dirty="0">
              <a:solidFill>
                <a:srgbClr val="002060"/>
              </a:solidFill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34822" name="Picture 2" descr="D:\TRAVAIL-ARCHIVES\SCAN de DOC\PHOTOS\Horticulture par espèce\Pommier poirier\Conduite pommier-poirier\Jourdan JF\26Oct2011-Rosiglow\IMG_18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3788" y="1844824"/>
            <a:ext cx="4013621" cy="25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à entaille 4"/>
          <p:cNvSpPr/>
          <p:nvPr/>
        </p:nvSpPr>
        <p:spPr>
          <a:xfrm flipH="1">
            <a:off x="3405188" y="2874169"/>
            <a:ext cx="1336675" cy="611187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0082" y="5167948"/>
            <a:ext cx="3852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Choix de la meilleure combinaison variété / porte-greffe / conduite </a:t>
            </a:r>
            <a:endParaRPr lang="fr-FR" b="1" dirty="0">
              <a:solidFill>
                <a:srgbClr val="00206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79658" y="6161723"/>
            <a:ext cx="4144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… et de tenter de gérer la qualité du fruit ensuite !</a:t>
            </a:r>
            <a:endParaRPr lang="fr-FR" b="1" dirty="0">
              <a:solidFill>
                <a:srgbClr val="00206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7" name="Flèche droite à entaille 6"/>
          <p:cNvSpPr/>
          <p:nvPr/>
        </p:nvSpPr>
        <p:spPr>
          <a:xfrm flipH="1">
            <a:off x="4238625" y="5319713"/>
            <a:ext cx="503238" cy="180975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Flèche droite à entaille 22"/>
          <p:cNvSpPr/>
          <p:nvPr/>
        </p:nvSpPr>
        <p:spPr>
          <a:xfrm>
            <a:off x="4298950" y="6397308"/>
            <a:ext cx="504825" cy="180975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21323" y="6280847"/>
            <a:ext cx="3851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Au lieu de vouloir construire l’arbre </a:t>
            </a:r>
            <a:endParaRPr lang="fr-FR" b="1" dirty="0">
              <a:solidFill>
                <a:srgbClr val="00206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2874" y="380266"/>
            <a:ext cx="860174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En conclusion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: le Salsa reste bien dans notre philosophie de base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: moins contraindre l’arbre pour le faire aller vers le fruit</a:t>
            </a:r>
            <a:endParaRPr lang="fr-FR" sz="2400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2" grpId="0"/>
      <p:bldP spid="7" grpId="0" animBg="1"/>
      <p:bldP spid="2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52413" y="377825"/>
            <a:ext cx="86407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dirty="0" smtClean="0">
                <a:solidFill>
                  <a:srgbClr val="002060"/>
                </a:solidFill>
                <a:latin typeface="Arial" charset="0"/>
              </a:rPr>
              <a:t>L’ </a:t>
            </a:r>
            <a:r>
              <a:rPr lang="fr-FR" b="1" dirty="0">
                <a:solidFill>
                  <a:srgbClr val="002060"/>
                </a:solidFill>
                <a:latin typeface="Arial" charset="0"/>
              </a:rPr>
              <a:t>Arbre </a:t>
            </a:r>
            <a:r>
              <a:rPr lang="fr-FR" b="1" dirty="0" smtClean="0">
                <a:solidFill>
                  <a:srgbClr val="002060"/>
                </a:solidFill>
                <a:latin typeface="Arial" charset="0"/>
              </a:rPr>
              <a:t>est dans </a:t>
            </a:r>
            <a:r>
              <a:rPr lang="fr-FR" b="1" dirty="0">
                <a:solidFill>
                  <a:srgbClr val="002060"/>
                </a:solidFill>
                <a:latin typeface="Arial" charset="0"/>
              </a:rPr>
              <a:t>un système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fr-FR" dirty="0">
                <a:solidFill>
                  <a:srgbClr val="002060"/>
                </a:solidFill>
                <a:latin typeface="Arial" charset="0"/>
              </a:rPr>
              <a:t>Haies de bordure : composition floristique, dimensions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dirty="0">
                <a:solidFill>
                  <a:srgbClr val="002060"/>
                </a:solidFill>
                <a:latin typeface="Arial" charset="0"/>
              </a:rPr>
              <a:t> Bandes entre rangs enherbées ou non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Ä"/>
            </a:pPr>
            <a:r>
              <a:rPr lang="fr-FR" dirty="0">
                <a:solidFill>
                  <a:srgbClr val="002060"/>
                </a:solidFill>
                <a:latin typeface="Arial" charset="0"/>
                <a:sym typeface="Wingdings" pitchFamily="2" charset="2"/>
              </a:rPr>
              <a:t> Question : en augmentant la biodiversité dans et autour de l’arbre, n’augmente-t-on pas également les bio-agresseurs (pas uniquement les auxiliaires) ?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Ä"/>
            </a:pPr>
            <a:r>
              <a:rPr lang="fr-FR" dirty="0">
                <a:solidFill>
                  <a:srgbClr val="002060"/>
                </a:solidFill>
                <a:latin typeface="Arial" charset="0"/>
                <a:sym typeface="Wingdings" pitchFamily="2" charset="2"/>
              </a:rPr>
              <a:t> Réflexion en AB et PFI : « remplacement » des produits de synthèse par un </a:t>
            </a:r>
            <a:r>
              <a:rPr lang="fr-FR" b="1" dirty="0">
                <a:solidFill>
                  <a:srgbClr val="002060"/>
                </a:solidFill>
                <a:latin typeface="Arial" charset="0"/>
                <a:sym typeface="Wingdings" pitchFamily="2" charset="2"/>
              </a:rPr>
              <a:t>cumul d’effets partiels</a:t>
            </a:r>
            <a:r>
              <a:rPr lang="fr-FR" dirty="0">
                <a:solidFill>
                  <a:srgbClr val="002060"/>
                </a:solidFill>
                <a:latin typeface="Arial" charset="0"/>
                <a:sym typeface="Wingdings" pitchFamily="2" charset="2"/>
              </a:rPr>
              <a:t> dont l’</a:t>
            </a:r>
            <a:r>
              <a:rPr lang="fr-FR" b="1" dirty="0">
                <a:solidFill>
                  <a:srgbClr val="002060"/>
                </a:solidFill>
                <a:latin typeface="Arial" charset="0"/>
                <a:sym typeface="Wingdings" pitchFamily="2" charset="2"/>
              </a:rPr>
              <a:t>architecture de l’arbre </a:t>
            </a:r>
          </a:p>
        </p:txBody>
      </p:sp>
      <p:pic>
        <p:nvPicPr>
          <p:cNvPr id="78852" name="Picture 8" descr="MPj04387720000[1]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0"/>
            <a:ext cx="5572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84688"/>
            <a:ext cx="88201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96D518-1FFD-4DBA-87CC-F11298839572}" type="slidenum">
              <a:rPr lang="fr-FR" sz="1400" smtClean="0"/>
              <a:pPr eaLnBrk="1" hangingPunct="1"/>
              <a:t>18</a:t>
            </a:fld>
            <a:endParaRPr lang="fr-FR" sz="1400" smtClean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0800" y="57150"/>
            <a:ext cx="152477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Prospective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55600" y="4555808"/>
            <a:ext cx="86407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	Système stable = système à forte résilience </a:t>
            </a:r>
          </a:p>
          <a:p>
            <a:pPr eaLnBrk="1" hangingPunct="1"/>
            <a:endParaRPr lang="fr-FR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  <a:p>
            <a:pPr eaLnBrk="1" hangingPunct="1"/>
            <a:r>
              <a:rPr lang="fr-FR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« </a:t>
            </a:r>
            <a:r>
              <a:rPr lang="fr-FR" dirty="0" smtClean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Il vaut mieux sélectionner un système arbre-verger globalement équilibré et rustique que de sélectionner un arbre où seuls 1 ou 2 caractères sont améliorés</a:t>
            </a:r>
            <a:r>
              <a:rPr lang="fr-FR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 » (Yan and Wallace, 1995)</a:t>
            </a:r>
          </a:p>
        </p:txBody>
      </p:sp>
      <p:sp>
        <p:nvSpPr>
          <p:cNvPr id="131079" name="Puzzle1"/>
          <p:cNvSpPr>
            <a:spLocks noEditPoints="1" noChangeArrowheads="1"/>
          </p:cNvSpPr>
          <p:nvPr/>
        </p:nvSpPr>
        <p:spPr bwMode="auto">
          <a:xfrm>
            <a:off x="2084388" y="836613"/>
            <a:ext cx="3081337" cy="1638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813050" y="1287463"/>
            <a:ext cx="16557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rgbClr val="CC3300"/>
                </a:solidFill>
                <a:latin typeface="Arial" charset="0"/>
              </a:rPr>
              <a:t>Arbre </a:t>
            </a:r>
          </a:p>
          <a:p>
            <a:r>
              <a:rPr lang="fr-FR" sz="1600">
                <a:solidFill>
                  <a:srgbClr val="CC3300"/>
                </a:solidFill>
                <a:latin typeface="Arial" charset="0"/>
              </a:rPr>
              <a:t>&amp; architecture</a:t>
            </a:r>
          </a:p>
        </p:txBody>
      </p:sp>
      <p:sp>
        <p:nvSpPr>
          <p:cNvPr id="131082" name="Puzzle3"/>
          <p:cNvSpPr>
            <a:spLocks noEditPoints="1" noChangeArrowheads="1"/>
          </p:cNvSpPr>
          <p:nvPr/>
        </p:nvSpPr>
        <p:spPr bwMode="auto">
          <a:xfrm>
            <a:off x="4460875" y="128588"/>
            <a:ext cx="1908175" cy="23606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4645025" y="965200"/>
            <a:ext cx="165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600">
                <a:solidFill>
                  <a:srgbClr val="CC3300"/>
                </a:solidFill>
                <a:latin typeface="Arial" charset="0"/>
              </a:rPr>
              <a:t>Dispositif verger</a:t>
            </a:r>
          </a:p>
        </p:txBody>
      </p:sp>
      <p:sp>
        <p:nvSpPr>
          <p:cNvPr id="131085" name="Puzzle2"/>
          <p:cNvSpPr>
            <a:spLocks noEditPoints="1" noChangeArrowheads="1"/>
          </p:cNvSpPr>
          <p:nvPr/>
        </p:nvSpPr>
        <p:spPr bwMode="auto">
          <a:xfrm>
            <a:off x="3884613" y="1844675"/>
            <a:ext cx="3044825" cy="2149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4603750" y="2565400"/>
            <a:ext cx="1657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600">
                <a:solidFill>
                  <a:srgbClr val="CC3300"/>
                </a:solidFill>
                <a:latin typeface="Arial" charset="0"/>
              </a:rPr>
              <a:t>Environnement verger</a:t>
            </a:r>
          </a:p>
        </p:txBody>
      </p:sp>
      <p:sp>
        <p:nvSpPr>
          <p:cNvPr id="79882" name="Puzzle4"/>
          <p:cNvSpPr>
            <a:spLocks noEditPoints="1" noChangeArrowheads="1"/>
          </p:cNvSpPr>
          <p:nvPr/>
        </p:nvSpPr>
        <p:spPr bwMode="auto">
          <a:xfrm>
            <a:off x="2719388" y="1838325"/>
            <a:ext cx="1835150" cy="27479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883" name="Text Box 17"/>
          <p:cNvSpPr txBox="1">
            <a:spLocks noChangeArrowheads="1"/>
          </p:cNvSpPr>
          <p:nvPr/>
        </p:nvSpPr>
        <p:spPr bwMode="auto">
          <a:xfrm>
            <a:off x="2711450" y="2497138"/>
            <a:ext cx="1943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1600">
                <a:solidFill>
                  <a:srgbClr val="CC3300"/>
                </a:solidFill>
                <a:latin typeface="Arial" charset="0"/>
              </a:rPr>
              <a:t>Résistance</a:t>
            </a:r>
          </a:p>
          <a:p>
            <a:pPr algn="ctr"/>
            <a:r>
              <a:rPr lang="fr-FR" sz="1600">
                <a:solidFill>
                  <a:srgbClr val="CC3300"/>
                </a:solidFill>
                <a:latin typeface="Arial" charset="0"/>
              </a:rPr>
              <a:t>/tolérance </a:t>
            </a:r>
          </a:p>
          <a:p>
            <a:pPr algn="ctr"/>
            <a:endParaRPr lang="fr-FR" sz="1600">
              <a:solidFill>
                <a:srgbClr val="CC3300"/>
              </a:solidFill>
              <a:latin typeface="Arial" charset="0"/>
            </a:endParaRPr>
          </a:p>
          <a:p>
            <a:pPr algn="ctr"/>
            <a:endParaRPr lang="fr-FR" sz="1600">
              <a:solidFill>
                <a:srgbClr val="CC3300"/>
              </a:solidFill>
              <a:latin typeface="Arial" charset="0"/>
            </a:endParaRPr>
          </a:p>
          <a:p>
            <a:pPr algn="ctr"/>
            <a:r>
              <a:rPr lang="fr-FR" sz="1600">
                <a:solidFill>
                  <a:srgbClr val="CC3300"/>
                </a:solidFill>
                <a:latin typeface="Arial" charset="0"/>
              </a:rPr>
              <a:t>génétique</a:t>
            </a:r>
          </a:p>
        </p:txBody>
      </p:sp>
      <p:sp>
        <p:nvSpPr>
          <p:cNvPr id="79884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530385-0534-4F1E-8F9C-BDF639EF1A50}" type="slidenum">
              <a:rPr lang="fr-FR" sz="1400" smtClean="0"/>
              <a:pPr eaLnBrk="1" hangingPunct="1"/>
              <a:t>19</a:t>
            </a:fld>
            <a:endParaRPr lang="fr-FR" sz="1400" smtClean="0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0800" y="57150"/>
            <a:ext cx="152477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Prospective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  <p:bldP spid="131079" grpId="0" animBg="1"/>
      <p:bldP spid="131080" grpId="0"/>
      <p:bldP spid="131082" grpId="0" animBg="1"/>
      <p:bldP spid="131083" grpId="0"/>
      <p:bldP spid="131085" grpId="0" animBg="1"/>
      <p:bldP spid="1310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57260"/>
            <a:ext cx="8640960" cy="117154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Philosophie de base : mieux maîtriser l’arbre en le connaissant mieux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8D2B-88CF-4993-978D-ECB52D98985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9" name="Picture 2" descr="Lespin1980 Axe Vertic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1607096" cy="323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olaxe 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3882"/>
            <a:ext cx="2035421" cy="319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4644008" y="1785218"/>
            <a:ext cx="1736644" cy="2999531"/>
            <a:chOff x="2601" y="1624"/>
            <a:chExt cx="2459" cy="4773"/>
          </a:xfrm>
        </p:grpSpPr>
        <p:pic>
          <p:nvPicPr>
            <p:cNvPr id="12" name="Picture 7" descr="arbre%20LITE%20IHC%2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" y="1624"/>
              <a:ext cx="2459" cy="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8"/>
            <p:cNvGrpSpPr>
              <a:grpSpLocks/>
            </p:cNvGrpSpPr>
            <p:nvPr/>
          </p:nvGrpSpPr>
          <p:grpSpPr bwMode="auto">
            <a:xfrm rot="-195685">
              <a:off x="3141" y="3424"/>
              <a:ext cx="1524" cy="2882"/>
              <a:chOff x="2061" y="3496"/>
              <a:chExt cx="1524" cy="2882"/>
            </a:xfrm>
          </p:grpSpPr>
          <p:sp>
            <p:nvSpPr>
              <p:cNvPr id="14" name="AutoShape 9"/>
              <p:cNvSpPr>
                <a:spLocks noChangeArrowheads="1"/>
              </p:cNvSpPr>
              <p:nvPr/>
            </p:nvSpPr>
            <p:spPr bwMode="auto">
              <a:xfrm rot="-9830163">
                <a:off x="2161" y="3496"/>
                <a:ext cx="528" cy="11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6 w 21600"/>
                  <a:gd name="T13" fmla="*/ 2913 h 21600"/>
                  <a:gd name="T14" fmla="*/ 18245 w 21600"/>
                  <a:gd name="T15" fmla="*/ 924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969696">
                  <a:alpha val="4313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 rot="11651164" flipH="1">
                <a:off x="2961" y="3732"/>
                <a:ext cx="624" cy="15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16 h 21600"/>
                  <a:gd name="T14" fmla="*/ 18242 w 21600"/>
                  <a:gd name="T15" fmla="*/ 925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969696">
                  <a:alpha val="4313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AutoShape 11"/>
              <p:cNvSpPr>
                <a:spLocks noChangeArrowheads="1"/>
              </p:cNvSpPr>
              <p:nvPr/>
            </p:nvSpPr>
            <p:spPr bwMode="auto">
              <a:xfrm rot="-9810899">
                <a:off x="2061" y="3496"/>
                <a:ext cx="624" cy="23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09 h 21600"/>
                  <a:gd name="T14" fmla="*/ 18242 w 21600"/>
                  <a:gd name="T15" fmla="*/ 924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969696">
                  <a:alpha val="4313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 rot="11751315" flipH="1">
                <a:off x="2618" y="3676"/>
                <a:ext cx="720" cy="27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0 w 21600"/>
                  <a:gd name="T13" fmla="*/ 2910 h 21600"/>
                  <a:gd name="T14" fmla="*/ 18240 w 21600"/>
                  <a:gd name="T15" fmla="*/ 92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969696">
                  <a:alpha val="4313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18" name="Picture 2" descr="Cond Centrif vs SAL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0" t="6522" r="1840" b="6177"/>
          <a:stretch>
            <a:fillRect/>
          </a:stretch>
        </p:blipFill>
        <p:spPr bwMode="auto">
          <a:xfrm>
            <a:off x="6660232" y="1046171"/>
            <a:ext cx="2364475" cy="29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4"/>
          <p:cNvSpPr/>
          <p:nvPr/>
        </p:nvSpPr>
        <p:spPr>
          <a:xfrm rot="20022564">
            <a:off x="52289" y="3181930"/>
            <a:ext cx="8653510" cy="1646658"/>
          </a:xfrm>
          <a:prstGeom prst="rightArrow">
            <a:avLst/>
          </a:prstGeom>
          <a:solidFill>
            <a:srgbClr val="00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66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8D2B-88CF-4993-978D-ECB52D98985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328132" y="403518"/>
            <a:ext cx="8640960" cy="15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Conduite 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Structure de l’arbre : conjugue la basitonie naturelle au niveau du tronc avec l’acrotonie au niveau des branches. </a:t>
            </a:r>
          </a:p>
        </p:txBody>
      </p:sp>
      <p:pic>
        <p:nvPicPr>
          <p:cNvPr id="5" name="Picture 2" descr="Starkrimson arbre sur M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32" y="2180007"/>
            <a:ext cx="2424013" cy="419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Granny S 3 ans sur M7 érig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12" y="2191437"/>
            <a:ext cx="2637301" cy="419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6198866" y="2852936"/>
            <a:ext cx="2938248" cy="15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… Quelle que soit la variété !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5556" y="6381471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Starkrimson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/M7 – 4 ans</a:t>
            </a:r>
            <a:endParaRPr lang="fr-FR" sz="1800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71132" y="6374368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Granny Smith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/M7 – 3 ans</a:t>
            </a:r>
            <a:endParaRPr lang="fr-FR" sz="1800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191452" y="457260"/>
            <a:ext cx="8845044" cy="42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Conduite 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 Que garder des apports du centrifuge ?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Ä"/>
            </a:pP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sym typeface="Wingdings"/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Rappel  des recommandations pour la 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Conduite Centrifuge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.</a:t>
            </a:r>
          </a:p>
          <a:p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Au niveau de l’arbre, 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stratégie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 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GBL</a:t>
            </a:r>
          </a:p>
          <a:p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Au niveau de la branche, 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stratégie E</a:t>
            </a:r>
            <a:r>
              <a:rPr lang="fr-FR" sz="2800" b="1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3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Ä"/>
            </a:pPr>
            <a:endParaRPr lang="fr-FR" sz="2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sym typeface="Wingdings"/>
            </a:endParaRPr>
          </a:p>
        </p:txBody>
      </p: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6235539" y="2348880"/>
            <a:ext cx="2512925" cy="4392488"/>
            <a:chOff x="2601" y="1624"/>
            <a:chExt cx="2459" cy="4773"/>
          </a:xfrm>
        </p:grpSpPr>
        <p:pic>
          <p:nvPicPr>
            <p:cNvPr id="16" name="Picture 7" descr="arbre%20LITE%20IHC%20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" y="1624"/>
              <a:ext cx="2459" cy="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8"/>
            <p:cNvGrpSpPr>
              <a:grpSpLocks/>
            </p:cNvGrpSpPr>
            <p:nvPr/>
          </p:nvGrpSpPr>
          <p:grpSpPr bwMode="auto">
            <a:xfrm rot="-195685">
              <a:off x="3141" y="3424"/>
              <a:ext cx="1524" cy="2882"/>
              <a:chOff x="2061" y="3496"/>
              <a:chExt cx="1524" cy="2882"/>
            </a:xfrm>
          </p:grpSpPr>
          <p:sp>
            <p:nvSpPr>
              <p:cNvPr id="18" name="AutoShape 9"/>
              <p:cNvSpPr>
                <a:spLocks noChangeArrowheads="1"/>
              </p:cNvSpPr>
              <p:nvPr/>
            </p:nvSpPr>
            <p:spPr bwMode="auto">
              <a:xfrm rot="-9830163">
                <a:off x="2161" y="3496"/>
                <a:ext cx="528" cy="11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6 w 21600"/>
                  <a:gd name="T13" fmla="*/ 2913 h 21600"/>
                  <a:gd name="T14" fmla="*/ 18245 w 21600"/>
                  <a:gd name="T15" fmla="*/ 924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969696">
                  <a:alpha val="4313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AutoShape 10"/>
              <p:cNvSpPr>
                <a:spLocks noChangeArrowheads="1"/>
              </p:cNvSpPr>
              <p:nvPr/>
            </p:nvSpPr>
            <p:spPr bwMode="auto">
              <a:xfrm rot="11651164" flipH="1">
                <a:off x="2961" y="3732"/>
                <a:ext cx="624" cy="15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16 h 21600"/>
                  <a:gd name="T14" fmla="*/ 18242 w 21600"/>
                  <a:gd name="T15" fmla="*/ 925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969696">
                  <a:alpha val="4313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AutoShape 11"/>
              <p:cNvSpPr>
                <a:spLocks noChangeArrowheads="1"/>
              </p:cNvSpPr>
              <p:nvPr/>
            </p:nvSpPr>
            <p:spPr bwMode="auto">
              <a:xfrm rot="-9810899">
                <a:off x="2061" y="3496"/>
                <a:ext cx="624" cy="23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09 h 21600"/>
                  <a:gd name="T14" fmla="*/ 18242 w 21600"/>
                  <a:gd name="T15" fmla="*/ 924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969696">
                  <a:alpha val="4313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AutoShape 12"/>
              <p:cNvSpPr>
                <a:spLocks noChangeArrowheads="1"/>
              </p:cNvSpPr>
              <p:nvPr/>
            </p:nvSpPr>
            <p:spPr bwMode="auto">
              <a:xfrm rot="11751315" flipH="1">
                <a:off x="2618" y="3676"/>
                <a:ext cx="720" cy="27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0 w 21600"/>
                  <a:gd name="T13" fmla="*/ 2910 h 21600"/>
                  <a:gd name="T14" fmla="*/ 18240 w 21600"/>
                  <a:gd name="T15" fmla="*/ 92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969696">
                  <a:alpha val="4313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24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14341" name="Picture 6" descr="=Windows-1252QStrat=E9gie_G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3" y="1469113"/>
            <a:ext cx="7561089" cy="473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98450" y="6021388"/>
            <a:ext cx="2519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rosses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branches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(competition, position)</a:t>
            </a:r>
            <a:endParaRPr lang="en-US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865438" y="6021388"/>
            <a:ext cx="194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ranches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(&lt;1m)</a:t>
            </a:r>
            <a:endParaRPr lang="en-US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011863" y="6021388"/>
            <a:ext cx="1944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Sur la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igne</a:t>
            </a:r>
            <a:endParaRPr lang="en-US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7380288" y="5157788"/>
            <a:ext cx="1671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 err="1" smtClean="0">
                <a:solidFill>
                  <a:schemeClr val="accent2"/>
                </a:solidFill>
              </a:rPr>
              <a:t>Dessin</a:t>
            </a:r>
            <a:r>
              <a:rPr lang="en-US" i="1" dirty="0" smtClean="0">
                <a:solidFill>
                  <a:schemeClr val="accent2"/>
                </a:solidFill>
              </a:rPr>
              <a:t> : </a:t>
            </a:r>
            <a:r>
              <a:rPr lang="en-US" i="1" dirty="0">
                <a:solidFill>
                  <a:schemeClr val="accent2"/>
                </a:solidFill>
              </a:rPr>
              <a:t>JM </a:t>
            </a:r>
            <a:r>
              <a:rPr lang="en-US" i="1" dirty="0" err="1">
                <a:solidFill>
                  <a:schemeClr val="accent2"/>
                </a:solidFill>
              </a:rPr>
              <a:t>Lespinasse</a:t>
            </a:r>
            <a:endParaRPr lang="en-US" i="1" dirty="0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442595" y="1321435"/>
            <a:ext cx="2376488" cy="287338"/>
          </a:xfrm>
          <a:prstGeom prst="ellipse">
            <a:avLst/>
          </a:prstGeom>
          <a:solidFill>
            <a:srgbClr val="00FF00">
              <a:alpha val="63921"/>
            </a:srgbClr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431165" y="5743258"/>
            <a:ext cx="2376488" cy="287337"/>
          </a:xfrm>
          <a:prstGeom prst="ellipse">
            <a:avLst/>
          </a:prstGeom>
          <a:solidFill>
            <a:srgbClr val="00FF00">
              <a:alpha val="63921"/>
            </a:srgbClr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39103" y="1501458"/>
            <a:ext cx="2376487" cy="4392612"/>
          </a:xfrm>
          <a:prstGeom prst="rect">
            <a:avLst/>
          </a:prstGeom>
          <a:solidFill>
            <a:srgbClr val="00FF00">
              <a:alpha val="36078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857" y="548680"/>
            <a:ext cx="8097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Au niveau de l’arbre, </a:t>
            </a:r>
            <a:r>
              <a:rPr lang="fr-FR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s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tratégie</a:t>
            </a:r>
            <a:r>
              <a:rPr lang="fr-FR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 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GBL</a:t>
            </a:r>
          </a:p>
        </p:txBody>
      </p:sp>
    </p:spTree>
    <p:extLst>
      <p:ext uri="{BB962C8B-B14F-4D97-AF65-F5344CB8AC3E}">
        <p14:creationId xmlns:p14="http://schemas.microsoft.com/office/powerpoint/2010/main" val="28806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3" grpId="0"/>
      <p:bldP spid="31756" grpId="0" animBg="1"/>
      <p:bldP spid="31757" grpId="0" animBg="1"/>
      <p:bldP spid="317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"/>
          <p:cNvGrpSpPr>
            <a:grpSpLocks/>
          </p:cNvGrpSpPr>
          <p:nvPr/>
        </p:nvGrpSpPr>
        <p:grpSpPr bwMode="auto">
          <a:xfrm>
            <a:off x="2843213" y="260350"/>
            <a:ext cx="5111750" cy="6480175"/>
            <a:chOff x="2137" y="1057"/>
            <a:chExt cx="6990" cy="8820"/>
          </a:xfrm>
        </p:grpSpPr>
        <p:pic>
          <p:nvPicPr>
            <p:cNvPr id="15370" name="Picture 11" descr="=Windows-1252QStrat=E9gie_3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" y="1057"/>
              <a:ext cx="6990" cy="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1" name="Group 12"/>
            <p:cNvGrpSpPr>
              <a:grpSpLocks/>
            </p:cNvGrpSpPr>
            <p:nvPr/>
          </p:nvGrpSpPr>
          <p:grpSpPr bwMode="auto">
            <a:xfrm>
              <a:off x="4181" y="2317"/>
              <a:ext cx="1113" cy="1800"/>
              <a:chOff x="4297" y="7801"/>
              <a:chExt cx="1112" cy="1800"/>
            </a:xfrm>
          </p:grpSpPr>
          <p:sp>
            <p:nvSpPr>
              <p:cNvPr id="15372" name="Freeform 13"/>
              <p:cNvSpPr>
                <a:spLocks/>
              </p:cNvSpPr>
              <p:nvPr/>
            </p:nvSpPr>
            <p:spPr bwMode="auto">
              <a:xfrm>
                <a:off x="4297" y="7801"/>
                <a:ext cx="1056" cy="1740"/>
              </a:xfrm>
              <a:custGeom>
                <a:avLst/>
                <a:gdLst>
                  <a:gd name="T0" fmla="*/ 720 w 720"/>
                  <a:gd name="T1" fmla="*/ 1080 h 1080"/>
                  <a:gd name="T2" fmla="*/ 540 w 720"/>
                  <a:gd name="T3" fmla="*/ 900 h 1080"/>
                  <a:gd name="T4" fmla="*/ 180 w 720"/>
                  <a:gd name="T5" fmla="*/ 360 h 1080"/>
                  <a:gd name="T6" fmla="*/ 0 w 720"/>
                  <a:gd name="T7" fmla="*/ 0 h 10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080"/>
                  <a:gd name="T14" fmla="*/ 720 w 720"/>
                  <a:gd name="T15" fmla="*/ 1080 h 10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080">
                    <a:moveTo>
                      <a:pt x="720" y="1080"/>
                    </a:moveTo>
                    <a:cubicBezTo>
                      <a:pt x="675" y="1050"/>
                      <a:pt x="630" y="1020"/>
                      <a:pt x="540" y="900"/>
                    </a:cubicBezTo>
                    <a:cubicBezTo>
                      <a:pt x="450" y="780"/>
                      <a:pt x="270" y="510"/>
                      <a:pt x="180" y="360"/>
                    </a:cubicBezTo>
                    <a:cubicBezTo>
                      <a:pt x="90" y="210"/>
                      <a:pt x="30" y="60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6699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73" name="Line 14"/>
              <p:cNvSpPr>
                <a:spLocks noChangeShapeType="1"/>
              </p:cNvSpPr>
              <p:nvPr/>
            </p:nvSpPr>
            <p:spPr bwMode="auto">
              <a:xfrm flipH="1">
                <a:off x="5149" y="9241"/>
                <a:ext cx="180" cy="3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74" name="Line 15"/>
              <p:cNvSpPr>
                <a:spLocks noChangeShapeType="1"/>
              </p:cNvSpPr>
              <p:nvPr/>
            </p:nvSpPr>
            <p:spPr bwMode="auto">
              <a:xfrm flipH="1" flipV="1">
                <a:off x="5041" y="9421"/>
                <a:ext cx="368" cy="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9265" y="549275"/>
            <a:ext cx="4268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u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niveau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de la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branche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+mn-lt"/>
              </a:rPr>
              <a:t>Stratégie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 E</a:t>
            </a:r>
            <a:r>
              <a:rPr lang="en-US" sz="3200" b="1" baseline="30000" dirty="0" smtClean="0">
                <a:solidFill>
                  <a:srgbClr val="002060"/>
                </a:solidFill>
                <a:latin typeface="+mn-lt"/>
              </a:rPr>
              <a:t>3</a:t>
            </a:r>
            <a:endParaRPr lang="en-US" sz="3200" dirty="0">
              <a:solidFill>
                <a:srgbClr val="00206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2339975" y="1773238"/>
            <a:ext cx="18732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2060"/>
                </a:solidFill>
              </a:rPr>
              <a:t>E</a:t>
            </a:r>
            <a:r>
              <a:rPr lang="fr-FR" sz="2000" dirty="0" smtClean="0">
                <a:solidFill>
                  <a:srgbClr val="002060"/>
                </a:solidFill>
              </a:rPr>
              <a:t>lagage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des branches concurrentes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3779838" y="4724400"/>
            <a:ext cx="13684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2060"/>
                </a:solidFill>
              </a:rPr>
              <a:t>E</a:t>
            </a:r>
            <a:r>
              <a:rPr lang="fr-FR" sz="2000" dirty="0" smtClean="0">
                <a:solidFill>
                  <a:srgbClr val="002060"/>
                </a:solidFill>
              </a:rPr>
              <a:t>xtinction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7164388" y="3213100"/>
            <a:ext cx="18161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2060"/>
                </a:solidFill>
              </a:rPr>
              <a:t>E</a:t>
            </a:r>
            <a:r>
              <a:rPr lang="fr-FR" sz="2000" dirty="0" smtClean="0">
                <a:solidFill>
                  <a:srgbClr val="002060"/>
                </a:solidFill>
              </a:rPr>
              <a:t>claircissage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des jeunes fruits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308850" y="5876925"/>
            <a:ext cx="1671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 err="1" smtClean="0">
                <a:solidFill>
                  <a:schemeClr val="accent2"/>
                </a:solidFill>
              </a:rPr>
              <a:t>Dessin</a:t>
            </a:r>
            <a:r>
              <a:rPr lang="en-US" i="1" dirty="0" smtClean="0">
                <a:solidFill>
                  <a:schemeClr val="accent2"/>
                </a:solidFill>
              </a:rPr>
              <a:t> : </a:t>
            </a:r>
            <a:r>
              <a:rPr lang="en-US" i="1" dirty="0">
                <a:solidFill>
                  <a:schemeClr val="accent2"/>
                </a:solidFill>
              </a:rPr>
              <a:t>JM </a:t>
            </a:r>
            <a:r>
              <a:rPr lang="en-US" i="1" dirty="0" err="1">
                <a:solidFill>
                  <a:schemeClr val="accent2"/>
                </a:solidFill>
              </a:rPr>
              <a:t>Lespinasse</a:t>
            </a:r>
            <a:endParaRPr lang="en-US" i="1" dirty="0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 animBg="1"/>
      <p:bldP spid="338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8D2B-88CF-4993-978D-ECB52D98985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86256" y="642402"/>
            <a:ext cx="8640960" cy="381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Conduites en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Conduite Centrifuge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et en 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Salsa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Arcure si nécessaire et variable selon la variété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Salsa : plus forcément nécessaire. Mais palissage souple de maintien </a:t>
            </a:r>
            <a:endParaRPr lang="fr-FR" dirty="0">
              <a:solidFill>
                <a:srgbClr val="FF0000"/>
              </a:solidFill>
              <a:latin typeface="Calibri" pitchFamily="34" charset="0"/>
              <a:sym typeface="Wingdings"/>
            </a:endParaRPr>
          </a:p>
          <a:p>
            <a:pPr marL="914400" lvl="2" indent="0">
              <a:spcBef>
                <a:spcPts val="0"/>
              </a:spcBef>
              <a:buNone/>
            </a:pPr>
            <a:endParaRPr lang="fr-FR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sym typeface="Wingdings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 Elagage des branches basses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Salsa : NON mais</a:t>
            </a:r>
          </a:p>
          <a:p>
            <a:pPr marL="1828800" lvl="4" indent="0">
              <a:spcBef>
                <a:spcPts val="0"/>
              </a:spcBef>
              <a:buNone/>
            </a:pP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Option intermédiaire (Michel </a:t>
            </a:r>
            <a:r>
              <a:rPr lang="fr-FR" sz="2400" dirty="0" err="1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Ramonguilhem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)</a:t>
            </a:r>
          </a:p>
          <a:p>
            <a:pPr marL="1828800" lvl="4" indent="0">
              <a:spcBef>
                <a:spcPts val="0"/>
              </a:spcBef>
              <a:buNone/>
            </a:pP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Option « plus radicale » (Bruno </a:t>
            </a:r>
            <a:r>
              <a:rPr lang="fr-FR" sz="2400" dirty="0" err="1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Hucbourg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)</a:t>
            </a:r>
          </a:p>
          <a:p>
            <a:pPr marL="1828800" lvl="4" indent="0">
              <a:spcBef>
                <a:spcPts val="0"/>
              </a:spcBef>
              <a:buNone/>
            </a:pPr>
            <a:endParaRPr lang="fr-FR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sym typeface="Wingdings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Branches sur le rang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Salsa : peuvent être laissées mais veiller à la porosité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Ä"/>
            </a:pPr>
            <a:endParaRPr lang="fr-FR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sym typeface="Wingdings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Branches vigoureuses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Salsa : est-ce vraiment un problème ?</a:t>
            </a:r>
          </a:p>
        </p:txBody>
      </p:sp>
    </p:spTree>
    <p:extLst>
      <p:ext uri="{BB962C8B-B14F-4D97-AF65-F5344CB8AC3E}">
        <p14:creationId xmlns:p14="http://schemas.microsoft.com/office/powerpoint/2010/main" val="35440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8D2B-88CF-4993-978D-ECB52D98985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86256" y="836712"/>
            <a:ext cx="8950240" cy="226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Conduites en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Conduite Centrifuge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et en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Salsa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Puits de lumière et Porosité de la frondaison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Ä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Salsa : OUI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Extinction, Eclaircissage, Elagage des branches si nécessaire pour aéré la structure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L’important est la bonne diffusion de la croissance – La 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Main 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! </a:t>
            </a:r>
          </a:p>
        </p:txBody>
      </p:sp>
      <p:pic>
        <p:nvPicPr>
          <p:cNvPr id="5" name="Picture 2" descr="Cond Centrif vs SAL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0" t="6522" r="1840" b="6177"/>
          <a:stretch>
            <a:fillRect/>
          </a:stretch>
        </p:blipFill>
        <p:spPr bwMode="auto">
          <a:xfrm>
            <a:off x="499932" y="3356992"/>
            <a:ext cx="2711916" cy="33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anche fruitière La 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866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51920" y="6352998"/>
            <a:ext cx="331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 err="1" smtClean="0">
                <a:solidFill>
                  <a:schemeClr val="accent2"/>
                </a:solidFill>
              </a:rPr>
              <a:t>Dessin</a:t>
            </a:r>
            <a:r>
              <a:rPr lang="en-US" i="1" dirty="0" smtClean="0">
                <a:solidFill>
                  <a:schemeClr val="accent2"/>
                </a:solidFill>
              </a:rPr>
              <a:t> : </a:t>
            </a:r>
            <a:r>
              <a:rPr lang="en-US" i="1" dirty="0">
                <a:solidFill>
                  <a:schemeClr val="accent2"/>
                </a:solidFill>
              </a:rPr>
              <a:t>JM </a:t>
            </a:r>
            <a:r>
              <a:rPr lang="en-US" i="1" dirty="0" err="1">
                <a:solidFill>
                  <a:schemeClr val="accent2"/>
                </a:solidFill>
              </a:rPr>
              <a:t>Lespinasse</a:t>
            </a:r>
            <a:endParaRPr lang="en-US" i="1" dirty="0">
              <a:solidFill>
                <a:schemeClr val="accent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718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AMONGUILHEM Michel\Bureau\AQUIFRUIT\MAFCOT\SALSA\DESSINS ET SCHEMAS SALSA\La SALSA décontracté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4143375" cy="642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567314" y="5833458"/>
            <a:ext cx="182111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 err="1" smtClean="0">
                <a:solidFill>
                  <a:schemeClr val="accent2"/>
                </a:solidFill>
              </a:rPr>
              <a:t>Dessin</a:t>
            </a:r>
            <a:r>
              <a:rPr lang="en-US" i="1" dirty="0" smtClean="0">
                <a:solidFill>
                  <a:schemeClr val="accent2"/>
                </a:solidFill>
              </a:rPr>
              <a:t> : </a:t>
            </a:r>
          </a:p>
          <a:p>
            <a:pPr eaLnBrk="1" hangingPunct="1">
              <a:spcBef>
                <a:spcPct val="50000"/>
              </a:spcBef>
            </a:pPr>
            <a:r>
              <a:rPr lang="en-US" i="1" dirty="0" smtClean="0">
                <a:solidFill>
                  <a:schemeClr val="accent2"/>
                </a:solidFill>
              </a:rPr>
              <a:t>JM </a:t>
            </a:r>
            <a:r>
              <a:rPr lang="en-US" i="1" dirty="0" err="1">
                <a:solidFill>
                  <a:schemeClr val="accent2"/>
                </a:solidFill>
              </a:rPr>
              <a:t>Lespinasse</a:t>
            </a:r>
            <a:endParaRPr lang="en-US" i="1" dirty="0">
              <a:solidFill>
                <a:schemeClr val="accent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6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644</Words>
  <Application>Microsoft Office PowerPoint</Application>
  <PresentationFormat>Affichage à l'écran (4:3)</PresentationFormat>
  <Paragraphs>159</Paragraphs>
  <Slides>19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Architecture et Conduite du pommier – Concept Salsa et prospective  St Joseph - Les Laurentides – QC 11 février 2013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CIRAD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L’arbre fruitier  1 – Architecture de l’arbre fruitier - Le pommier     Appropriation des concepts d’architecture sur  l’arbre fruitier    Manipulation de l’architecture et  conséquences</dc:title>
  <dc:creator>xxx</dc:creator>
  <cp:lastModifiedBy>Roland</cp:lastModifiedBy>
  <cp:revision>61</cp:revision>
  <dcterms:created xsi:type="dcterms:W3CDTF">2013-01-22T08:24:26Z</dcterms:created>
  <dcterms:modified xsi:type="dcterms:W3CDTF">2013-03-19T16:15:21Z</dcterms:modified>
</cp:coreProperties>
</file>