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56" r:id="rId2"/>
    <p:sldId id="264" r:id="rId3"/>
    <p:sldId id="265" r:id="rId4"/>
    <p:sldId id="266" r:id="rId5"/>
    <p:sldId id="277" r:id="rId6"/>
    <p:sldId id="278" r:id="rId7"/>
    <p:sldId id="279" r:id="rId8"/>
    <p:sldId id="267" r:id="rId9"/>
    <p:sldId id="280" r:id="rId10"/>
    <p:sldId id="268" r:id="rId11"/>
    <p:sldId id="257" r:id="rId12"/>
    <p:sldId id="263" r:id="rId13"/>
    <p:sldId id="269" r:id="rId14"/>
    <p:sldId id="272" r:id="rId15"/>
    <p:sldId id="270" r:id="rId16"/>
    <p:sldId id="271" r:id="rId17"/>
    <p:sldId id="273" r:id="rId18"/>
    <p:sldId id="275" r:id="rId19"/>
    <p:sldId id="258" r:id="rId20"/>
    <p:sldId id="259" r:id="rId21"/>
    <p:sldId id="260" r:id="rId22"/>
    <p:sldId id="261" r:id="rId23"/>
    <p:sldId id="262" r:id="rId24"/>
    <p:sldId id="274" r:id="rId25"/>
    <p:sldId id="282" r:id="rId26"/>
    <p:sldId id="283" r:id="rId27"/>
    <p:sldId id="281" r:id="rId28"/>
    <p:sldId id="284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6532" autoAdjust="0"/>
  </p:normalViewPr>
  <p:slideViewPr>
    <p:cSldViewPr snapToGrid="0">
      <p:cViewPr varScale="1">
        <p:scale>
          <a:sx n="97" d="100"/>
          <a:sy n="97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RCHI-PC\AgroDoc\Essais%202014\GFsansrien\Data%20GFsansrien%20201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RCHI-PC\AgroDoc\Essais%202014\GFsansrien\Data%20GFsansrien%20201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RCHI-PC\AgroDoc\Essais%202014\GFsansrien\Data%20GFsansrien%20201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CHI-PC\AgroDoc\Essais%202014\Confusion%20sexuelle\Eval%20dommages%20201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CHI-PC\AgroDoc\Essais%202014\Pi&#232;ges%20carpo\Captures%20pi&#232;g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Évolution des captures</a:t>
            </a:r>
            <a:r>
              <a:rPr lang="fr-CA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mouche de la pomme et </a:t>
            </a:r>
            <a:r>
              <a:rPr lang="fr-CA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Tts</a:t>
            </a:r>
            <a:endParaRPr lang="fr-CA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fr-CA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Verger 1</a:t>
            </a:r>
            <a:endParaRPr lang="fr-C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6891837365958468"/>
          <c:y val="1.4545797730489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B4E5FE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[1]précipitations!$A$9:$A$62</c:f>
              <c:numCache>
                <c:formatCode>[$-40C]d/mmm;@</c:formatCode>
                <c:ptCount val="54"/>
                <c:pt idx="0">
                  <c:v>41817</c:v>
                </c:pt>
                <c:pt idx="1">
                  <c:v>41818</c:v>
                </c:pt>
                <c:pt idx="2">
                  <c:v>41819</c:v>
                </c:pt>
                <c:pt idx="3">
                  <c:v>41820</c:v>
                </c:pt>
                <c:pt idx="4">
                  <c:v>41821</c:v>
                </c:pt>
                <c:pt idx="5">
                  <c:v>41822</c:v>
                </c:pt>
                <c:pt idx="6">
                  <c:v>41823</c:v>
                </c:pt>
                <c:pt idx="7">
                  <c:v>41824</c:v>
                </c:pt>
                <c:pt idx="8">
                  <c:v>41825</c:v>
                </c:pt>
                <c:pt idx="9">
                  <c:v>41826</c:v>
                </c:pt>
                <c:pt idx="10">
                  <c:v>41827</c:v>
                </c:pt>
                <c:pt idx="11">
                  <c:v>41828</c:v>
                </c:pt>
                <c:pt idx="12">
                  <c:v>41829</c:v>
                </c:pt>
                <c:pt idx="13">
                  <c:v>41830</c:v>
                </c:pt>
                <c:pt idx="14">
                  <c:v>41831</c:v>
                </c:pt>
                <c:pt idx="15">
                  <c:v>41832</c:v>
                </c:pt>
                <c:pt idx="16">
                  <c:v>41833</c:v>
                </c:pt>
                <c:pt idx="17">
                  <c:v>41834</c:v>
                </c:pt>
                <c:pt idx="18">
                  <c:v>41835</c:v>
                </c:pt>
                <c:pt idx="19">
                  <c:v>41836</c:v>
                </c:pt>
                <c:pt idx="20">
                  <c:v>41837</c:v>
                </c:pt>
                <c:pt idx="21">
                  <c:v>41838</c:v>
                </c:pt>
                <c:pt idx="22">
                  <c:v>41839</c:v>
                </c:pt>
                <c:pt idx="23">
                  <c:v>41840</c:v>
                </c:pt>
                <c:pt idx="24">
                  <c:v>41841</c:v>
                </c:pt>
                <c:pt idx="25">
                  <c:v>41842</c:v>
                </c:pt>
                <c:pt idx="26">
                  <c:v>41843</c:v>
                </c:pt>
                <c:pt idx="27">
                  <c:v>41844</c:v>
                </c:pt>
                <c:pt idx="28">
                  <c:v>41845</c:v>
                </c:pt>
                <c:pt idx="29">
                  <c:v>41846</c:v>
                </c:pt>
                <c:pt idx="30">
                  <c:v>41847</c:v>
                </c:pt>
                <c:pt idx="31">
                  <c:v>41848</c:v>
                </c:pt>
                <c:pt idx="32">
                  <c:v>41849</c:v>
                </c:pt>
                <c:pt idx="33">
                  <c:v>41850</c:v>
                </c:pt>
                <c:pt idx="34">
                  <c:v>41851</c:v>
                </c:pt>
                <c:pt idx="35">
                  <c:v>41852</c:v>
                </c:pt>
                <c:pt idx="36">
                  <c:v>41853</c:v>
                </c:pt>
                <c:pt idx="37">
                  <c:v>41854</c:v>
                </c:pt>
                <c:pt idx="38">
                  <c:v>41855</c:v>
                </c:pt>
                <c:pt idx="39">
                  <c:v>41856</c:v>
                </c:pt>
                <c:pt idx="40">
                  <c:v>41857</c:v>
                </c:pt>
                <c:pt idx="41">
                  <c:v>41858</c:v>
                </c:pt>
                <c:pt idx="42">
                  <c:v>41859</c:v>
                </c:pt>
                <c:pt idx="43">
                  <c:v>41860</c:v>
                </c:pt>
                <c:pt idx="44">
                  <c:v>41861</c:v>
                </c:pt>
                <c:pt idx="45">
                  <c:v>41862</c:v>
                </c:pt>
                <c:pt idx="46">
                  <c:v>41863</c:v>
                </c:pt>
                <c:pt idx="47">
                  <c:v>41864</c:v>
                </c:pt>
                <c:pt idx="48">
                  <c:v>41865</c:v>
                </c:pt>
                <c:pt idx="49">
                  <c:v>41866</c:v>
                </c:pt>
                <c:pt idx="50">
                  <c:v>41867</c:v>
                </c:pt>
                <c:pt idx="51">
                  <c:v>41868</c:v>
                </c:pt>
                <c:pt idx="52">
                  <c:v>41869</c:v>
                </c:pt>
                <c:pt idx="53">
                  <c:v>41870</c:v>
                </c:pt>
              </c:numCache>
            </c:numRef>
          </c:cat>
          <c:val>
            <c:numRef>
              <c:f>[1]précipitations!$B$9:$B$62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</c:v>
                </c:pt>
                <c:pt idx="7">
                  <c:v>1.8</c:v>
                </c:pt>
                <c:pt idx="8">
                  <c:v>0</c:v>
                </c:pt>
                <c:pt idx="9">
                  <c:v>0</c:v>
                </c:pt>
                <c:pt idx="10">
                  <c:v>7.8</c:v>
                </c:pt>
                <c:pt idx="11">
                  <c:v>15.8</c:v>
                </c:pt>
                <c:pt idx="12">
                  <c:v>0.4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8.1999999999999993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0.2</c:v>
                </c:pt>
                <c:pt idx="25">
                  <c:v>0</c:v>
                </c:pt>
                <c:pt idx="26">
                  <c:v>6.6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12.2</c:v>
                </c:pt>
                <c:pt idx="31">
                  <c:v>4</c:v>
                </c:pt>
                <c:pt idx="32">
                  <c:v>0</c:v>
                </c:pt>
                <c:pt idx="33">
                  <c:v>2.8</c:v>
                </c:pt>
                <c:pt idx="34">
                  <c:v>8</c:v>
                </c:pt>
                <c:pt idx="35">
                  <c:v>0</c:v>
                </c:pt>
                <c:pt idx="36">
                  <c:v>0.2</c:v>
                </c:pt>
                <c:pt idx="37">
                  <c:v>0</c:v>
                </c:pt>
                <c:pt idx="38">
                  <c:v>0</c:v>
                </c:pt>
                <c:pt idx="39">
                  <c:v>0.6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3.2</c:v>
                </c:pt>
                <c:pt idx="47">
                  <c:v>22</c:v>
                </c:pt>
                <c:pt idx="48">
                  <c:v>0</c:v>
                </c:pt>
                <c:pt idx="49">
                  <c:v>0.4</c:v>
                </c:pt>
                <c:pt idx="50">
                  <c:v>10.4</c:v>
                </c:pt>
                <c:pt idx="51">
                  <c:v>0.2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264840"/>
        <c:axId val="234258568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Feuil1!$A$3:$A$15</c:f>
              <c:numCache>
                <c:formatCode>d\-mmm\-yy</c:formatCode>
                <c:ptCount val="13"/>
                <c:pt idx="0" formatCode="d/m/yy;@">
                  <c:v>41817</c:v>
                </c:pt>
                <c:pt idx="1">
                  <c:v>41820</c:v>
                </c:pt>
                <c:pt idx="2">
                  <c:v>41828</c:v>
                </c:pt>
                <c:pt idx="3">
                  <c:v>41834</c:v>
                </c:pt>
                <c:pt idx="4">
                  <c:v>41837</c:v>
                </c:pt>
                <c:pt idx="5">
                  <c:v>41841</c:v>
                </c:pt>
                <c:pt idx="6">
                  <c:v>41844</c:v>
                </c:pt>
                <c:pt idx="7">
                  <c:v>41849</c:v>
                </c:pt>
                <c:pt idx="8">
                  <c:v>41852</c:v>
                </c:pt>
                <c:pt idx="9">
                  <c:v>41856</c:v>
                </c:pt>
                <c:pt idx="10">
                  <c:v>41862</c:v>
                </c:pt>
                <c:pt idx="11">
                  <c:v>41866</c:v>
                </c:pt>
                <c:pt idx="12">
                  <c:v>41870</c:v>
                </c:pt>
              </c:numCache>
            </c:numRef>
          </c:cat>
          <c:val>
            <c:numRef>
              <c:f>Feuil1!$F$3:$F$15</c:f>
              <c:numCache>
                <c:formatCode>General</c:formatCode>
                <c:ptCount val="13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9</c:v>
                </c:pt>
                <c:pt idx="10">
                  <c:v>13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263664"/>
        <c:axId val="234258960"/>
      </c:lineChart>
      <c:dateAx>
        <c:axId val="234263664"/>
        <c:scaling>
          <c:orientation val="minMax"/>
        </c:scaling>
        <c:delete val="0"/>
        <c:axPos val="b"/>
        <c:numFmt formatCode="[$-40C]d/m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4258960"/>
        <c:crosses val="autoZero"/>
        <c:auto val="1"/>
        <c:lblOffset val="100"/>
        <c:baseTimeUnit val="days"/>
        <c:majorUnit val="2"/>
        <c:majorTimeUnit val="days"/>
      </c:dateAx>
      <c:valAx>
        <c:axId val="23425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fr-CA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Captures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4263664"/>
        <c:crosses val="autoZero"/>
        <c:crossBetween val="midCat"/>
      </c:valAx>
      <c:valAx>
        <c:axId val="2342585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fr-CA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Précipitations en 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4264840"/>
        <c:crosses val="max"/>
        <c:crossBetween val="between"/>
      </c:valAx>
      <c:dateAx>
        <c:axId val="234264840"/>
        <c:scaling>
          <c:orientation val="minMax"/>
        </c:scaling>
        <c:delete val="1"/>
        <c:axPos val="b"/>
        <c:numFmt formatCode="[$-40C]d/mmm;@" sourceLinked="1"/>
        <c:majorTickMark val="out"/>
        <c:minorTickMark val="none"/>
        <c:tickLblPos val="nextTo"/>
        <c:crossAx val="2342585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fr-CA" dirty="0"/>
              <a:t>Évolution des captures de la mouche de la pomme et </a:t>
            </a:r>
            <a:r>
              <a:rPr lang="fr-CA" dirty="0" err="1"/>
              <a:t>Tts</a:t>
            </a:r>
            <a:endParaRPr lang="fr-CA" dirty="0"/>
          </a:p>
          <a:p>
            <a:pPr>
              <a:defRPr/>
            </a:pPr>
            <a:r>
              <a:rPr lang="fr-CA" b="1" dirty="0"/>
              <a:t>Verger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B4E5FE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[1]précipitations!$A$9:$A$75</c:f>
              <c:numCache>
                <c:formatCode>[$-40C]d/mmm;@</c:formatCode>
                <c:ptCount val="67"/>
                <c:pt idx="0">
                  <c:v>41817</c:v>
                </c:pt>
                <c:pt idx="1">
                  <c:v>41818</c:v>
                </c:pt>
                <c:pt idx="2">
                  <c:v>41819</c:v>
                </c:pt>
                <c:pt idx="3">
                  <c:v>41820</c:v>
                </c:pt>
                <c:pt idx="4">
                  <c:v>41821</c:v>
                </c:pt>
                <c:pt idx="5">
                  <c:v>41822</c:v>
                </c:pt>
                <c:pt idx="6">
                  <c:v>41823</c:v>
                </c:pt>
                <c:pt idx="7">
                  <c:v>41824</c:v>
                </c:pt>
                <c:pt idx="8">
                  <c:v>41825</c:v>
                </c:pt>
                <c:pt idx="9">
                  <c:v>41826</c:v>
                </c:pt>
                <c:pt idx="10">
                  <c:v>41827</c:v>
                </c:pt>
                <c:pt idx="11">
                  <c:v>41828</c:v>
                </c:pt>
                <c:pt idx="12">
                  <c:v>41829</c:v>
                </c:pt>
                <c:pt idx="13">
                  <c:v>41830</c:v>
                </c:pt>
                <c:pt idx="14">
                  <c:v>41831</c:v>
                </c:pt>
                <c:pt idx="15">
                  <c:v>41832</c:v>
                </c:pt>
                <c:pt idx="16">
                  <c:v>41833</c:v>
                </c:pt>
                <c:pt idx="17">
                  <c:v>41834</c:v>
                </c:pt>
                <c:pt idx="18">
                  <c:v>41835</c:v>
                </c:pt>
                <c:pt idx="19">
                  <c:v>41836</c:v>
                </c:pt>
                <c:pt idx="20">
                  <c:v>41837</c:v>
                </c:pt>
                <c:pt idx="21">
                  <c:v>41838</c:v>
                </c:pt>
                <c:pt idx="22">
                  <c:v>41839</c:v>
                </c:pt>
                <c:pt idx="23">
                  <c:v>41840</c:v>
                </c:pt>
                <c:pt idx="24">
                  <c:v>41841</c:v>
                </c:pt>
                <c:pt idx="25">
                  <c:v>41842</c:v>
                </c:pt>
                <c:pt idx="26">
                  <c:v>41843</c:v>
                </c:pt>
                <c:pt idx="27">
                  <c:v>41844</c:v>
                </c:pt>
                <c:pt idx="28">
                  <c:v>41845</c:v>
                </c:pt>
                <c:pt idx="29">
                  <c:v>41846</c:v>
                </c:pt>
                <c:pt idx="30">
                  <c:v>41847</c:v>
                </c:pt>
                <c:pt idx="31">
                  <c:v>41848</c:v>
                </c:pt>
                <c:pt idx="32">
                  <c:v>41849</c:v>
                </c:pt>
                <c:pt idx="33">
                  <c:v>41850</c:v>
                </c:pt>
                <c:pt idx="34">
                  <c:v>41851</c:v>
                </c:pt>
                <c:pt idx="35">
                  <c:v>41852</c:v>
                </c:pt>
                <c:pt idx="36">
                  <c:v>41853</c:v>
                </c:pt>
                <c:pt idx="37">
                  <c:v>41854</c:v>
                </c:pt>
                <c:pt idx="38">
                  <c:v>41855</c:v>
                </c:pt>
                <c:pt idx="39">
                  <c:v>41856</c:v>
                </c:pt>
                <c:pt idx="40">
                  <c:v>41857</c:v>
                </c:pt>
                <c:pt idx="41">
                  <c:v>41858</c:v>
                </c:pt>
                <c:pt idx="42">
                  <c:v>41859</c:v>
                </c:pt>
                <c:pt idx="43">
                  <c:v>41860</c:v>
                </c:pt>
                <c:pt idx="44">
                  <c:v>41861</c:v>
                </c:pt>
                <c:pt idx="45">
                  <c:v>41862</c:v>
                </c:pt>
                <c:pt idx="46">
                  <c:v>41863</c:v>
                </c:pt>
                <c:pt idx="47">
                  <c:v>41864</c:v>
                </c:pt>
                <c:pt idx="48">
                  <c:v>41865</c:v>
                </c:pt>
                <c:pt idx="49">
                  <c:v>41866</c:v>
                </c:pt>
                <c:pt idx="50">
                  <c:v>41867</c:v>
                </c:pt>
                <c:pt idx="51">
                  <c:v>41868</c:v>
                </c:pt>
                <c:pt idx="52">
                  <c:v>41869</c:v>
                </c:pt>
                <c:pt idx="53">
                  <c:v>41870</c:v>
                </c:pt>
                <c:pt idx="54">
                  <c:v>41871</c:v>
                </c:pt>
                <c:pt idx="55">
                  <c:v>41872</c:v>
                </c:pt>
                <c:pt idx="56">
                  <c:v>41873</c:v>
                </c:pt>
                <c:pt idx="57">
                  <c:v>41874</c:v>
                </c:pt>
                <c:pt idx="58">
                  <c:v>41875</c:v>
                </c:pt>
                <c:pt idx="59">
                  <c:v>41876</c:v>
                </c:pt>
                <c:pt idx="60">
                  <c:v>41877</c:v>
                </c:pt>
                <c:pt idx="61">
                  <c:v>41878</c:v>
                </c:pt>
                <c:pt idx="62">
                  <c:v>41879</c:v>
                </c:pt>
                <c:pt idx="63">
                  <c:v>41880</c:v>
                </c:pt>
                <c:pt idx="64">
                  <c:v>41881</c:v>
                </c:pt>
                <c:pt idx="65">
                  <c:v>41882</c:v>
                </c:pt>
                <c:pt idx="66">
                  <c:v>41883</c:v>
                </c:pt>
              </c:numCache>
            </c:numRef>
          </c:cat>
          <c:val>
            <c:numRef>
              <c:f>[1]précipitations!$C$9:$C$75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2.1</c:v>
                </c:pt>
                <c:pt idx="8">
                  <c:v>0</c:v>
                </c:pt>
                <c:pt idx="9">
                  <c:v>0</c:v>
                </c:pt>
                <c:pt idx="10">
                  <c:v>5.5</c:v>
                </c:pt>
                <c:pt idx="11">
                  <c:v>19.399999999999999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10.199999999999999</c:v>
                </c:pt>
                <c:pt idx="17">
                  <c:v>0</c:v>
                </c:pt>
                <c:pt idx="18">
                  <c:v>5.3</c:v>
                </c:pt>
                <c:pt idx="19">
                  <c:v>0</c:v>
                </c:pt>
                <c:pt idx="20">
                  <c:v>0.6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0.4</c:v>
                </c:pt>
                <c:pt idx="25">
                  <c:v>0</c:v>
                </c:pt>
                <c:pt idx="26">
                  <c:v>8.3000000000000007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7.8</c:v>
                </c:pt>
                <c:pt idx="31">
                  <c:v>7</c:v>
                </c:pt>
                <c:pt idx="32">
                  <c:v>0</c:v>
                </c:pt>
                <c:pt idx="33">
                  <c:v>3.1</c:v>
                </c:pt>
                <c:pt idx="34">
                  <c:v>8.5</c:v>
                </c:pt>
                <c:pt idx="35">
                  <c:v>0</c:v>
                </c:pt>
                <c:pt idx="36">
                  <c:v>0.2</c:v>
                </c:pt>
                <c:pt idx="37">
                  <c:v>0</c:v>
                </c:pt>
                <c:pt idx="38">
                  <c:v>0</c:v>
                </c:pt>
                <c:pt idx="39">
                  <c:v>0.1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4.8</c:v>
                </c:pt>
                <c:pt idx="47">
                  <c:v>28.1</c:v>
                </c:pt>
                <c:pt idx="48">
                  <c:v>0.4</c:v>
                </c:pt>
                <c:pt idx="49">
                  <c:v>0.1</c:v>
                </c:pt>
                <c:pt idx="50">
                  <c:v>14.2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0.5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2.1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15.1</c:v>
                </c:pt>
                <c:pt idx="6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260920"/>
        <c:axId val="234260528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Feuil1!$K$3:$K$19</c:f>
              <c:numCache>
                <c:formatCode>d\-mmm\-yy</c:formatCode>
                <c:ptCount val="17"/>
                <c:pt idx="0">
                  <c:v>41817</c:v>
                </c:pt>
                <c:pt idx="1">
                  <c:v>41823</c:v>
                </c:pt>
                <c:pt idx="2">
                  <c:v>41828</c:v>
                </c:pt>
                <c:pt idx="3">
                  <c:v>41830</c:v>
                </c:pt>
                <c:pt idx="4">
                  <c:v>41834</c:v>
                </c:pt>
                <c:pt idx="5">
                  <c:v>41837</c:v>
                </c:pt>
                <c:pt idx="6">
                  <c:v>41841</c:v>
                </c:pt>
                <c:pt idx="7">
                  <c:v>41848</c:v>
                </c:pt>
                <c:pt idx="8">
                  <c:v>41851</c:v>
                </c:pt>
                <c:pt idx="9">
                  <c:v>41855</c:v>
                </c:pt>
                <c:pt idx="10">
                  <c:v>41858</c:v>
                </c:pt>
                <c:pt idx="11">
                  <c:v>41862</c:v>
                </c:pt>
                <c:pt idx="12">
                  <c:v>41866</c:v>
                </c:pt>
                <c:pt idx="13">
                  <c:v>41869</c:v>
                </c:pt>
                <c:pt idx="14">
                  <c:v>41873</c:v>
                </c:pt>
                <c:pt idx="15">
                  <c:v>41878</c:v>
                </c:pt>
                <c:pt idx="16">
                  <c:v>41883</c:v>
                </c:pt>
              </c:numCache>
            </c:numRef>
          </c:cat>
          <c:val>
            <c:numRef>
              <c:f>Feuil1!$P$3:$P$19</c:f>
              <c:numCache>
                <c:formatCode>General</c:formatCode>
                <c:ptCount val="17"/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5</c:v>
                </c:pt>
                <c:pt idx="1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259352"/>
        <c:axId val="234263272"/>
      </c:lineChart>
      <c:dateAx>
        <c:axId val="234259352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4263272"/>
        <c:crosses val="autoZero"/>
        <c:auto val="1"/>
        <c:lblOffset val="100"/>
        <c:baseTimeUnit val="days"/>
        <c:majorUnit val="3"/>
        <c:majorTimeUnit val="days"/>
      </c:dateAx>
      <c:valAx>
        <c:axId val="23426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fr-CA"/>
                  <a:t>Captures</a:t>
                </a:r>
              </a:p>
            </c:rich>
          </c:tx>
          <c:layout>
            <c:manualLayout>
              <c:xMode val="edge"/>
              <c:yMode val="edge"/>
              <c:x val="1.2861736334405145E-2"/>
              <c:y val="0.42673027746363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4259352"/>
        <c:crosses val="autoZero"/>
        <c:crossBetween val="midCat"/>
      </c:valAx>
      <c:valAx>
        <c:axId val="2342605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fr-CA"/>
                  <a:t>Précipitations en mm</a:t>
                </a:r>
              </a:p>
            </c:rich>
          </c:tx>
          <c:layout>
            <c:manualLayout>
              <c:xMode val="edge"/>
              <c:yMode val="edge"/>
              <c:x val="0.95905875399727258"/>
              <c:y val="0.34205043796293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4260920"/>
        <c:crosses val="max"/>
        <c:crossBetween val="between"/>
      </c:valAx>
      <c:dateAx>
        <c:axId val="234260920"/>
        <c:scaling>
          <c:orientation val="minMax"/>
        </c:scaling>
        <c:delete val="1"/>
        <c:axPos val="b"/>
        <c:numFmt formatCode="[$-40C]d/mmm;@" sourceLinked="1"/>
        <c:majorTickMark val="out"/>
        <c:minorTickMark val="none"/>
        <c:tickLblPos val="nextTo"/>
        <c:crossAx val="23426052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fr-CA" dirty="0"/>
              <a:t>Évolution des captures de la mouche de la pomme et </a:t>
            </a:r>
            <a:r>
              <a:rPr lang="fr-CA" dirty="0" err="1"/>
              <a:t>Tts</a:t>
            </a:r>
            <a:endParaRPr lang="fr-CA" dirty="0"/>
          </a:p>
          <a:p>
            <a:pPr>
              <a:defRPr/>
            </a:pPr>
            <a:r>
              <a:rPr lang="fr-CA" b="1" dirty="0"/>
              <a:t>Verger 3</a:t>
            </a:r>
          </a:p>
        </c:rich>
      </c:tx>
      <c:layout>
        <c:manualLayout>
          <c:xMode val="edge"/>
          <c:yMode val="edge"/>
          <c:x val="0.17349487920072387"/>
          <c:y val="2.4337234682393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[1]précipitations!$A$9:$A$69</c:f>
              <c:numCache>
                <c:formatCode>[$-40C]d/mmm;@</c:formatCode>
                <c:ptCount val="61"/>
                <c:pt idx="0">
                  <c:v>41817</c:v>
                </c:pt>
                <c:pt idx="1">
                  <c:v>41818</c:v>
                </c:pt>
                <c:pt idx="2">
                  <c:v>41819</c:v>
                </c:pt>
                <c:pt idx="3">
                  <c:v>41820</c:v>
                </c:pt>
                <c:pt idx="4">
                  <c:v>41821</c:v>
                </c:pt>
                <c:pt idx="5">
                  <c:v>41822</c:v>
                </c:pt>
                <c:pt idx="6">
                  <c:v>41823</c:v>
                </c:pt>
                <c:pt idx="7">
                  <c:v>41824</c:v>
                </c:pt>
                <c:pt idx="8">
                  <c:v>41825</c:v>
                </c:pt>
                <c:pt idx="9">
                  <c:v>41826</c:v>
                </c:pt>
                <c:pt idx="10">
                  <c:v>41827</c:v>
                </c:pt>
                <c:pt idx="11">
                  <c:v>41828</c:v>
                </c:pt>
                <c:pt idx="12">
                  <c:v>41829</c:v>
                </c:pt>
                <c:pt idx="13">
                  <c:v>41830</c:v>
                </c:pt>
                <c:pt idx="14">
                  <c:v>41831</c:v>
                </c:pt>
                <c:pt idx="15">
                  <c:v>41832</c:v>
                </c:pt>
                <c:pt idx="16">
                  <c:v>41833</c:v>
                </c:pt>
                <c:pt idx="17">
                  <c:v>41834</c:v>
                </c:pt>
                <c:pt idx="18">
                  <c:v>41835</c:v>
                </c:pt>
                <c:pt idx="19">
                  <c:v>41836</c:v>
                </c:pt>
                <c:pt idx="20">
                  <c:v>41837</c:v>
                </c:pt>
                <c:pt idx="21">
                  <c:v>41838</c:v>
                </c:pt>
                <c:pt idx="22">
                  <c:v>41839</c:v>
                </c:pt>
                <c:pt idx="23">
                  <c:v>41840</c:v>
                </c:pt>
                <c:pt idx="24">
                  <c:v>41841</c:v>
                </c:pt>
                <c:pt idx="25">
                  <c:v>41842</c:v>
                </c:pt>
                <c:pt idx="26">
                  <c:v>41843</c:v>
                </c:pt>
                <c:pt idx="27">
                  <c:v>41844</c:v>
                </c:pt>
                <c:pt idx="28">
                  <c:v>41845</c:v>
                </c:pt>
                <c:pt idx="29">
                  <c:v>41846</c:v>
                </c:pt>
                <c:pt idx="30">
                  <c:v>41847</c:v>
                </c:pt>
                <c:pt idx="31">
                  <c:v>41848</c:v>
                </c:pt>
                <c:pt idx="32">
                  <c:v>41849</c:v>
                </c:pt>
                <c:pt idx="33">
                  <c:v>41850</c:v>
                </c:pt>
                <c:pt idx="34">
                  <c:v>41851</c:v>
                </c:pt>
                <c:pt idx="35">
                  <c:v>41852</c:v>
                </c:pt>
                <c:pt idx="36">
                  <c:v>41853</c:v>
                </c:pt>
                <c:pt idx="37">
                  <c:v>41854</c:v>
                </c:pt>
                <c:pt idx="38">
                  <c:v>41855</c:v>
                </c:pt>
                <c:pt idx="39">
                  <c:v>41856</c:v>
                </c:pt>
                <c:pt idx="40">
                  <c:v>41857</c:v>
                </c:pt>
                <c:pt idx="41">
                  <c:v>41858</c:v>
                </c:pt>
                <c:pt idx="42">
                  <c:v>41859</c:v>
                </c:pt>
                <c:pt idx="43">
                  <c:v>41860</c:v>
                </c:pt>
                <c:pt idx="44">
                  <c:v>41861</c:v>
                </c:pt>
                <c:pt idx="45">
                  <c:v>41862</c:v>
                </c:pt>
                <c:pt idx="46">
                  <c:v>41863</c:v>
                </c:pt>
                <c:pt idx="47">
                  <c:v>41864</c:v>
                </c:pt>
                <c:pt idx="48">
                  <c:v>41865</c:v>
                </c:pt>
                <c:pt idx="49">
                  <c:v>41866</c:v>
                </c:pt>
                <c:pt idx="50">
                  <c:v>41867</c:v>
                </c:pt>
                <c:pt idx="51">
                  <c:v>41868</c:v>
                </c:pt>
                <c:pt idx="52">
                  <c:v>41869</c:v>
                </c:pt>
                <c:pt idx="53">
                  <c:v>41870</c:v>
                </c:pt>
                <c:pt idx="54">
                  <c:v>41871</c:v>
                </c:pt>
                <c:pt idx="55">
                  <c:v>41872</c:v>
                </c:pt>
                <c:pt idx="56">
                  <c:v>41873</c:v>
                </c:pt>
                <c:pt idx="57">
                  <c:v>41874</c:v>
                </c:pt>
                <c:pt idx="58">
                  <c:v>41875</c:v>
                </c:pt>
                <c:pt idx="59">
                  <c:v>41876</c:v>
                </c:pt>
                <c:pt idx="60">
                  <c:v>41877</c:v>
                </c:pt>
              </c:numCache>
            </c:numRef>
          </c:cat>
          <c:val>
            <c:numRef>
              <c:f>[1]précipitations!$C$9:$C$69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2.1</c:v>
                </c:pt>
                <c:pt idx="8">
                  <c:v>0</c:v>
                </c:pt>
                <c:pt idx="9">
                  <c:v>0</c:v>
                </c:pt>
                <c:pt idx="10">
                  <c:v>5.5</c:v>
                </c:pt>
                <c:pt idx="11">
                  <c:v>19.399999999999999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10.199999999999999</c:v>
                </c:pt>
                <c:pt idx="17">
                  <c:v>0</c:v>
                </c:pt>
                <c:pt idx="18">
                  <c:v>5.3</c:v>
                </c:pt>
                <c:pt idx="19">
                  <c:v>0</c:v>
                </c:pt>
                <c:pt idx="20">
                  <c:v>0.6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0.4</c:v>
                </c:pt>
                <c:pt idx="25">
                  <c:v>0</c:v>
                </c:pt>
                <c:pt idx="26">
                  <c:v>8.3000000000000007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7.8</c:v>
                </c:pt>
                <c:pt idx="31">
                  <c:v>7</c:v>
                </c:pt>
                <c:pt idx="32">
                  <c:v>0</c:v>
                </c:pt>
                <c:pt idx="33">
                  <c:v>3.1</c:v>
                </c:pt>
                <c:pt idx="34">
                  <c:v>8.5</c:v>
                </c:pt>
                <c:pt idx="35">
                  <c:v>0</c:v>
                </c:pt>
                <c:pt idx="36">
                  <c:v>0.2</c:v>
                </c:pt>
                <c:pt idx="37">
                  <c:v>0</c:v>
                </c:pt>
                <c:pt idx="38">
                  <c:v>0</c:v>
                </c:pt>
                <c:pt idx="39">
                  <c:v>0.1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4.8</c:v>
                </c:pt>
                <c:pt idx="47">
                  <c:v>28.1</c:v>
                </c:pt>
                <c:pt idx="48">
                  <c:v>0.4</c:v>
                </c:pt>
                <c:pt idx="49">
                  <c:v>0.1</c:v>
                </c:pt>
                <c:pt idx="50">
                  <c:v>14.2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0.5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262880"/>
        <c:axId val="234264448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Feuil1!$R$3:$R$18</c:f>
              <c:numCache>
                <c:formatCode>d\-mmm\-yy</c:formatCode>
                <c:ptCount val="16"/>
                <c:pt idx="0">
                  <c:v>41817</c:v>
                </c:pt>
                <c:pt idx="1">
                  <c:v>41823</c:v>
                </c:pt>
                <c:pt idx="2">
                  <c:v>41828</c:v>
                </c:pt>
                <c:pt idx="3">
                  <c:v>41830</c:v>
                </c:pt>
                <c:pt idx="4">
                  <c:v>41835</c:v>
                </c:pt>
                <c:pt idx="5">
                  <c:v>41837</c:v>
                </c:pt>
                <c:pt idx="6">
                  <c:v>41841</c:v>
                </c:pt>
                <c:pt idx="7">
                  <c:v>41844</c:v>
                </c:pt>
                <c:pt idx="8">
                  <c:v>41848</c:v>
                </c:pt>
                <c:pt idx="9">
                  <c:v>41851</c:v>
                </c:pt>
                <c:pt idx="10">
                  <c:v>41856</c:v>
                </c:pt>
                <c:pt idx="11">
                  <c:v>41862</c:v>
                </c:pt>
                <c:pt idx="12">
                  <c:v>41866</c:v>
                </c:pt>
                <c:pt idx="13">
                  <c:v>41869</c:v>
                </c:pt>
                <c:pt idx="14">
                  <c:v>41873</c:v>
                </c:pt>
                <c:pt idx="15">
                  <c:v>41877</c:v>
                </c:pt>
              </c:numCache>
            </c:numRef>
          </c:cat>
          <c:val>
            <c:numRef>
              <c:f>Feuil1!$W$3:$W$18</c:f>
              <c:numCache>
                <c:formatCode>General</c:formatCode>
                <c:ptCount val="16"/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5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262096"/>
        <c:axId val="234264056"/>
      </c:lineChart>
      <c:dateAx>
        <c:axId val="234262096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4264056"/>
        <c:crosses val="autoZero"/>
        <c:auto val="1"/>
        <c:lblOffset val="100"/>
        <c:baseTimeUnit val="days"/>
        <c:majorUnit val="3"/>
        <c:majorTimeUnit val="days"/>
      </c:dateAx>
      <c:valAx>
        <c:axId val="23426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fr-CA"/>
                  <a:t>Captures</a:t>
                </a:r>
              </a:p>
            </c:rich>
          </c:tx>
          <c:layout>
            <c:manualLayout>
              <c:xMode val="edge"/>
              <c:yMode val="edge"/>
              <c:x val="1.2125672426933595E-2"/>
              <c:y val="0.40248387376076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4262096"/>
        <c:crosses val="autoZero"/>
        <c:crossBetween val="midCat"/>
      </c:valAx>
      <c:valAx>
        <c:axId val="2342644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fr-CA"/>
                  <a:t>Précipitations en mm</a:t>
                </a:r>
              </a:p>
            </c:rich>
          </c:tx>
          <c:layout>
            <c:manualLayout>
              <c:xMode val="edge"/>
              <c:yMode val="edge"/>
              <c:x val="0.96239381448755745"/>
              <c:y val="0.33298454478548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4262880"/>
        <c:crosses val="max"/>
        <c:crossBetween val="between"/>
      </c:valAx>
      <c:dateAx>
        <c:axId val="234262880"/>
        <c:scaling>
          <c:orientation val="minMax"/>
        </c:scaling>
        <c:delete val="1"/>
        <c:axPos val="b"/>
        <c:numFmt formatCode="[$-40C]d/mmm;@" sourceLinked="1"/>
        <c:majorTickMark val="out"/>
        <c:minorTickMark val="none"/>
        <c:tickLblPos val="nextTo"/>
        <c:crossAx val="23426444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CA" sz="1400" b="0" dirty="0">
                <a:solidFill>
                  <a:sysClr val="windowText" lastClr="000000"/>
                </a:solidFill>
              </a:rPr>
              <a:t>% des dommages à </a:t>
            </a:r>
            <a:r>
              <a:rPr lang="fr-CA" sz="1400" b="0" dirty="0" smtClean="0">
                <a:solidFill>
                  <a:sysClr val="windowText" lastClr="000000"/>
                </a:solidFill>
              </a:rPr>
              <a:t>la récolte</a:t>
            </a:r>
            <a:r>
              <a:rPr lang="fr-CA" sz="1400" b="0" baseline="0" dirty="0" smtClean="0">
                <a:solidFill>
                  <a:sysClr val="windowText" lastClr="000000"/>
                </a:solidFill>
              </a:rPr>
              <a:t> dû </a:t>
            </a:r>
            <a:r>
              <a:rPr lang="fr-CA" sz="1400" b="0" baseline="0" dirty="0">
                <a:solidFill>
                  <a:sysClr val="windowText" lastClr="000000"/>
                </a:solidFill>
              </a:rPr>
              <a:t>au carpocapse de la pomme par traitement</a:t>
            </a:r>
            <a:endParaRPr lang="fr-CA" sz="1400" b="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6285568313847404"/>
          <c:y val="8.077057365153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795025349254168"/>
          <c:y val="0.23174590818137725"/>
          <c:w val="0.87055741897607908"/>
          <c:h val="0.58800146149084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Feuil4!$C$21</c:f>
              <c:strCache>
                <c:ptCount val="1"/>
                <c:pt idx="0">
                  <c:v>Parcelles sous confusion sexuelle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47515552250366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676935701786873E-2"/>
                  <c:y val="-9.7445548230189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61543872194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5.31527312342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Feuil4!$D$23:$D$29</c:f>
              <c:numCache>
                <c:formatCode>0.00%</c:formatCode>
                <c:ptCount val="7"/>
                <c:pt idx="0">
                  <c:v>3.2000000000000001E-2</c:v>
                </c:pt>
                <c:pt idx="1">
                  <c:v>1.0833333333333334E-2</c:v>
                </c:pt>
                <c:pt idx="2">
                  <c:v>2.8571428571428571E-3</c:v>
                </c:pt>
                <c:pt idx="3">
                  <c:v>6.2500000000000003E-3</c:v>
                </c:pt>
                <c:pt idx="4">
                  <c:v>0</c:v>
                </c:pt>
                <c:pt idx="5">
                  <c:v>5.0000000000000001E-3</c:v>
                </c:pt>
                <c:pt idx="6">
                  <c:v>7.4999999999999997E-3</c:v>
                </c:pt>
              </c:numCache>
            </c:numRef>
          </c:val>
        </c:ser>
        <c:ser>
          <c:idx val="1"/>
          <c:order val="1"/>
          <c:tx>
            <c:v>Parcelles témoin positif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861543872194344E-3"/>
                  <c:y val="-9.7445548230189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701285670231141E-3"/>
                  <c:y val="-9.4094374064034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Feuil4!$G$23:$G$29</c:f>
              <c:numCache>
                <c:formatCode>0.00%</c:formatCode>
                <c:ptCount val="7"/>
                <c:pt idx="0">
                  <c:v>1.4999999999999999E-2</c:v>
                </c:pt>
                <c:pt idx="1">
                  <c:v>3.5000000000000003E-2</c:v>
                </c:pt>
                <c:pt idx="2">
                  <c:v>5.454545454545455E-3</c:v>
                </c:pt>
                <c:pt idx="3">
                  <c:v>2.5000000000000001E-3</c:v>
                </c:pt>
                <c:pt idx="4">
                  <c:v>8.0000000000000002E-3</c:v>
                </c:pt>
                <c:pt idx="5">
                  <c:v>1.3333333333333334E-2</c:v>
                </c:pt>
                <c:pt idx="6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257784"/>
        <c:axId val="234258176"/>
      </c:barChart>
      <c:catAx>
        <c:axId val="234257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CA" b="1">
                    <a:solidFill>
                      <a:sysClr val="windowText" lastClr="000000"/>
                    </a:solidFill>
                  </a:rPr>
                  <a:t>Vergers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34258176"/>
        <c:crosses val="autoZero"/>
        <c:auto val="1"/>
        <c:lblAlgn val="ctr"/>
        <c:lblOffset val="100"/>
        <c:noMultiLvlLbl val="0"/>
      </c:catAx>
      <c:valAx>
        <c:axId val="23425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CA" sz="1000" b="1">
                    <a:solidFill>
                      <a:sysClr val="windowText" lastClr="000000"/>
                    </a:solidFill>
                  </a:rPr>
                  <a:t>Pourcentage de dommages</a:t>
                </a:r>
              </a:p>
            </c:rich>
          </c:tx>
          <c:layout>
            <c:manualLayout>
              <c:xMode val="edge"/>
              <c:yMode val="edge"/>
              <c:x val="7.8153918295924586E-3"/>
              <c:y val="0.3442432453132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3425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8316606019108501"/>
          <c:w val="0.9"/>
          <c:h val="7.5085687279198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fr-CA"/>
              <a:t>Comparaison des captures cumulatives du carpocapse de la pomme par site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9540850355314363E-2"/>
          <c:y val="0.18260277817480114"/>
          <c:w val="0.90364623069282701"/>
          <c:h val="0.63907741996237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Feuil1!$B$33</c:f>
              <c:strCache>
                <c:ptCount val="1"/>
                <c:pt idx="0">
                  <c:v>Piège en Bas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Feuil1!$A$34:$A$39</c:f>
              <c:strCache>
                <c:ptCount val="6"/>
                <c:pt idx="0">
                  <c:v>Verger 1</c:v>
                </c:pt>
                <c:pt idx="1">
                  <c:v>Verger 2</c:v>
                </c:pt>
                <c:pt idx="2">
                  <c:v>Verger 3</c:v>
                </c:pt>
                <c:pt idx="3">
                  <c:v>Verger 4</c:v>
                </c:pt>
                <c:pt idx="4">
                  <c:v>Verger 5</c:v>
                </c:pt>
                <c:pt idx="5">
                  <c:v>Verger 6</c:v>
                </c:pt>
              </c:strCache>
            </c:strRef>
          </c:cat>
          <c:val>
            <c:numRef>
              <c:f>Feuil1!$B$34:$B$39</c:f>
              <c:numCache>
                <c:formatCode>General</c:formatCode>
                <c:ptCount val="6"/>
                <c:pt idx="0">
                  <c:v>2</c:v>
                </c:pt>
                <c:pt idx="1">
                  <c:v>15</c:v>
                </c:pt>
                <c:pt idx="2">
                  <c:v>49</c:v>
                </c:pt>
                <c:pt idx="3">
                  <c:v>7</c:v>
                </c:pt>
                <c:pt idx="4">
                  <c:v>20</c:v>
                </c:pt>
                <c:pt idx="5">
                  <c:v>109</c:v>
                </c:pt>
              </c:numCache>
            </c:numRef>
          </c:val>
        </c:ser>
        <c:ser>
          <c:idx val="1"/>
          <c:order val="1"/>
          <c:tx>
            <c:strRef>
              <c:f>Feuil1!$C$33</c:f>
              <c:strCache>
                <c:ptCount val="1"/>
                <c:pt idx="0">
                  <c:v>Piège en Haut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Feuil1!$A$34:$A$39</c:f>
              <c:strCache>
                <c:ptCount val="6"/>
                <c:pt idx="0">
                  <c:v>Verger 1</c:v>
                </c:pt>
                <c:pt idx="1">
                  <c:v>Verger 2</c:v>
                </c:pt>
                <c:pt idx="2">
                  <c:v>Verger 3</c:v>
                </c:pt>
                <c:pt idx="3">
                  <c:v>Verger 4</c:v>
                </c:pt>
                <c:pt idx="4">
                  <c:v>Verger 5</c:v>
                </c:pt>
                <c:pt idx="5">
                  <c:v>Verger 6</c:v>
                </c:pt>
              </c:strCache>
            </c:strRef>
          </c:cat>
          <c:val>
            <c:numRef>
              <c:f>Feuil1!$C$34:$C$39</c:f>
              <c:numCache>
                <c:formatCode>General</c:formatCode>
                <c:ptCount val="6"/>
                <c:pt idx="0">
                  <c:v>41</c:v>
                </c:pt>
                <c:pt idx="1">
                  <c:v>109</c:v>
                </c:pt>
                <c:pt idx="2">
                  <c:v>56</c:v>
                </c:pt>
                <c:pt idx="3">
                  <c:v>16</c:v>
                </c:pt>
                <c:pt idx="4">
                  <c:v>63</c:v>
                </c:pt>
                <c:pt idx="5">
                  <c:v>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386296"/>
        <c:axId val="235381984"/>
      </c:barChart>
      <c:catAx>
        <c:axId val="23538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5381984"/>
        <c:crosses val="autoZero"/>
        <c:auto val="1"/>
        <c:lblAlgn val="ctr"/>
        <c:lblOffset val="100"/>
        <c:noMultiLvlLbl val="0"/>
      </c:catAx>
      <c:valAx>
        <c:axId val="23538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r-FR"/>
          </a:p>
        </c:txPr>
        <c:crossAx val="23538629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07323342112896"/>
          <c:y val="0.90378119728830419"/>
          <c:w val="0.26585353315774202"/>
          <c:h val="4.5509764584288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0.10575</cdr:x>
      <cdr:y>0.61378</cdr:y>
    </cdr:from>
    <cdr:to>
      <cdr:x>0.98241</cdr:x>
      <cdr:y>0.61378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804179" y="3313700"/>
          <a:ext cx="6666271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0.25066</cdr:x>
      <cdr:y>0.45597</cdr:y>
    </cdr:from>
    <cdr:to>
      <cdr:x>0.34809</cdr:x>
      <cdr:y>0.51843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848447" y="2111472"/>
          <a:ext cx="718457" cy="289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A" sz="1100" dirty="0" smtClean="0"/>
            <a:t>7 fois +</a:t>
          </a:r>
          <a:endParaRPr lang="fr-CA" sz="1100" dirty="0"/>
        </a:p>
      </cdr:txBody>
    </cdr:sp>
  </cdr:relSizeAnchor>
  <cdr:relSizeAnchor xmlns:cdr="http://schemas.openxmlformats.org/drawingml/2006/chartDrawing">
    <cdr:from>
      <cdr:x>0.10318</cdr:x>
      <cdr:y>0.62612</cdr:y>
    </cdr:from>
    <cdr:to>
      <cdr:x>0.20061</cdr:x>
      <cdr:y>0.68858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760913" y="2899390"/>
          <a:ext cx="718457" cy="289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100" dirty="0" smtClean="0"/>
            <a:t>20 fois +</a:t>
          </a:r>
          <a:endParaRPr lang="fr-CA" sz="1100" dirty="0"/>
        </a:p>
      </cdr:txBody>
    </cdr:sp>
  </cdr:relSizeAnchor>
  <cdr:relSizeAnchor xmlns:cdr="http://schemas.openxmlformats.org/drawingml/2006/chartDrawing">
    <cdr:from>
      <cdr:x>0.70546</cdr:x>
      <cdr:y>0.57172</cdr:y>
    </cdr:from>
    <cdr:to>
      <cdr:x>0.80289</cdr:x>
      <cdr:y>0.63418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202283" y="2647464"/>
          <a:ext cx="718457" cy="289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100" dirty="0" smtClean="0"/>
            <a:t>2 fois +</a:t>
          </a:r>
          <a:endParaRPr lang="fr-CA" sz="1100" dirty="0"/>
        </a:p>
      </cdr:txBody>
    </cdr:sp>
  </cdr:relSizeAnchor>
  <cdr:relSizeAnchor xmlns:cdr="http://schemas.openxmlformats.org/drawingml/2006/chartDrawing">
    <cdr:from>
      <cdr:x>0.85659</cdr:x>
      <cdr:y>0.17365</cdr:y>
    </cdr:from>
    <cdr:to>
      <cdr:x>0.95402</cdr:x>
      <cdr:y>0.23612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316773" y="804149"/>
          <a:ext cx="718457" cy="289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100" dirty="0" smtClean="0"/>
            <a:t>2 fois +</a:t>
          </a:r>
          <a:endParaRPr lang="fr-C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E4AB-EF16-467E-9F16-C156DF5A2782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6B77C-2D59-4D1C-B996-46896E3EF2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874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B77C-2D59-4D1C-B996-46896E3EF211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783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En moyenne 5 </a:t>
            </a:r>
            <a:r>
              <a:rPr lang="fr-CA" dirty="0" err="1" smtClean="0"/>
              <a:t>Tts</a:t>
            </a:r>
            <a:r>
              <a:rPr lang="fr-CA" dirty="0" smtClean="0"/>
              <a:t>, sauf dans verger 1 et 7 du à une pression en carpocapse + faible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B77C-2D59-4D1C-B996-46896E3EF211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101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150 diffuseurs</a:t>
            </a:r>
            <a:r>
              <a:rPr lang="fr-CA" baseline="0" dirty="0" smtClean="0"/>
              <a:t> à l’heure à 15$/h</a:t>
            </a:r>
          </a:p>
          <a:p>
            <a:r>
              <a:rPr lang="fr-CA" baseline="0" dirty="0" smtClean="0"/>
              <a:t>50$/h le tracteur + 15$/h la main d’œuvre</a:t>
            </a:r>
          </a:p>
          <a:p>
            <a:r>
              <a:rPr lang="fr-CA" baseline="0" dirty="0" smtClean="0"/>
              <a:t>174.5$/ha en +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B77C-2D59-4D1C-B996-46896E3EF211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066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Verger</a:t>
            </a:r>
            <a:r>
              <a:rPr lang="fr-CA" baseline="0" dirty="0" smtClean="0"/>
              <a:t> 3 : peu de différence d’hauteur entre le piège du bas et celui du haut (SN de 6 ans)</a:t>
            </a:r>
          </a:p>
          <a:p>
            <a:r>
              <a:rPr lang="fr-CA" baseline="0" dirty="0" smtClean="0"/>
              <a:t>Verger 6 : forte pression, traité </a:t>
            </a:r>
            <a:r>
              <a:rPr lang="fr-CA" baseline="0" dirty="0" err="1" smtClean="0"/>
              <a:t>anyway</a:t>
            </a:r>
            <a:endParaRPr lang="fr-CA" baseline="0" dirty="0" smtClean="0"/>
          </a:p>
          <a:p>
            <a:r>
              <a:rPr lang="fr-CA" baseline="0" dirty="0" smtClean="0"/>
              <a:t>Verger 1, 2 et 5 : pas de Tt avec le bas et Tt avec celui du haut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B77C-2D59-4D1C-B996-46896E3EF211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622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B77C-2D59-4D1C-B996-46896E3EF211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933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B77C-2D59-4D1C-B996-46896E3EF211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926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324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187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62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459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02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74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698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42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64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83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500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46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810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166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63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951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9BB65-75CC-4BBD-BD7F-303CB98C9A7A}" type="datetimeFigureOut">
              <a:rPr lang="fr-CA" smtClean="0"/>
              <a:t>16-12-2014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2DD904-4551-47C9-B9C9-319D71FC87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1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rireseau.qc.ca/lab/default.aspx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2" y="956906"/>
            <a:ext cx="8915399" cy="2262781"/>
          </a:xfrm>
        </p:spPr>
        <p:txBody>
          <a:bodyPr/>
          <a:lstStyle/>
          <a:p>
            <a:r>
              <a:rPr lang="fr-CA" dirty="0" smtClean="0"/>
              <a:t>Les projets d’</a:t>
            </a:r>
            <a:r>
              <a:rPr lang="fr-CA" dirty="0" err="1" smtClean="0"/>
              <a:t>Agropomme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9866671" y="6066504"/>
            <a:ext cx="2134470" cy="265471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Gaëlle Charpentier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2" y="3433062"/>
            <a:ext cx="1475708" cy="15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Projet avec </a:t>
            </a:r>
            <a:r>
              <a:rPr lang="fr-CA" dirty="0" err="1" smtClean="0"/>
              <a:t>l’Irda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Tests en laboratoire durant l’hiver 2014/2015 : trouver le meilleur mélange avec le moins d’insecticide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Notre mélange est un killer en laboratoire !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2015 et 2016, essai en vergers expérimental et commerciaux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Comparaison des stratégies de lutte (CV vs GF-100rien) et un témoin non traité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648206" y="2157072"/>
            <a:ext cx="8915399" cy="1726669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Implantation régionale de la confusion sexuelle dans la MRC Deux-Montagnes contre le carpocapse de la pomme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185334" y="5938059"/>
            <a:ext cx="8915399" cy="860400"/>
          </a:xfrm>
        </p:spPr>
        <p:txBody>
          <a:bodyPr>
            <a:noAutofit/>
          </a:bodyPr>
          <a:lstStyle/>
          <a:p>
            <a:r>
              <a:rPr lang="fr-CA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 projet a été réalisé en vertu du volet 3 du programme Prime-Vert 2013-2018 et il a bénéficié d’une aide financière du ministère de l’Agriculture, des Pêcheries et de l’Alimentation (MAPAQ)</a:t>
            </a:r>
            <a:endParaRPr lang="fr-CA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36" y="5938059"/>
            <a:ext cx="1770598" cy="6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Rappel sur la confusion sexuelle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6138696" y="2192594"/>
            <a:ext cx="5079910" cy="4326192"/>
          </a:xfrm>
        </p:spPr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Moins d’accouplement 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moins de larves  moins de dommages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Objectif : baisser le nombre de traitements régionalement vs le carpocapse de la pomme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Projet de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l’Irda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: effet de la méthode dès la 2</a:t>
            </a:r>
            <a:r>
              <a:rPr lang="fr-CA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ème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année !!!</a:t>
            </a:r>
            <a:endParaRPr lang="fr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71" y="1356332"/>
            <a:ext cx="4417171" cy="2594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71" y="3951278"/>
            <a:ext cx="4417171" cy="26509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50878" y="6595612"/>
            <a:ext cx="4075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/>
              <a:t>Tiré de Francine Pelletier, </a:t>
            </a:r>
            <a:r>
              <a:rPr lang="fr-CA" sz="1200" dirty="0" err="1" smtClean="0"/>
              <a:t>Irda</a:t>
            </a:r>
            <a:r>
              <a:rPr lang="fr-CA" sz="1200" dirty="0" smtClean="0"/>
              <a:t>, présentation JTA 2013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6127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projet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89212" y="1730477"/>
            <a:ext cx="8915400" cy="4180745"/>
          </a:xfrm>
        </p:spPr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 d’une durée de 4 ans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ha sous confusion sexuelle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Utilisation des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Isomate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CM/OFM TT à raison de 500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./ha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Suivi des populations de carpocapse avec des pièges Delta et une phéromone CM/DA Combo dans le tiers supérieur de l’arbre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Évaluation des dommages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mi-saison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(ciblée sur une parcelle) et à la récolte (toutes les parcelles)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Seuil de traitement : 5 captures/semaine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 1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99963" y="-1242790"/>
            <a:ext cx="5619004" cy="9744175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852773" y="600720"/>
            <a:ext cx="304800" cy="2190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126" name="Rectangle 125"/>
          <p:cNvSpPr/>
          <p:nvPr/>
        </p:nvSpPr>
        <p:spPr>
          <a:xfrm>
            <a:off x="852773" y="1019820"/>
            <a:ext cx="304800" cy="23812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127" name="Zone de texte 2"/>
          <p:cNvSpPr txBox="1">
            <a:spLocks noChangeArrowheads="1"/>
          </p:cNvSpPr>
          <p:nvPr/>
        </p:nvSpPr>
        <p:spPr bwMode="auto">
          <a:xfrm>
            <a:off x="1148048" y="572176"/>
            <a:ext cx="1047750" cy="3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Témoin positif</a:t>
            </a:r>
          </a:p>
        </p:txBody>
      </p:sp>
      <p:sp>
        <p:nvSpPr>
          <p:cNvPr id="128" name="Zone de texte 2"/>
          <p:cNvSpPr txBox="1">
            <a:spLocks noChangeArrowheads="1"/>
          </p:cNvSpPr>
          <p:nvPr/>
        </p:nvSpPr>
        <p:spPr bwMode="auto">
          <a:xfrm>
            <a:off x="1206468" y="935365"/>
            <a:ext cx="1047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Confusion sexuelle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4296697" y="202844"/>
            <a:ext cx="46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des vergers sous confusion sexuelle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7303" y="2585884"/>
            <a:ext cx="2192594" cy="78658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661210" y="4081346"/>
            <a:ext cx="858643" cy="6690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7456449" y="5129561"/>
            <a:ext cx="1966331" cy="89211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 rot="16200000">
            <a:off x="8975803" y="4682584"/>
            <a:ext cx="983166" cy="8921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 rot="16200000">
            <a:off x="9172808" y="3699418"/>
            <a:ext cx="983166" cy="8921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 rot="16200000">
            <a:off x="9083598" y="2724616"/>
            <a:ext cx="983166" cy="89210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 rot="10800000">
            <a:off x="7039897" y="2277637"/>
            <a:ext cx="2516808" cy="60628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 rot="5866650">
            <a:off x="3930919" y="3324215"/>
            <a:ext cx="1573518" cy="78419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 rot="2808337">
            <a:off x="5257229" y="4613081"/>
            <a:ext cx="1491793" cy="73504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871971" y="1457970"/>
            <a:ext cx="266403" cy="168423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1206468" y="1373515"/>
            <a:ext cx="1047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Bordures</a:t>
            </a:r>
            <a:r>
              <a:rPr lang="fr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doublées</a:t>
            </a:r>
            <a:endParaRPr lang="fr-CA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2481057" y="552752"/>
            <a:ext cx="3505199" cy="527665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 des diffuseurs pendant la floraison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106" y="1467917"/>
            <a:ext cx="4314305" cy="3233651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99" y="339571"/>
            <a:ext cx="4747897" cy="6331094"/>
          </a:xfrm>
        </p:spPr>
      </p:pic>
    </p:spTree>
    <p:extLst>
      <p:ext uri="{BB962C8B-B14F-4D97-AF65-F5344CB8AC3E}">
        <p14:creationId xmlns:p14="http://schemas.microsoft.com/office/powerpoint/2010/main" val="13091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</a:t>
            </a:r>
            <a:endParaRPr lang="fr-CA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132746"/>
              </p:ext>
            </p:extLst>
          </p:nvPr>
        </p:nvGraphicFramePr>
        <p:xfrm>
          <a:off x="2709747" y="1103970"/>
          <a:ext cx="7604205" cy="539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743997" y="360184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4</a:t>
            </a:r>
            <a:endParaRPr lang="fr-CA" sz="11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010563" y="473510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1</a:t>
            </a:r>
            <a:endParaRPr lang="fr-CA" sz="11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77238" y="497839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6</a:t>
            </a:r>
            <a:endParaRPr lang="fr-CA" sz="11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940914" y="497839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6</a:t>
            </a:r>
            <a:endParaRPr lang="fr-CA" sz="11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628572" y="5298064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4</a:t>
            </a:r>
            <a:endParaRPr lang="fr-CA" sz="11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895728" y="517841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5</a:t>
            </a:r>
            <a:endParaRPr lang="fr-CA" sz="11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583848" y="515433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5</a:t>
            </a:r>
            <a:endParaRPr lang="fr-CA" sz="11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851004" y="530921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6</a:t>
            </a:r>
            <a:endParaRPr lang="fr-CA" sz="11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538662" y="492996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6</a:t>
            </a:r>
            <a:endParaRPr lang="fr-CA" sz="11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786747" y="493058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/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463254" y="518705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5</a:t>
            </a:r>
            <a:endParaRPr lang="fr-CA" sz="11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737488" y="519203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4</a:t>
            </a:r>
            <a:endParaRPr lang="fr-CA" sz="11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411357" y="517841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5</a:t>
            </a:r>
            <a:endParaRPr lang="fr-CA" sz="11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9692895" y="517841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1</a:t>
            </a:r>
            <a:endParaRPr lang="fr-CA" sz="11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166554" y="4286865"/>
            <a:ext cx="1598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dirty="0" smtClean="0"/>
              <a:t>Moyenne du groupe</a:t>
            </a:r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23746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2909"/>
          </a:xfrm>
        </p:spPr>
        <p:txBody>
          <a:bodyPr/>
          <a:lstStyle/>
          <a:p>
            <a:r>
              <a:rPr lang="fr-CA" dirty="0" smtClean="0"/>
              <a:t>Discussion et 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789471"/>
            <a:ext cx="8915400" cy="4807974"/>
          </a:xfrm>
        </p:spPr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Moins de dommages sous confusion sexuelle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fr-CA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ère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année la plus coûteuse car ajout des 2 méthodes de lutte</a:t>
            </a:r>
          </a:p>
          <a:p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 continue sur 4 ans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Journées organisées pour des échanges entre producteurs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55774"/>
              </p:ext>
            </p:extLst>
          </p:nvPr>
        </p:nvGraphicFramePr>
        <p:xfrm>
          <a:off x="2835019" y="2843561"/>
          <a:ext cx="7370864" cy="1767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42716"/>
                <a:gridCol w="1842716"/>
                <a:gridCol w="2082775"/>
                <a:gridCol w="1602657"/>
              </a:tblGrid>
              <a:tr h="370840">
                <a:tc>
                  <a:txBody>
                    <a:bodyPr/>
                    <a:lstStyle/>
                    <a:p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Traitements</a:t>
                      </a:r>
                      <a:r>
                        <a:rPr lang="fr-CA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($/ha)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Main d’œuvre et tracteur</a:t>
                      </a:r>
                      <a:r>
                        <a:rPr lang="fr-CA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$/ha)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Sous confusion sexuelle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437.5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487.5 $/ha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Traitements insecticides </a:t>
                      </a:r>
                    </a:p>
                    <a:p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 moyenne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418.2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243.8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662 $/ha</a:t>
                      </a:r>
                      <a:endParaRPr lang="fr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4697" y="1316564"/>
            <a:ext cx="8911687" cy="38464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CA" sz="2800" dirty="0" smtClean="0"/>
              <a:t>								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</a:t>
            </a:r>
            <a:b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 producteurs participants,</a:t>
            </a:r>
            <a:b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MAPAQ de la région, </a:t>
            </a:r>
            <a:b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staff d’Agropomme,</a:t>
            </a:r>
            <a:b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Daniel Cormier et Franz </a:t>
            </a:r>
            <a:r>
              <a:rPr lang="fr-C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Vanoosthuyse</a:t>
            </a: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fr-C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l’Irda</a:t>
            </a:r>
            <a:r>
              <a:rPr lang="fr-C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le soutien technique !</a:t>
            </a:r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pièges </a:t>
            </a:r>
            <a:r>
              <a:rPr lang="fr-CA" dirty="0" err="1" smtClean="0"/>
              <a:t>carpo</a:t>
            </a:r>
            <a:r>
              <a:rPr lang="fr-CA" dirty="0" smtClean="0"/>
              <a:t> prennent de la hauteur !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137" y="3527550"/>
            <a:ext cx="26479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GF-100rien : un essai qui continue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5382" y="4445092"/>
            <a:ext cx="1639229" cy="15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 cas inexpliqués…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Pièges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Multipher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avec phéromone standard du carpocapse de la pomme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dommages observés en verger à la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mi-saison</a:t>
            </a: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captures faibles (moins de 10 captures hebdomadaire)</a:t>
            </a:r>
          </a:p>
          <a:p>
            <a:endParaRPr lang="fr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Pièges Delta sous confusion sexuelle mis en hauteur, pourquoi pas les autres aussi ?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Le carpocapse vole dans le tiers supérieur des arbres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Mise en place d’un essai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Sélection de 6 vergers : 3 où les captures des pièges en 2013 avaient de l’allure et 3 où les pièges n’ont pas su représenter la population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le même arbre, 1 piège à la hauteur des yeux et un piège dans le tiers supérieur de l’arbre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Suivi des pièges 2 fois/semaine toute la saison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8377" y="1513449"/>
            <a:ext cx="6492157" cy="3651837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78646" y="1507058"/>
            <a:ext cx="6500337" cy="3656439"/>
          </a:xfrm>
        </p:spPr>
      </p:pic>
      <p:sp>
        <p:nvSpPr>
          <p:cNvPr id="12" name="ZoneTexte 11"/>
          <p:cNvSpPr txBox="1"/>
          <p:nvPr/>
        </p:nvSpPr>
        <p:spPr>
          <a:xfrm>
            <a:off x="2575249" y="6488668"/>
            <a:ext cx="203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Semi-nains 6 ans</a:t>
            </a:r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7766863" y="6488668"/>
            <a:ext cx="232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Standard + 20 ans</a:t>
            </a:r>
            <a:endParaRPr lang="fr-CA" dirty="0"/>
          </a:p>
        </p:txBody>
      </p:sp>
      <p:sp>
        <p:nvSpPr>
          <p:cNvPr id="14" name="Ellipse 13"/>
          <p:cNvSpPr/>
          <p:nvPr/>
        </p:nvSpPr>
        <p:spPr>
          <a:xfrm>
            <a:off x="7100595" y="3750906"/>
            <a:ext cx="671804" cy="6251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Ellipse 14"/>
          <p:cNvSpPr/>
          <p:nvPr/>
        </p:nvSpPr>
        <p:spPr>
          <a:xfrm>
            <a:off x="3937519" y="1496009"/>
            <a:ext cx="671804" cy="6251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/>
          <p:cNvSpPr/>
          <p:nvPr/>
        </p:nvSpPr>
        <p:spPr>
          <a:xfrm>
            <a:off x="2345094" y="2889380"/>
            <a:ext cx="671804" cy="6251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36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</a:t>
            </a:r>
            <a:endParaRPr lang="fr-CA" dirty="0"/>
          </a:p>
        </p:txBody>
      </p:sp>
      <p:graphicFrame>
        <p:nvGraphicFramePr>
          <p:cNvPr id="19" name="Espace réservé du contenu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67348"/>
              </p:ext>
            </p:extLst>
          </p:nvPr>
        </p:nvGraphicFramePr>
        <p:xfrm>
          <a:off x="2592925" y="1536796"/>
          <a:ext cx="8034187" cy="500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36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740310"/>
            <a:ext cx="8915400" cy="3777622"/>
          </a:xfrm>
        </p:spPr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Cela va nous prendre des échasses pour suivre vos populations de carpocapse !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www.cabaneaidees.com/wp-content/uploads/2011/10/%C3%A9chasse-conserv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444" y="2694039"/>
            <a:ext cx="4535815" cy="3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9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2" y="2133599"/>
            <a:ext cx="8915399" cy="913304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La punaise diabolique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9212" y="3046903"/>
            <a:ext cx="8915399" cy="1126283"/>
          </a:xfrm>
        </p:spPr>
        <p:txBody>
          <a:bodyPr/>
          <a:lstStyle/>
          <a:p>
            <a:r>
              <a:rPr lang="fr-CA" dirty="0" smtClean="0"/>
              <a:t>Aussi nommée punaise marbrée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48" y="4315498"/>
            <a:ext cx="3107863" cy="17864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611">
            <a:off x="9134172" y="3929418"/>
            <a:ext cx="1290818" cy="12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2406"/>
          </a:xfrm>
        </p:spPr>
        <p:txBody>
          <a:bodyPr/>
          <a:lstStyle/>
          <a:p>
            <a:r>
              <a:rPr lang="fr-CA" dirty="0" smtClean="0"/>
              <a:t>Participation au RAP Punaise marbrée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639" y="2100754"/>
            <a:ext cx="3972232" cy="403943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226" y="2100754"/>
            <a:ext cx="2703871" cy="40813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73104" y="5874293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smtClean="0"/>
              <a:t>MAPAQ</a:t>
            </a:r>
            <a:endParaRPr lang="fr-CA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904330" y="5874293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smtClean="0"/>
              <a:t>MAPAQ</a:t>
            </a:r>
            <a:endParaRPr lang="fr-CA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91646" y="1369303"/>
            <a:ext cx="657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31 Pièges du MAPAQ dans les régions du sud du Québec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36140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 ne pas confondre !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319" y="1573161"/>
            <a:ext cx="3525403" cy="37165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68" y="1511118"/>
            <a:ext cx="3019425" cy="42767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48967" y="5787843"/>
            <a:ext cx="3055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Tiré de </a:t>
            </a:r>
            <a:r>
              <a:rPr lang="fr-CA" sz="1400" dirty="0" err="1" smtClean="0"/>
              <a:t>Légaré,J.P</a:t>
            </a:r>
            <a:r>
              <a:rPr lang="fr-CA" sz="1400" dirty="0" smtClean="0"/>
              <a:t>., MAPAQ, 2012</a:t>
            </a:r>
            <a:endParaRPr lang="fr-CA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88157" y="5289754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Halyomorpha</a:t>
            </a:r>
            <a:r>
              <a:rPr lang="fr-CA" dirty="0" smtClean="0"/>
              <a:t> </a:t>
            </a:r>
            <a:r>
              <a:rPr lang="fr-CA" dirty="0" err="1" smtClean="0"/>
              <a:t>halys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1214616" y="6238805"/>
            <a:ext cx="10371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Plus d’informations sur le site internet d’Agri-réseau, section Laboratoire de </a:t>
            </a:r>
            <a:r>
              <a:rPr lang="fr-CA" dirty="0" err="1" smtClean="0"/>
              <a:t>phytoprotection</a:t>
            </a:r>
            <a:endParaRPr lang="fr-CA" dirty="0" smtClean="0"/>
          </a:p>
          <a:p>
            <a:pPr algn="ctr"/>
            <a:r>
              <a:rPr lang="fr-CA" dirty="0" smtClean="0">
                <a:hlinkClick r:id="rId5"/>
              </a:rPr>
              <a:t>http</a:t>
            </a:r>
            <a:r>
              <a:rPr lang="fr-CA" dirty="0">
                <a:hlinkClick r:id="rId5"/>
              </a:rPr>
              <a:t>://</a:t>
            </a:r>
            <a:r>
              <a:rPr lang="fr-CA" dirty="0" smtClean="0">
                <a:hlinkClick r:id="rId5"/>
              </a:rPr>
              <a:t>www.agrireseau.qc.ca/lab/default.aspx</a:t>
            </a:r>
            <a:r>
              <a:rPr lang="fr-CA" dirty="0" smtClean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0628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7476" y="1062638"/>
            <a:ext cx="8911687" cy="4665971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Merci pour votre attention !</a:t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Questions 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127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Petit rappel de l’année passée</a:t>
            </a:r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1950115" y="2133600"/>
            <a:ext cx="5011124" cy="3777622"/>
          </a:xfrm>
        </p:spPr>
        <p:txBody>
          <a:bodyPr/>
          <a:lstStyle/>
          <a:p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Assail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Delegate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Imidan</a:t>
            </a:r>
            <a:endParaRPr lang="fr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GF-120 : attractif et insecticide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GF-100rien : </a:t>
            </a:r>
          </a:p>
          <a:p>
            <a:pPr lvl="2"/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attractif : </a:t>
            </a:r>
            <a:r>
              <a:rPr lang="fr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arbonate d’ammonium </a:t>
            </a:r>
          </a:p>
          <a:p>
            <a:pPr lvl="2"/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insecticide : </a:t>
            </a:r>
            <a:r>
              <a:rPr lang="fr-CA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Delegate</a:t>
            </a:r>
            <a:endParaRPr lang="fr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fr-CA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peu de mélasse pour le goût sucré !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Premiers essais en 2013 : 0.6% de dommages dus à la mouche sur 600 fruits (3 fruits dans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Sunrise</a:t>
            </a: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fr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246" r="5263"/>
          <a:stretch/>
        </p:blipFill>
        <p:spPr>
          <a:xfrm>
            <a:off x="7399534" y="2133600"/>
            <a:ext cx="4526684" cy="3512574"/>
          </a:xfrm>
        </p:spPr>
      </p:pic>
    </p:spTree>
    <p:extLst>
      <p:ext uri="{BB962C8B-B14F-4D97-AF65-F5344CB8AC3E}">
        <p14:creationId xmlns:p14="http://schemas.microsoft.com/office/powerpoint/2010/main" val="19583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Essais 2014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Même protocole qu’en 2013 :</a:t>
            </a:r>
          </a:p>
          <a:p>
            <a:pPr lvl="1"/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Parcelle d’essai 1ha, 3 vergers</a:t>
            </a:r>
          </a:p>
          <a:p>
            <a:pPr lvl="1"/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Boules aux 4 coins</a:t>
            </a:r>
          </a:p>
          <a:p>
            <a:pPr lvl="1"/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Seuil d’intervention de 2 mouches</a:t>
            </a:r>
          </a:p>
          <a:p>
            <a:pPr lvl="1"/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26g de </a:t>
            </a:r>
            <a:r>
              <a:rPr lang="fr-CA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Delegate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260g de Mélasse et 260g de carbonate d’ammonium</a:t>
            </a:r>
          </a:p>
          <a:p>
            <a:pPr lvl="1"/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Pulvérisation à 100L/ha, renouvellement aux 7 jrs ou aux 10mm de pluie </a:t>
            </a:r>
          </a:p>
          <a:p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Pression dans les 3 vergers cette année !!!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089" y="363793"/>
            <a:ext cx="3349523" cy="25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</a:t>
            </a:r>
            <a:endParaRPr lang="fr-CA" dirty="0"/>
          </a:p>
        </p:txBody>
      </p:sp>
      <p:grpSp>
        <p:nvGrpSpPr>
          <p:cNvPr id="20" name="Groupe 19"/>
          <p:cNvGrpSpPr/>
          <p:nvPr/>
        </p:nvGrpSpPr>
        <p:grpSpPr>
          <a:xfrm>
            <a:off x="3106994" y="1671484"/>
            <a:ext cx="6902245" cy="4365522"/>
            <a:chOff x="0" y="0"/>
            <a:chExt cx="6186489" cy="3805238"/>
          </a:xfrm>
        </p:grpSpPr>
        <p:graphicFrame>
          <p:nvGraphicFramePr>
            <p:cNvPr id="21" name="Graphique 20"/>
            <p:cNvGraphicFramePr/>
            <p:nvPr>
              <p:extLst>
                <p:ext uri="{D42A27DB-BD31-4B8C-83A1-F6EECF244321}">
                  <p14:modId xmlns:p14="http://schemas.microsoft.com/office/powerpoint/2010/main" val="3955161815"/>
                </p:ext>
              </p:extLst>
            </p:nvPr>
          </p:nvGraphicFramePr>
          <p:xfrm>
            <a:off x="0" y="0"/>
            <a:ext cx="6186489" cy="38052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Flèche vers le bas 21"/>
            <p:cNvSpPr/>
            <p:nvPr/>
          </p:nvSpPr>
          <p:spPr>
            <a:xfrm>
              <a:off x="1747839" y="2224088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lèche vers le bas 22"/>
            <p:cNvSpPr/>
            <p:nvPr/>
          </p:nvSpPr>
          <p:spPr>
            <a:xfrm>
              <a:off x="2309814" y="2214563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lèche vers le bas 23"/>
            <p:cNvSpPr/>
            <p:nvPr/>
          </p:nvSpPr>
          <p:spPr>
            <a:xfrm>
              <a:off x="2786064" y="1633538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lèche vers le bas 24"/>
            <p:cNvSpPr/>
            <p:nvPr/>
          </p:nvSpPr>
          <p:spPr>
            <a:xfrm>
              <a:off x="3071814" y="1633538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lèche vers le bas 25"/>
            <p:cNvSpPr/>
            <p:nvPr/>
          </p:nvSpPr>
          <p:spPr>
            <a:xfrm>
              <a:off x="3852864" y="1633538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lèche vers le bas 26"/>
            <p:cNvSpPr/>
            <p:nvPr/>
          </p:nvSpPr>
          <p:spPr>
            <a:xfrm>
              <a:off x="4291014" y="1633538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4451476" y="6144323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Évaluation de dommages le 15 août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185" y="3897795"/>
            <a:ext cx="333375" cy="3143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790" y="3842211"/>
            <a:ext cx="333375" cy="3143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29" y="3231219"/>
            <a:ext cx="333375" cy="3143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511" y="3231218"/>
            <a:ext cx="333375" cy="3143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64" y="3231218"/>
            <a:ext cx="333375" cy="3143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754" y="3237148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2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</a:t>
            </a:r>
            <a:endParaRPr lang="fr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3211783" y="1546824"/>
            <a:ext cx="7214607" cy="4586347"/>
            <a:chOff x="0" y="0"/>
            <a:chExt cx="5924550" cy="3652839"/>
          </a:xfrm>
        </p:grpSpPr>
        <p:graphicFrame>
          <p:nvGraphicFramePr>
            <p:cNvPr id="5" name="Graphique 4"/>
            <p:cNvGraphicFramePr/>
            <p:nvPr>
              <p:extLst>
                <p:ext uri="{D42A27DB-BD31-4B8C-83A1-F6EECF244321}">
                  <p14:modId xmlns:p14="http://schemas.microsoft.com/office/powerpoint/2010/main" val="4025933895"/>
                </p:ext>
              </p:extLst>
            </p:nvPr>
          </p:nvGraphicFramePr>
          <p:xfrm>
            <a:off x="0" y="0"/>
            <a:ext cx="5924550" cy="36528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Flèche vers le bas 5"/>
            <p:cNvSpPr/>
            <p:nvPr/>
          </p:nvSpPr>
          <p:spPr>
            <a:xfrm>
              <a:off x="3414711" y="1552576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1909761" y="1543051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èche vers le bas 7"/>
            <p:cNvSpPr/>
            <p:nvPr/>
          </p:nvSpPr>
          <p:spPr>
            <a:xfrm>
              <a:off x="2433636" y="1552576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3033711" y="1543051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4571999" y="1552576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4995861" y="1553750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4917489" y="6177775"/>
            <a:ext cx="408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Évaluation de dommages le 7 sept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897" y="3169887"/>
            <a:ext cx="333375" cy="3143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845" y="3146110"/>
            <a:ext cx="333375" cy="3143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584" y="3191158"/>
            <a:ext cx="333375" cy="3143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543" y="3191158"/>
            <a:ext cx="333375" cy="3143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681" y="3146109"/>
            <a:ext cx="333375" cy="3143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988" y="3181846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2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</a:t>
            </a:r>
            <a:endParaRPr lang="fr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3095067" y="1491067"/>
            <a:ext cx="7481482" cy="4619800"/>
            <a:chOff x="0" y="0"/>
            <a:chExt cx="5900739" cy="3652839"/>
          </a:xfrm>
        </p:grpSpPr>
        <p:graphicFrame>
          <p:nvGraphicFramePr>
            <p:cNvPr id="5" name="Graphique 4"/>
            <p:cNvGraphicFramePr/>
            <p:nvPr>
              <p:extLst>
                <p:ext uri="{D42A27DB-BD31-4B8C-83A1-F6EECF244321}">
                  <p14:modId xmlns:p14="http://schemas.microsoft.com/office/powerpoint/2010/main" val="1839747397"/>
                </p:ext>
              </p:extLst>
            </p:nvPr>
          </p:nvGraphicFramePr>
          <p:xfrm>
            <a:off x="0" y="0"/>
            <a:ext cx="5900739" cy="36528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Flèche vers le bas 5"/>
            <p:cNvSpPr/>
            <p:nvPr/>
          </p:nvSpPr>
          <p:spPr>
            <a:xfrm>
              <a:off x="2581660" y="1562100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3262314" y="1562100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èche vers le bas 7"/>
            <p:cNvSpPr/>
            <p:nvPr/>
          </p:nvSpPr>
          <p:spPr>
            <a:xfrm>
              <a:off x="3671889" y="1562100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4599500" y="1562100"/>
              <a:ext cx="85725" cy="6477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779445" y="6177774"/>
            <a:ext cx="408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Évaluation de dommages le 7 sept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012" y="3152353"/>
            <a:ext cx="333375" cy="3143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272" y="3138412"/>
            <a:ext cx="333375" cy="3143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976" y="3114638"/>
            <a:ext cx="333375" cy="3143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586" y="3114637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en 2014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299867"/>
              </p:ext>
            </p:extLst>
          </p:nvPr>
        </p:nvGraphicFramePr>
        <p:xfrm>
          <a:off x="3037086" y="2640860"/>
          <a:ext cx="7348655" cy="1646723"/>
        </p:xfrm>
        <a:graphic>
          <a:graphicData uri="http://schemas.openxmlformats.org/drawingml/2006/table">
            <a:tbl>
              <a:tblPr/>
              <a:tblGrid>
                <a:gridCol w="1509667"/>
                <a:gridCol w="958895"/>
                <a:gridCol w="821910"/>
                <a:gridCol w="958895"/>
                <a:gridCol w="873280"/>
                <a:gridCol w="1352728"/>
                <a:gridCol w="873280"/>
              </a:tblGrid>
              <a:tr h="63932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Dommages</a:t>
                      </a:r>
                      <a:endParaRPr lang="fr-CA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Verger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Nb Tts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Verger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Nb </a:t>
                      </a:r>
                      <a:r>
                        <a:rPr lang="fr-CA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Tts</a:t>
                      </a:r>
                      <a:endParaRPr lang="fr-CA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Verger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Nb </a:t>
                      </a:r>
                      <a:r>
                        <a:rPr lang="fr-CA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Tts</a:t>
                      </a:r>
                      <a:endParaRPr lang="fr-CA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99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GF-100rien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03699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Conventionnel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Discussion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89212" y="1720645"/>
            <a:ext cx="8915400" cy="3777622"/>
          </a:xfrm>
        </p:spPr>
        <p:txBody>
          <a:bodyPr/>
          <a:lstStyle/>
          <a:p>
            <a:r>
              <a:rPr lang="fr-CA" dirty="0" smtClean="0"/>
              <a:t>Aussi bon que le conventionnel</a:t>
            </a:r>
          </a:p>
          <a:p>
            <a:r>
              <a:rPr lang="fr-CA" dirty="0" smtClean="0"/>
              <a:t>Plus couteux à cause des passages multiples</a:t>
            </a:r>
          </a:p>
          <a:p>
            <a:r>
              <a:rPr lang="fr-CA" dirty="0" smtClean="0"/>
              <a:t>Intéressant pour variétés sensibles, tel que </a:t>
            </a:r>
            <a:r>
              <a:rPr lang="fr-CA" dirty="0" err="1" smtClean="0"/>
              <a:t>Sunrise</a:t>
            </a:r>
            <a:r>
              <a:rPr lang="fr-CA" dirty="0" smtClean="0"/>
              <a:t> ?</a:t>
            </a:r>
            <a:endParaRPr lang="fr-CA" dirty="0"/>
          </a:p>
        </p:txBody>
      </p:sp>
      <p:graphicFrame>
        <p:nvGraphicFramePr>
          <p:cNvPr id="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143919"/>
              </p:ext>
            </p:extLst>
          </p:nvPr>
        </p:nvGraphicFramePr>
        <p:xfrm>
          <a:off x="2775334" y="3497945"/>
          <a:ext cx="7404409" cy="2675819"/>
        </p:xfrm>
        <a:graphic>
          <a:graphicData uri="http://schemas.openxmlformats.org/drawingml/2006/table">
            <a:tbl>
              <a:tblPr/>
              <a:tblGrid>
                <a:gridCol w="2118732"/>
                <a:gridCol w="1906858"/>
                <a:gridCol w="1707971"/>
                <a:gridCol w="1670848"/>
              </a:tblGrid>
              <a:tr h="702587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Coûts</a:t>
                      </a:r>
                      <a:endParaRPr lang="fr-CA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Insecticides</a:t>
                      </a:r>
                      <a:r>
                        <a:rPr lang="fr-CA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et autres produits</a:t>
                      </a:r>
                    </a:p>
                    <a:p>
                      <a:pPr algn="ctr" fontAlgn="ctr"/>
                      <a:r>
                        <a:rPr lang="fr-CA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$/ha</a:t>
                      </a:r>
                      <a:endParaRPr lang="fr-CA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Tracteur et MO</a:t>
                      </a:r>
                    </a:p>
                    <a:p>
                      <a:pPr algn="ctr" fontAlgn="ctr"/>
                      <a:r>
                        <a:rPr lang="fr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$/ha</a:t>
                      </a:r>
                      <a:endParaRPr lang="fr-CA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Coût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0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A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GF-120 (6 </a:t>
                      </a:r>
                      <a:r>
                        <a:rPr lang="fr-CA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Tts</a:t>
                      </a:r>
                      <a:r>
                        <a:rPr lang="fr-CA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fr-CA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A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  <a:endParaRPr lang="fr-C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fr-C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A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425 </a:t>
                      </a:r>
                      <a:r>
                        <a:rPr lang="fr-CA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$/ha</a:t>
                      </a:r>
                      <a:endParaRPr lang="fr-C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30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GF-100rien (6 </a:t>
                      </a:r>
                      <a:r>
                        <a:rPr lang="fr-CA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Tts</a:t>
                      </a:r>
                      <a:r>
                        <a:rPr lang="fr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fr-CA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195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267 $/ha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30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GF-100rien (4</a:t>
                      </a:r>
                      <a:r>
                        <a:rPr lang="fr-CA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CA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Tts</a:t>
                      </a:r>
                      <a:r>
                        <a:rPr lang="fr-CA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fr-CA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178 $/ha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0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A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Conventionnel (1 Tt)</a:t>
                      </a:r>
                      <a:endParaRPr lang="fr-CA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A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64.3</a:t>
                      </a:r>
                      <a:endParaRPr lang="fr-C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A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32.5</a:t>
                      </a:r>
                      <a:endParaRPr lang="fr-C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A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96.8 $/ha</a:t>
                      </a:r>
                      <a:endParaRPr lang="fr-C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95168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1626</TotalTime>
  <Words>976</Words>
  <Application>Microsoft Office PowerPoint</Application>
  <PresentationFormat>Grand écran</PresentationFormat>
  <Paragraphs>198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Brin</vt:lpstr>
      <vt:lpstr>Les projets d’Agropomme</vt:lpstr>
      <vt:lpstr>GF-100rien : un essai qui continue</vt:lpstr>
      <vt:lpstr>Petit rappel de l’année passée</vt:lpstr>
      <vt:lpstr>Essais 2014</vt:lpstr>
      <vt:lpstr>Résultats</vt:lpstr>
      <vt:lpstr>Résultats</vt:lpstr>
      <vt:lpstr>Résultats</vt:lpstr>
      <vt:lpstr>Résultats en 2014</vt:lpstr>
      <vt:lpstr>Discussion</vt:lpstr>
      <vt:lpstr>Projet avec l’Irda</vt:lpstr>
      <vt:lpstr>Implantation régionale de la confusion sexuelle dans la MRC Deux-Montagnes contre le carpocapse de la pomme</vt:lpstr>
      <vt:lpstr>Rappel sur la confusion sexuelle</vt:lpstr>
      <vt:lpstr>Le projet</vt:lpstr>
      <vt:lpstr>Présentation PowerPoint</vt:lpstr>
      <vt:lpstr>Pose des diffuseurs pendant la floraison</vt:lpstr>
      <vt:lpstr>Résultats</vt:lpstr>
      <vt:lpstr>Discussion et conclusion</vt:lpstr>
      <vt:lpstr>        Merci  aux producteurs participants, au MAPAQ de la région,  au staff d’Agropomme, à Daniel Cormier et Franz Vanoosthuyse de l’Irda pour le soutien technique !</vt:lpstr>
      <vt:lpstr>Les pièges carpo prennent de la hauteur !</vt:lpstr>
      <vt:lpstr>Des cas inexpliqués…</vt:lpstr>
      <vt:lpstr>Mise en place d’un essai</vt:lpstr>
      <vt:lpstr>Présentation PowerPoint</vt:lpstr>
      <vt:lpstr>Résultats</vt:lpstr>
      <vt:lpstr>Conclusion</vt:lpstr>
      <vt:lpstr>La punaise diabolique</vt:lpstr>
      <vt:lpstr>Participation au RAP Punaise marbrée</vt:lpstr>
      <vt:lpstr>A ne pas confondre !</vt:lpstr>
      <vt:lpstr>Merci pour votre attention !    Questions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projets d’Agropomme</dc:title>
  <dc:creator>Asus</dc:creator>
  <cp:lastModifiedBy>Asus</cp:lastModifiedBy>
  <cp:revision>68</cp:revision>
  <dcterms:created xsi:type="dcterms:W3CDTF">2014-11-21T16:27:54Z</dcterms:created>
  <dcterms:modified xsi:type="dcterms:W3CDTF">2014-12-16T17:15:06Z</dcterms:modified>
</cp:coreProperties>
</file>