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5" r:id="rId3"/>
    <p:sldId id="306" r:id="rId4"/>
    <p:sldId id="308" r:id="rId5"/>
    <p:sldId id="309" r:id="rId6"/>
    <p:sldId id="339" r:id="rId7"/>
    <p:sldId id="307" r:id="rId8"/>
    <p:sldId id="303" r:id="rId9"/>
    <p:sldId id="304" r:id="rId10"/>
    <p:sldId id="336" r:id="rId11"/>
    <p:sldId id="337" r:id="rId12"/>
    <p:sldId id="329" r:id="rId13"/>
    <p:sldId id="331" r:id="rId14"/>
    <p:sldId id="332" r:id="rId15"/>
    <p:sldId id="333" r:id="rId16"/>
    <p:sldId id="334" r:id="rId17"/>
    <p:sldId id="338" r:id="rId18"/>
    <p:sldId id="335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CC0000"/>
    <a:srgbClr val="EA0000"/>
    <a:srgbClr val="FF1515"/>
    <a:srgbClr val="F4750C"/>
    <a:srgbClr val="336600"/>
    <a:srgbClr val="009900"/>
    <a:srgbClr val="008000"/>
    <a:srgbClr val="FCFC3A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4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euille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erveur\Commun\froid\R&#233;seau%20national%20conservation\121213\Enqu&#234;te%20station%2013\Copie%20de%20Bilan3anscasdar%20ech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erveur\Commun\froid\R&#233;seau%20national%20conservation\121213\Enqu&#234;te%20station%2013\Copie%20de%20Bilan3anscasdar%20e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Nombre</a:t>
            </a:r>
            <a:r>
              <a:rPr lang="fr-FR" baseline="0" dirty="0" smtClean="0"/>
              <a:t> d’essais avec écart de fermeté</a:t>
            </a:r>
            <a:endParaRPr lang="fr-FR" dirty="0"/>
          </a:p>
        </c:rich>
      </c:tx>
      <c:layout>
        <c:manualLayout>
          <c:xMode val="edge"/>
          <c:yMode val="edge"/>
          <c:x val="0.2066986005747789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XLO &gt; AC</c:v>
                </c:pt>
              </c:strCache>
            </c:strRef>
          </c:tx>
          <c:spPr>
            <a:solidFill>
              <a:srgbClr val="CC0000"/>
            </a:solidFill>
          </c:spPr>
          <c:dLbls>
            <c:dLblPos val="ctr"/>
            <c:showVal val="1"/>
          </c:dLbls>
          <c:cat>
            <c:strRef>
              <c:f>Feuil1!$A$2:$A$5</c:f>
              <c:strCache>
                <c:ptCount val="4"/>
                <c:pt idx="0">
                  <c:v>Granny</c:v>
                </c:pt>
                <c:pt idx="1">
                  <c:v>Pink Lady / Rosy Glow</c:v>
                </c:pt>
                <c:pt idx="2">
                  <c:v>Golden</c:v>
                </c:pt>
                <c:pt idx="3">
                  <c:v>Autres variétés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Diff. non significative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ctr"/>
            <c:showVal val="1"/>
          </c:dLbls>
          <c:cat>
            <c:strRef>
              <c:f>Feuil1!$A$2:$A$5</c:f>
              <c:strCache>
                <c:ptCount val="4"/>
                <c:pt idx="0">
                  <c:v>Granny</c:v>
                </c:pt>
                <c:pt idx="1">
                  <c:v>Pink Lady / Rosy Glow</c:v>
                </c:pt>
                <c:pt idx="2">
                  <c:v>Golden</c:v>
                </c:pt>
                <c:pt idx="3">
                  <c:v>Autres variétés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gapWidth val="75"/>
        <c:overlap val="-25"/>
        <c:axId val="60414976"/>
        <c:axId val="60916864"/>
      </c:barChart>
      <c:catAx>
        <c:axId val="60414976"/>
        <c:scaling>
          <c:orientation val="minMax"/>
        </c:scaling>
        <c:axPos val="b"/>
        <c:majorTickMark val="none"/>
        <c:tickLblPos val="nextTo"/>
        <c:crossAx val="60916864"/>
        <c:crosses val="autoZero"/>
        <c:auto val="1"/>
        <c:lblAlgn val="ctr"/>
        <c:lblOffset val="100"/>
      </c:catAx>
      <c:valAx>
        <c:axId val="60916864"/>
        <c:scaling>
          <c:orientation val="minMax"/>
          <c:max val="7"/>
        </c:scaling>
        <c:axPos val="l"/>
        <c:majorGridlines/>
        <c:numFmt formatCode="General" sourceLinked="1"/>
        <c:majorTickMark val="none"/>
        <c:tickLblPos val="nextTo"/>
        <c:spPr>
          <a:ln w="6350">
            <a:solidFill>
              <a:schemeClr val="tx1">
                <a:lumMod val="50000"/>
                <a:lumOff val="50000"/>
              </a:schemeClr>
            </a:solidFill>
          </a:ln>
        </c:spPr>
        <c:crossAx val="60414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110381341276548"/>
          <c:y val="0.9069784346878158"/>
          <c:w val="0.75446465067822865"/>
          <c:h val="7.648694415898256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Nombre</a:t>
            </a:r>
            <a:r>
              <a:rPr lang="fr-FR" baseline="0" dirty="0" smtClean="0"/>
              <a:t> d’essais avec écart de fermeté</a:t>
            </a:r>
            <a:endParaRPr lang="fr-FR" dirty="0"/>
          </a:p>
        </c:rich>
      </c:tx>
      <c:layout>
        <c:manualLayout>
          <c:xMode val="edge"/>
          <c:yMode val="edge"/>
          <c:x val="0.2066986005747789"/>
          <c:y val="0"/>
        </c:manualLayout>
      </c:layout>
    </c:title>
    <c:plotArea>
      <c:layout>
        <c:manualLayout>
          <c:layoutTarget val="inner"/>
          <c:xMode val="edge"/>
          <c:yMode val="edge"/>
          <c:x val="4.8793975721775164E-2"/>
          <c:y val="0.18275255740815122"/>
          <c:w val="0.92791196680452692"/>
          <c:h val="0.59327943661318505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ACD &gt; XLO</c:v>
                </c:pt>
              </c:strCache>
            </c:strRef>
          </c:tx>
          <c:spPr>
            <a:solidFill>
              <a:srgbClr val="EA0000"/>
            </a:solidFill>
          </c:spPr>
          <c:dLbls>
            <c:dLblPos val="ctr"/>
            <c:showVal val="1"/>
          </c:dLbls>
          <c:cat>
            <c:strRef>
              <c:f>Feuil1!$A$2:$A$5</c:f>
              <c:strCache>
                <c:ptCount val="4"/>
                <c:pt idx="0">
                  <c:v>Granny</c:v>
                </c:pt>
                <c:pt idx="1">
                  <c:v>Pink Lady / Rosy Glow</c:v>
                </c:pt>
                <c:pt idx="2">
                  <c:v>Golden</c:v>
                </c:pt>
                <c:pt idx="3">
                  <c:v>Autres variétés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Diff. non significative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ctr"/>
            <c:showVal val="1"/>
          </c:dLbls>
          <c:cat>
            <c:strRef>
              <c:f>Feuil1!$A$2:$A$5</c:f>
              <c:strCache>
                <c:ptCount val="4"/>
                <c:pt idx="0">
                  <c:v>Granny</c:v>
                </c:pt>
                <c:pt idx="1">
                  <c:v>Pink Lady / Rosy Glow</c:v>
                </c:pt>
                <c:pt idx="2">
                  <c:v>Golden</c:v>
                </c:pt>
                <c:pt idx="3">
                  <c:v>Autres variétés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gapWidth val="75"/>
        <c:overlap val="-25"/>
        <c:axId val="68314624"/>
        <c:axId val="68316160"/>
      </c:barChart>
      <c:catAx>
        <c:axId val="68314624"/>
        <c:scaling>
          <c:orientation val="minMax"/>
        </c:scaling>
        <c:axPos val="b"/>
        <c:majorTickMark val="none"/>
        <c:tickLblPos val="nextTo"/>
        <c:crossAx val="68316160"/>
        <c:crosses val="autoZero"/>
        <c:auto val="1"/>
        <c:lblAlgn val="ctr"/>
        <c:lblOffset val="100"/>
      </c:catAx>
      <c:valAx>
        <c:axId val="68316160"/>
        <c:scaling>
          <c:orientation val="minMax"/>
          <c:max val="7"/>
        </c:scaling>
        <c:axPos val="l"/>
        <c:majorGridlines/>
        <c:numFmt formatCode="General" sourceLinked="1"/>
        <c:majorTickMark val="none"/>
        <c:tickLblPos val="nextTo"/>
        <c:spPr>
          <a:ln w="6350">
            <a:solidFill>
              <a:schemeClr val="tx1">
                <a:lumMod val="50000"/>
                <a:lumOff val="50000"/>
              </a:schemeClr>
            </a:solidFill>
          </a:ln>
        </c:spPr>
        <c:crossAx val="6831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110381341276548"/>
          <c:y val="0.92054536675412135"/>
          <c:w val="0.77582011327882427"/>
          <c:h val="7.648694415898243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baseline="0" dirty="0" smtClean="0"/>
              <a:t>Fermeté en fin d’essai (kg/cm²)</a:t>
            </a:r>
            <a:endParaRPr lang="fr-FR" dirty="0"/>
          </a:p>
        </c:rich>
      </c:tx>
      <c:layout>
        <c:manualLayout>
          <c:xMode val="edge"/>
          <c:yMode val="edge"/>
          <c:x val="0.28238920422983493"/>
          <c:y val="0"/>
        </c:manualLayout>
      </c:layout>
    </c:title>
    <c:plotArea>
      <c:layout>
        <c:manualLayout>
          <c:layoutTarget val="inner"/>
          <c:xMode val="edge"/>
          <c:yMode val="edge"/>
          <c:x val="7.3659492379634581E-2"/>
          <c:y val="0.13319128756935528"/>
          <c:w val="0.89908343517386968"/>
          <c:h val="0.70632143814086112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fermeté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ctr"/>
            <c:showVal val="1"/>
          </c:dLbls>
          <c:cat>
            <c:strRef>
              <c:f>Feuil1!$A$2:$A$6</c:f>
              <c:strCache>
                <c:ptCount val="5"/>
                <c:pt idx="0">
                  <c:v>AC (2-2,5 % O2)</c:v>
                </c:pt>
                <c:pt idx="1">
                  <c:v>AC sans éthylène</c:v>
                </c:pt>
                <c:pt idx="2">
                  <c:v>XLO</c:v>
                </c:pt>
                <c:pt idx="3">
                  <c:v>ACD</c:v>
                </c:pt>
                <c:pt idx="4">
                  <c:v>SmartFresh + AC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6.7</c:v>
                </c:pt>
                <c:pt idx="1">
                  <c:v>6.9</c:v>
                </c:pt>
                <c:pt idx="2">
                  <c:v>7.1</c:v>
                </c:pt>
                <c:pt idx="3">
                  <c:v>7.1</c:v>
                </c:pt>
                <c:pt idx="4">
                  <c:v>7.8</c:v>
                </c:pt>
              </c:numCache>
            </c:numRef>
          </c:val>
        </c:ser>
        <c:gapWidth val="75"/>
        <c:overlap val="-25"/>
        <c:axId val="91144192"/>
        <c:axId val="91146112"/>
      </c:barChart>
      <c:catAx>
        <c:axId val="91144192"/>
        <c:scaling>
          <c:orientation val="minMax"/>
        </c:scaling>
        <c:axPos val="b"/>
        <c:majorTickMark val="none"/>
        <c:tickLblPos val="nextTo"/>
        <c:crossAx val="91146112"/>
        <c:crosses val="autoZero"/>
        <c:auto val="1"/>
        <c:lblAlgn val="ctr"/>
        <c:lblOffset val="100"/>
      </c:catAx>
      <c:valAx>
        <c:axId val="91146112"/>
        <c:scaling>
          <c:orientation val="minMax"/>
          <c:max val="8"/>
          <c:min val="4"/>
        </c:scaling>
        <c:axPos val="l"/>
        <c:majorGridlines/>
        <c:numFmt formatCode="General" sourceLinked="1"/>
        <c:majorTickMark val="none"/>
        <c:tickLblPos val="nextTo"/>
        <c:spPr>
          <a:ln w="6350">
            <a:solidFill>
              <a:schemeClr val="tx1">
                <a:lumMod val="50000"/>
                <a:lumOff val="50000"/>
              </a:schemeClr>
            </a:solidFill>
          </a:ln>
        </c:spPr>
        <c:crossAx val="91144192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baseline="0" dirty="0" smtClean="0"/>
              <a:t>Fermeté en fin d’essai (kg/cm²)</a:t>
            </a:r>
            <a:endParaRPr lang="fr-FR" dirty="0"/>
          </a:p>
        </c:rich>
      </c:tx>
      <c:layout>
        <c:manualLayout>
          <c:xMode val="edge"/>
          <c:yMode val="edge"/>
          <c:x val="0.28238920422983466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fermeté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ctr"/>
            <c:showVal val="1"/>
          </c:dLbls>
          <c:cat>
            <c:strRef>
              <c:f>Feuil1!$A$2:$A$5</c:f>
              <c:strCache>
                <c:ptCount val="4"/>
                <c:pt idx="0">
                  <c:v>AC (2-2,5 % O2)</c:v>
                </c:pt>
                <c:pt idx="1">
                  <c:v>XLO</c:v>
                </c:pt>
                <c:pt idx="2">
                  <c:v>ACD</c:v>
                </c:pt>
                <c:pt idx="3">
                  <c:v>SmartFresh + AC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5.9</c:v>
                </c:pt>
                <c:pt idx="2">
                  <c:v>6</c:v>
                </c:pt>
                <c:pt idx="3">
                  <c:v>6.5</c:v>
                </c:pt>
              </c:numCache>
            </c:numRef>
          </c:val>
        </c:ser>
        <c:gapWidth val="75"/>
        <c:overlap val="-25"/>
        <c:axId val="107748736"/>
        <c:axId val="107877504"/>
      </c:barChart>
      <c:catAx>
        <c:axId val="107748736"/>
        <c:scaling>
          <c:orientation val="minMax"/>
        </c:scaling>
        <c:axPos val="b"/>
        <c:majorTickMark val="none"/>
        <c:tickLblPos val="nextTo"/>
        <c:crossAx val="107877504"/>
        <c:crosses val="autoZero"/>
        <c:auto val="1"/>
        <c:lblAlgn val="ctr"/>
        <c:lblOffset val="100"/>
      </c:catAx>
      <c:valAx>
        <c:axId val="107877504"/>
        <c:scaling>
          <c:orientation val="minMax"/>
          <c:max val="7"/>
          <c:min val="4"/>
        </c:scaling>
        <c:axPos val="l"/>
        <c:majorGridlines/>
        <c:numFmt formatCode="General" sourceLinked="1"/>
        <c:majorTickMark val="none"/>
        <c:tickLblPos val="nextTo"/>
        <c:spPr>
          <a:ln w="6350">
            <a:solidFill>
              <a:schemeClr val="tx1">
                <a:lumMod val="50000"/>
                <a:lumOff val="50000"/>
              </a:schemeClr>
            </a:solidFill>
          </a:ln>
        </c:spPr>
        <c:crossAx val="107748736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Essai La</a:t>
            </a:r>
            <a:r>
              <a:rPr lang="fr-FR" baseline="0" dirty="0" smtClean="0"/>
              <a:t> Morinière 2010-2011</a:t>
            </a:r>
          </a:p>
          <a:p>
            <a:pPr>
              <a:defRPr/>
            </a:pPr>
            <a:r>
              <a:rPr lang="fr-FR" sz="1800" b="0" baseline="0" dirty="0" smtClean="0"/>
              <a:t>Conservation jusqu’à fin février</a:t>
            </a:r>
            <a:endParaRPr lang="fr-FR" sz="1800" b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+ 24 h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Feuil1!$A$2:$A$5</c:f>
              <c:strCache>
                <c:ptCount val="4"/>
                <c:pt idx="0">
                  <c:v>AC 2 % O2</c:v>
                </c:pt>
                <c:pt idx="1">
                  <c:v>ULO 1,5 % + Ecoscrub</c:v>
                </c:pt>
                <c:pt idx="2">
                  <c:v>XLO 1 % O2</c:v>
                </c:pt>
                <c:pt idx="3">
                  <c:v>ACD 1 % O2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7.2</c:v>
                </c:pt>
                <c:pt idx="2">
                  <c:v>7</c:v>
                </c:pt>
                <c:pt idx="3">
                  <c:v>6.9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+ 7 j</c:v>
                </c:pt>
              </c:strCache>
            </c:strRef>
          </c:tx>
          <c:spPr>
            <a:solidFill>
              <a:srgbClr val="006600"/>
            </a:solidFill>
          </c:spPr>
          <c:dLbls>
            <c:showVal val="1"/>
          </c:dLbls>
          <c:cat>
            <c:strRef>
              <c:f>Feuil1!$A$2:$A$5</c:f>
              <c:strCache>
                <c:ptCount val="4"/>
                <c:pt idx="0">
                  <c:v>AC 2 % O2</c:v>
                </c:pt>
                <c:pt idx="1">
                  <c:v>ULO 1,5 % + Ecoscrub</c:v>
                </c:pt>
                <c:pt idx="2">
                  <c:v>XLO 1 % O2</c:v>
                </c:pt>
                <c:pt idx="3">
                  <c:v>ACD 1 % O2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5.5</c:v>
                </c:pt>
                <c:pt idx="1">
                  <c:v>7.1</c:v>
                </c:pt>
                <c:pt idx="2">
                  <c:v>6.4</c:v>
                </c:pt>
                <c:pt idx="3">
                  <c:v>6.7</c:v>
                </c:pt>
              </c:numCache>
            </c:numRef>
          </c:val>
        </c:ser>
        <c:axId val="110274048"/>
        <c:axId val="110275584"/>
      </c:barChart>
      <c:catAx>
        <c:axId val="110274048"/>
        <c:scaling>
          <c:orientation val="minMax"/>
        </c:scaling>
        <c:axPos val="b"/>
        <c:tickLblPos val="nextTo"/>
        <c:crossAx val="110275584"/>
        <c:crosses val="autoZero"/>
        <c:auto val="1"/>
        <c:lblAlgn val="ctr"/>
        <c:lblOffset val="100"/>
      </c:catAx>
      <c:valAx>
        <c:axId val="110275584"/>
        <c:scaling>
          <c:orientation val="minMax"/>
          <c:max val="8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Fermeté (kg/cm²)</a:t>
                </a:r>
                <a:endParaRPr lang="fr-FR" dirty="0"/>
              </a:p>
            </c:rich>
          </c:tx>
          <c:layout/>
        </c:title>
        <c:numFmt formatCode="General" sourceLinked="1"/>
        <c:tickLblPos val="nextTo"/>
        <c:crossAx val="110274048"/>
        <c:crosses val="autoZero"/>
        <c:crossBetween val="between"/>
        <c:majorUnit val="0.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1995398826978525"/>
          <c:y val="7.3790423762142732E-2"/>
          <c:w val="0.69128524528559032"/>
          <c:h val="0.60534640959867914"/>
        </c:manualLayout>
      </c:layout>
      <c:barChart>
        <c:barDir val="col"/>
        <c:grouping val="clustered"/>
        <c:ser>
          <c:idx val="0"/>
          <c:order val="0"/>
          <c:tx>
            <c:strRef>
              <c:f>'Bilan 3ans casdar'!$B$47</c:f>
              <c:strCache>
                <c:ptCount val="1"/>
                <c:pt idx="0">
                  <c:v>ULO</c:v>
                </c:pt>
              </c:strCache>
            </c:strRef>
          </c:tx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'Bilan 3ans casdar'!$A$48:$A$53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casdar'!$B$48:$B$53</c:f>
              <c:numCache>
                <c:formatCode>0.00</c:formatCode>
                <c:ptCount val="6"/>
                <c:pt idx="1">
                  <c:v>5.083333015441899</c:v>
                </c:pt>
                <c:pt idx="2">
                  <c:v>4.583333015441899</c:v>
                </c:pt>
                <c:pt idx="3">
                  <c:v>4</c:v>
                </c:pt>
                <c:pt idx="4">
                  <c:v>4.7272730000000003</c:v>
                </c:pt>
                <c:pt idx="5">
                  <c:v>5.25</c:v>
                </c:pt>
              </c:numCache>
            </c:numRef>
          </c:val>
        </c:ser>
        <c:ser>
          <c:idx val="1"/>
          <c:order val="1"/>
          <c:tx>
            <c:strRef>
              <c:f>'Bilan 3ans casdar'!$C$47</c:f>
              <c:strCache>
                <c:ptCount val="1"/>
                <c:pt idx="0">
                  <c:v> AC dynamique</c:v>
                </c:pt>
              </c:strCache>
            </c:strRef>
          </c:tx>
          <c:cat>
            <c:strRef>
              <c:f>'Bilan 3ans casdar'!$A$48:$A$53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casdar'!$C$48:$C$53</c:f>
              <c:numCache>
                <c:formatCode>0.00</c:formatCode>
                <c:ptCount val="6"/>
                <c:pt idx="0">
                  <c:v>3.8333330154418945</c:v>
                </c:pt>
                <c:pt idx="1">
                  <c:v>4.9166669845581135</c:v>
                </c:pt>
                <c:pt idx="2">
                  <c:v>4.5</c:v>
                </c:pt>
                <c:pt idx="3">
                  <c:v>4.6249999999999947</c:v>
                </c:pt>
                <c:pt idx="4">
                  <c:v>4.545454999999996</c:v>
                </c:pt>
              </c:numCache>
            </c:numRef>
          </c:val>
        </c:ser>
        <c:ser>
          <c:idx val="2"/>
          <c:order val="2"/>
          <c:tx>
            <c:strRef>
              <c:f>'Bilan 3ans casdar'!$D$47</c:f>
              <c:strCache>
                <c:ptCount val="1"/>
                <c:pt idx="0">
                  <c:v>AC 1MCP</c:v>
                </c:pt>
              </c:strCache>
            </c:strRef>
          </c:tx>
          <c:cat>
            <c:strRef>
              <c:f>'Bilan 3ans casdar'!$A$48:$A$53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casdar'!$D$48:$D$53</c:f>
              <c:numCache>
                <c:formatCode>0.00</c:formatCode>
                <c:ptCount val="6"/>
                <c:pt idx="0">
                  <c:v>2.4166669845581006</c:v>
                </c:pt>
                <c:pt idx="1">
                  <c:v>3.5</c:v>
                </c:pt>
                <c:pt idx="2">
                  <c:v>3.8333330154418945</c:v>
                </c:pt>
                <c:pt idx="3">
                  <c:v>4</c:v>
                </c:pt>
                <c:pt idx="4">
                  <c:v>4.6363640000000004</c:v>
                </c:pt>
                <c:pt idx="5">
                  <c:v>4.75</c:v>
                </c:pt>
              </c:numCache>
            </c:numRef>
          </c:val>
        </c:ser>
        <c:ser>
          <c:idx val="3"/>
          <c:order val="3"/>
          <c:tx>
            <c:strRef>
              <c:f>'Bilan 3ans casdar'!$E$47</c:f>
              <c:strCache>
                <c:ptCount val="1"/>
                <c:pt idx="0">
                  <c:v> AC</c:v>
                </c:pt>
              </c:strCache>
            </c:strRef>
          </c:tx>
          <c:cat>
            <c:strRef>
              <c:f>'Bilan 3ans casdar'!$A$48:$A$53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casdar'!$E$48:$E$53</c:f>
              <c:numCache>
                <c:formatCode>0.00</c:formatCode>
                <c:ptCount val="6"/>
                <c:pt idx="0">
                  <c:v>2.75</c:v>
                </c:pt>
                <c:pt idx="1">
                  <c:v>5.1666669845581099</c:v>
                </c:pt>
                <c:pt idx="2">
                  <c:v>4.583333015441899</c:v>
                </c:pt>
                <c:pt idx="3">
                  <c:v>4.375</c:v>
                </c:pt>
                <c:pt idx="4">
                  <c:v>4.6363640000000004</c:v>
                </c:pt>
                <c:pt idx="5">
                  <c:v>5.1666669845581099</c:v>
                </c:pt>
              </c:numCache>
            </c:numRef>
          </c:val>
        </c:ser>
        <c:axId val="45856256"/>
        <c:axId val="45857792"/>
      </c:barChart>
      <c:catAx>
        <c:axId val="45856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5857792"/>
        <c:crosses val="autoZero"/>
        <c:auto val="1"/>
        <c:lblAlgn val="ctr"/>
        <c:lblOffset val="100"/>
      </c:catAx>
      <c:valAx>
        <c:axId val="45857792"/>
        <c:scaling>
          <c:orientation val="minMax"/>
          <c:min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Note moyenne jury</a:t>
                </a:r>
              </a:p>
            </c:rich>
          </c:tx>
          <c:layout>
            <c:manualLayout>
              <c:xMode val="edge"/>
              <c:yMode val="edge"/>
              <c:x val="3.0614545436153186E-2"/>
              <c:y val="0.2383771823958769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4585625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1117132869578723"/>
          <c:y val="0.11594223433906939"/>
          <c:w val="0.17762888928849804"/>
          <c:h val="0.39973496639464284"/>
        </c:manualLayout>
      </c:layout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3115990432194519"/>
          <c:y val="8.8437591134441565E-2"/>
          <c:w val="0.6697345458063475"/>
          <c:h val="0.59488412317554618"/>
        </c:manualLayout>
      </c:layout>
      <c:barChart>
        <c:barDir val="col"/>
        <c:grouping val="clustered"/>
        <c:ser>
          <c:idx val="0"/>
          <c:order val="0"/>
          <c:tx>
            <c:strRef>
              <c:f>'Bilan 3ans casdar'!$B$24</c:f>
              <c:strCache>
                <c:ptCount val="1"/>
                <c:pt idx="0">
                  <c:v>ULO</c:v>
                </c:pt>
              </c:strCache>
            </c:strRef>
          </c:tx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'Bilan 3ans casdar'!$A$25:$A$30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casdar'!$B$25:$B$30</c:f>
              <c:numCache>
                <c:formatCode>0.00</c:formatCode>
                <c:ptCount val="6"/>
                <c:pt idx="1">
                  <c:v>7</c:v>
                </c:pt>
                <c:pt idx="2">
                  <c:v>6.333333015441899</c:v>
                </c:pt>
                <c:pt idx="3">
                  <c:v>7.25</c:v>
                </c:pt>
                <c:pt idx="4">
                  <c:v>6.9090910000000036</c:v>
                </c:pt>
                <c:pt idx="5">
                  <c:v>4.4166669845581135</c:v>
                </c:pt>
              </c:numCache>
            </c:numRef>
          </c:val>
        </c:ser>
        <c:ser>
          <c:idx val="1"/>
          <c:order val="1"/>
          <c:tx>
            <c:strRef>
              <c:f>'Bilan 3ans casdar'!$C$24</c:f>
              <c:strCache>
                <c:ptCount val="1"/>
                <c:pt idx="0">
                  <c:v> AC dynamique</c:v>
                </c:pt>
              </c:strCache>
            </c:strRef>
          </c:tx>
          <c:cat>
            <c:strRef>
              <c:f>'Bilan 3ans casdar'!$A$25:$A$30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casdar'!$C$25:$C$30</c:f>
              <c:numCache>
                <c:formatCode>0.00</c:formatCode>
                <c:ptCount val="6"/>
                <c:pt idx="0">
                  <c:v>6.25</c:v>
                </c:pt>
                <c:pt idx="1">
                  <c:v>7.333333015441899</c:v>
                </c:pt>
                <c:pt idx="2">
                  <c:v>6.9166669845581135</c:v>
                </c:pt>
                <c:pt idx="3">
                  <c:v>7.375</c:v>
                </c:pt>
                <c:pt idx="4">
                  <c:v>6.8181819999999957</c:v>
                </c:pt>
              </c:numCache>
            </c:numRef>
          </c:val>
        </c:ser>
        <c:ser>
          <c:idx val="2"/>
          <c:order val="2"/>
          <c:tx>
            <c:strRef>
              <c:f>'Bilan 3ans casdar'!$D$24</c:f>
              <c:strCache>
                <c:ptCount val="1"/>
                <c:pt idx="0">
                  <c:v>AC 1MCP</c:v>
                </c:pt>
              </c:strCache>
            </c:strRef>
          </c:tx>
          <c:cat>
            <c:strRef>
              <c:f>'Bilan 3ans casdar'!$A$25:$A$30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casdar'!$D$25:$D$30</c:f>
              <c:numCache>
                <c:formatCode>0.00</c:formatCode>
                <c:ptCount val="6"/>
                <c:pt idx="0">
                  <c:v>6.75</c:v>
                </c:pt>
                <c:pt idx="1">
                  <c:v>7.5</c:v>
                </c:pt>
                <c:pt idx="2">
                  <c:v>7.25</c:v>
                </c:pt>
                <c:pt idx="3">
                  <c:v>7.375</c:v>
                </c:pt>
                <c:pt idx="4">
                  <c:v>7.1818179999999963</c:v>
                </c:pt>
                <c:pt idx="5">
                  <c:v>5.833333015441899</c:v>
                </c:pt>
              </c:numCache>
            </c:numRef>
          </c:val>
        </c:ser>
        <c:ser>
          <c:idx val="3"/>
          <c:order val="3"/>
          <c:tx>
            <c:strRef>
              <c:f>'Bilan 3ans casdar'!$E$24</c:f>
              <c:strCache>
                <c:ptCount val="1"/>
                <c:pt idx="0">
                  <c:v> AC</c:v>
                </c:pt>
              </c:strCache>
            </c:strRef>
          </c:tx>
          <c:cat>
            <c:strRef>
              <c:f>'Bilan 3ans casdar'!$A$25:$A$30</c:f>
              <c:strCache>
                <c:ptCount val="6"/>
                <c:pt idx="0">
                  <c:v>Granny Smith 28/03/11</c:v>
                </c:pt>
                <c:pt idx="1">
                  <c:v>Pink Lady®08/03/11</c:v>
                </c:pt>
                <c:pt idx="2">
                  <c:v>Pink Lady®11/05/11</c:v>
                </c:pt>
                <c:pt idx="3">
                  <c:v>Pink Lady® 23/02/12</c:v>
                </c:pt>
                <c:pt idx="4">
                  <c:v>Pink Lady®18/04/12</c:v>
                </c:pt>
                <c:pt idx="5">
                  <c:v>Belchard®25/04/13</c:v>
                </c:pt>
              </c:strCache>
            </c:strRef>
          </c:cat>
          <c:val>
            <c:numRef>
              <c:f>'Bilan 3ans casdar'!$E$25:$E$30</c:f>
              <c:numCache>
                <c:formatCode>0.00</c:formatCode>
                <c:ptCount val="6"/>
                <c:pt idx="0">
                  <c:v>7</c:v>
                </c:pt>
                <c:pt idx="1">
                  <c:v>7</c:v>
                </c:pt>
                <c:pt idx="2">
                  <c:v>6.083333015441899</c:v>
                </c:pt>
                <c:pt idx="3">
                  <c:v>6.75</c:v>
                </c:pt>
                <c:pt idx="4">
                  <c:v>6.3636359999999961</c:v>
                </c:pt>
                <c:pt idx="5">
                  <c:v>3.75</c:v>
                </c:pt>
              </c:numCache>
            </c:numRef>
          </c:val>
        </c:ser>
        <c:axId val="48186112"/>
        <c:axId val="48187648"/>
      </c:barChart>
      <c:catAx>
        <c:axId val="4818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8187648"/>
        <c:crosses val="autoZero"/>
        <c:auto val="1"/>
        <c:lblAlgn val="ctr"/>
        <c:lblOffset val="100"/>
      </c:catAx>
      <c:valAx>
        <c:axId val="48187648"/>
        <c:scaling>
          <c:orientation val="minMax"/>
          <c:min val="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Note moyenne jury</a:t>
                </a:r>
              </a:p>
            </c:rich>
          </c:tx>
          <c:layout>
            <c:manualLayout>
              <c:xMode val="edge"/>
              <c:yMode val="edge"/>
              <c:x val="3.2574746731554041E-2"/>
              <c:y val="0.1975742653456615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 b="0"/>
            </a:pPr>
            <a:endParaRPr lang="fr-FR"/>
          </a:p>
        </c:txPr>
        <c:crossAx val="4818611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0486197598705156"/>
          <c:y val="0.14792143965985766"/>
          <c:w val="0.17847135925042121"/>
          <c:h val="0.48971062963357781"/>
        </c:manualLayout>
      </c:layout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0.11321</cdr:x>
      <cdr:y>0.06154</cdr:y>
    </cdr:from>
    <cdr:to>
      <cdr:x>0.88538</cdr:x>
      <cdr:y>0.14045</cdr:y>
    </cdr:to>
    <cdr:sp macro="" textlink="">
      <cdr:nvSpPr>
        <cdr:cNvPr id="3" name="ZoneTexte 17"/>
        <cdr:cNvSpPr txBox="1"/>
      </cdr:nvSpPr>
      <cdr:spPr>
        <a:xfrm xmlns:a="http://schemas.openxmlformats.org/drawingml/2006/main">
          <a:off x="864096" y="288032"/>
          <a:ext cx="589385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FR" dirty="0" smtClean="0"/>
            <a:t>Longue conservation, mesure après 7-10 jours à t° ambiante</a:t>
          </a:r>
          <a:endParaRPr lang="fr-F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0.11304</cdr:x>
      <cdr:y>0.64286</cdr:y>
    </cdr:from>
    <cdr:to>
      <cdr:x>0.21304</cdr:x>
      <cdr:y>0.70169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936104" y="3240360"/>
          <a:ext cx="828092" cy="296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(5,7 - 7,4)</a:t>
          </a:r>
          <a:endParaRPr lang="fr-FR" sz="13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0.80909</cdr:x>
      <cdr:y>0.67647</cdr:y>
    </cdr:from>
    <cdr:to>
      <cdr:x>0.91818</cdr:x>
      <cdr:y>0.7353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6408712" y="3312368"/>
          <a:ext cx="864089" cy="28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(5,7 - 7,3)</a:t>
          </a:r>
          <a:endParaRPr lang="fr-FR" sz="13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0.16822</cdr:x>
      <cdr:y>0.53623</cdr:y>
    </cdr:from>
    <cdr:to>
      <cdr:x>0.21495</cdr:x>
      <cdr:y>0.6087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96144" y="2664296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endParaRPr lang="fr-FR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0.34444</cdr:x>
      <cdr:y>1.6476E-7</cdr:y>
    </cdr:from>
    <cdr:to>
      <cdr:x>0.59595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200679" y="1"/>
          <a:ext cx="2337112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/>
            <a:t>Sensoriel</a:t>
          </a:r>
          <a:r>
            <a:rPr lang="fr-FR" sz="2000" b="1" baseline="0"/>
            <a:t> Goût</a:t>
          </a:r>
          <a:endParaRPr lang="fr-FR" sz="2000" b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0.34444</cdr:x>
      <cdr:y>0</cdr:y>
    </cdr:from>
    <cdr:to>
      <cdr:x>0.54444</cdr:x>
      <cdr:y>0.33333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748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/>
            <a:t>Sensoriel</a:t>
          </a:r>
          <a:r>
            <a:rPr lang="fr-FR" sz="2000" b="1" baseline="0"/>
            <a:t> croquant</a:t>
          </a:r>
          <a:endParaRPr lang="fr-FR" sz="20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D94A1-E09C-4576-A3ED-A3D4ECA006A8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5327-4E10-43A3-9BFA-B3A9F30112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F0C6C-2556-4F0C-97EB-3C91EEFB7A9F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F8C27-3E54-4013-8BEC-838DFCFADD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26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8C27-3E54-4013-8BEC-838DFCFADDC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8C27-3E54-4013-8BEC-838DFCFADDC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Espace réservé du pied de page 1"/>
          <p:cNvSpPr txBox="1">
            <a:spLocks/>
          </p:cNvSpPr>
          <p:nvPr userDrawn="1"/>
        </p:nvSpPr>
        <p:spPr bwMode="auto">
          <a:xfrm>
            <a:off x="3203848" y="6597352"/>
            <a:ext cx="3672408" cy="2606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 Conservation Pomme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- 12 décembre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B0F0-D216-496F-BFA1-375D5D6FA7E1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E77D-7E22-464E-8792-3B3D846BE8E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logo Ctifl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  <p:pic>
        <p:nvPicPr>
          <p:cNvPr id="8" name="Image 7" descr="logo_moriniere_2012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logo_moriniere_201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86644" y="0"/>
            <a:ext cx="1857355" cy="796506"/>
          </a:xfrm>
          <a:prstGeom prst="rect">
            <a:avLst/>
          </a:prstGeom>
        </p:spPr>
      </p:pic>
      <p:pic>
        <p:nvPicPr>
          <p:cNvPr id="8" name="Image 7" descr="logo Ctif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42844" y="0"/>
            <a:ext cx="702785" cy="10715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B0F0-D216-496F-BFA1-375D5D6FA7E1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E77D-7E22-464E-8792-3B3D846BE8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769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image" Target="../media/image19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chart" Target="../charts/chart1.xml"/><Relationship Id="rId4" Type="http://schemas.openxmlformats.org/officeDocument/2006/relationships/image" Target="../media/image10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chart" Target="../charts/char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 des nouvelles techniques sur le maintien de la qualité des pommes</a:t>
            </a:r>
            <a:endParaRPr lang="fr-FR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6400800" cy="1178816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P. Westercamp, Ctifl / Cefel</a:t>
            </a:r>
          </a:p>
          <a:p>
            <a:r>
              <a:rPr lang="fr-FR" sz="28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C. Coureau, Ctifl / La Morinière</a:t>
            </a:r>
            <a:endParaRPr lang="fr-FR" sz="2800" dirty="0">
              <a:solidFill>
                <a:srgbClr val="002B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4248" y="49358"/>
            <a:ext cx="2339752" cy="1003377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832130" cy="119675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 l="43459" t="-1810" r="27414" b="4977"/>
          <a:stretch>
            <a:fillRect/>
          </a:stretch>
        </p:blipFill>
        <p:spPr bwMode="auto">
          <a:xfrm>
            <a:off x="7740352" y="5443093"/>
            <a:ext cx="1249197" cy="141490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559824" y="508518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Projet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Casdar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5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9713" y="116633"/>
            <a:ext cx="18954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7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8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8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Pourritures</a:t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Comparaison des techniques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8532440" cy="223224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Très bon effet du traitement à l’eau chaude (48-50°C selon la variété)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Tendance à une réduction des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gloeosporioses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avec le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SmartFresh</a:t>
            </a:r>
            <a:r>
              <a:rPr lang="fr-FR" sz="2100" baseline="30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et les très basses teneurs en oxygène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Photocatalyse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à évaluer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fr-FR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6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7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pic>
        <p:nvPicPr>
          <p:cNvPr id="13" name="Image 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DBDAD6"/>
              </a:clrFrom>
              <a:clrTo>
                <a:srgbClr val="DBDAD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07" t="4185" r="16641" b="3430"/>
          <a:stretch>
            <a:fillRect/>
          </a:stretch>
        </p:blipFill>
        <p:spPr bwMode="auto">
          <a:xfrm>
            <a:off x="1475656" y="1628800"/>
            <a:ext cx="173352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Nicolas\Desktop\Projet tutoré\117_PANA\P117024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6" t="18440" r="37288" b="35490"/>
          <a:stretch/>
        </p:blipFill>
        <p:spPr bwMode="auto">
          <a:xfrm>
            <a:off x="7029930" y="1700809"/>
            <a:ext cx="13482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1800201" cy="199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Autres critères visuels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8208912" cy="468052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Aspect graisseux (après évolution à température ambiante)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présent ponctuellement après stockage long en AC classique mais rare ou absent pour les autres techniques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Echaudure pédonculaire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Pink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Lady</a:t>
            </a:r>
            <a:r>
              <a:rPr lang="fr-FR" sz="2100" baseline="30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®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réduite voire enrayée par les très basses teneurs en oxygène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Apparition ponctuelle de  traces de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phytotoxicité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dans les essais de St-Rémy  favorisé par : récolte précoce, atmosphères sans éthylène (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très basses teneurs en oxygène, taux de CO</a:t>
            </a:r>
            <a:r>
              <a:rPr lang="fr-FR" sz="2000" baseline="-25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plus élevé ?)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					Essais supplémentaires en 					cours pour tester différentes 					hypothèses</a:t>
            </a:r>
          </a:p>
        </p:txBody>
      </p:sp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6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7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pic>
        <p:nvPicPr>
          <p:cNvPr id="17" name="Image 16" descr="Photo 1071.jpg"/>
          <p:cNvPicPr>
            <a:picLocks noChangeAspect="1"/>
          </p:cNvPicPr>
          <p:nvPr/>
        </p:nvPicPr>
        <p:blipFill>
          <a:blip r:embed="rId8" cstate="email"/>
          <a:srcRect l="14345" t="2057" r="17760" b="2057"/>
          <a:stretch>
            <a:fillRect/>
          </a:stretch>
        </p:blipFill>
        <p:spPr>
          <a:xfrm>
            <a:off x="1192833" y="4901359"/>
            <a:ext cx="1600192" cy="15009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41168"/>
            <a:ext cx="1551923" cy="142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127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Arômes et qualité nutritionnelle</a:t>
            </a:r>
            <a:b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9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>Bilan 2010-2013 </a:t>
            </a:r>
            <a:r>
              <a:rPr lang="fr-FR" sz="28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(Christophe Aubert, Ctifl St-Rémy)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4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5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048672" cy="395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ous-titre 14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04856" cy="406896"/>
          </a:xfrm>
        </p:spPr>
        <p:txBody>
          <a:bodyPr>
            <a:normAutofit lnSpcReduction="10000"/>
          </a:bodyPr>
          <a:lstStyle/>
          <a:p>
            <a:r>
              <a:rPr 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Résultats 2010-2011 </a:t>
            </a:r>
            <a:r>
              <a:rPr lang="fr-F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Pink</a:t>
            </a:r>
            <a:r>
              <a:rPr 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Lady</a:t>
            </a:r>
            <a:r>
              <a:rPr lang="fr-FR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771800" y="2852936"/>
            <a:ext cx="1296144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148064" y="2924944"/>
            <a:ext cx="1296144" cy="1296144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ous-titre 2"/>
          <p:cNvSpPr txBox="1">
            <a:spLocks/>
          </p:cNvSpPr>
          <p:nvPr/>
        </p:nvSpPr>
        <p:spPr>
          <a:xfrm>
            <a:off x="7092280" y="2276872"/>
            <a:ext cx="18002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d’arômes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 froid normal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Réduction en AC, accentuée en ACD 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 Impact important du </a:t>
            </a:r>
            <a:r>
              <a:rPr kumimoji="0" lang="fr-FR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SmartFresh</a:t>
            </a:r>
            <a:r>
              <a:rPr lang="fr-FR" sz="2000" baseline="30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 sur les arômes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19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/>
            </a:endParaRPr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2699792" y="2060848"/>
            <a:ext cx="230425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fr-FR" sz="1700" dirty="0" smtClean="0">
                <a:latin typeface="Arial" pitchFamily="34" charset="0"/>
                <a:cs typeface="Arial" pitchFamily="34" charset="0"/>
                <a:sym typeface="Symbol"/>
              </a:rPr>
              <a:t>Composés d’arômes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"/>
            <a:ext cx="7556376" cy="9807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Arômes et qualité nutritionnelle</a:t>
            </a:r>
            <a:endParaRPr lang="fr-FR" sz="2800" dirty="0">
              <a:solidFill>
                <a:srgbClr val="FF151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4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5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15" name="Sous-titre 14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5976664" cy="432048"/>
          </a:xfrm>
        </p:spPr>
        <p:txBody>
          <a:bodyPr>
            <a:normAutofit/>
          </a:bodyPr>
          <a:lstStyle/>
          <a:p>
            <a:r>
              <a:rPr 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Résultats 2012-2013 </a:t>
            </a:r>
            <a:r>
              <a:rPr lang="fr-F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Granny</a:t>
            </a:r>
            <a:r>
              <a:rPr 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Smith</a:t>
            </a:r>
          </a:p>
          <a:p>
            <a:endParaRPr lang="fr-F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5"/>
          <p:cNvGrpSpPr/>
          <p:nvPr/>
        </p:nvGrpSpPr>
        <p:grpSpPr>
          <a:xfrm>
            <a:off x="539552" y="2924944"/>
            <a:ext cx="4190238" cy="2739771"/>
            <a:chOff x="4774250" y="1114037"/>
            <a:chExt cx="4190238" cy="2739771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50" y="1114037"/>
              <a:ext cx="4190238" cy="2739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6508006" y="2483922"/>
              <a:ext cx="0" cy="58503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7854892" y="2483922"/>
              <a:ext cx="0" cy="58503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8532199" y="2483922"/>
              <a:ext cx="0" cy="58503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41"/>
          <p:cNvGrpSpPr/>
          <p:nvPr/>
        </p:nvGrpSpPr>
        <p:grpSpPr>
          <a:xfrm>
            <a:off x="4788024" y="2924944"/>
            <a:ext cx="4190238" cy="2739771"/>
            <a:chOff x="4774250" y="3929589"/>
            <a:chExt cx="4190238" cy="2739771"/>
          </a:xfrm>
        </p:grpSpPr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50" y="3929589"/>
              <a:ext cx="4190238" cy="2739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4" name="Connecteur droit avec flèche 43"/>
            <p:cNvCxnSpPr/>
            <p:nvPr/>
          </p:nvCxnSpPr>
          <p:spPr>
            <a:xfrm>
              <a:off x="6300192" y="4956595"/>
              <a:ext cx="2160240" cy="0"/>
            </a:xfrm>
            <a:prstGeom prst="straightConnector1">
              <a:avLst/>
            </a:prstGeom>
            <a:ln w="635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5364088" y="4509120"/>
              <a:ext cx="432048" cy="5040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ous-titre 14"/>
          <p:cNvSpPr txBox="1">
            <a:spLocks/>
          </p:cNvSpPr>
          <p:nvPr/>
        </p:nvSpPr>
        <p:spPr>
          <a:xfrm>
            <a:off x="683568" y="1412776"/>
            <a:ext cx="8352928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Comparaison    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froid normal 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avec ou sans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traitement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SmartFresh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AC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	         avec ou sans traitement </a:t>
            </a:r>
            <a:r>
              <a:rPr lang="fr-FR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SmartFresh</a:t>
            </a:r>
            <a:endParaRPr lang="fr-FR" sz="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AC dynamique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Mesures après 1, 2 et 6 mois de stockage		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5580112" y="5733256"/>
            <a:ext cx="316835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fr-FR" sz="19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kumimoji="0" lang="fr-FR" sz="19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aisse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 de la vitamine C dès le 1</a:t>
            </a:r>
            <a:r>
              <a:rPr kumimoji="0" lang="fr-FR" sz="19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er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 mois de stockage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rgbClr val="00319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/>
            </a:endParaRPr>
          </a:p>
        </p:txBody>
      </p:sp>
      <p:sp>
        <p:nvSpPr>
          <p:cNvPr id="48" name="Sous-titre 2"/>
          <p:cNvSpPr txBox="1">
            <a:spLocks/>
          </p:cNvSpPr>
          <p:nvPr/>
        </p:nvSpPr>
        <p:spPr>
          <a:xfrm>
            <a:off x="611560" y="5661248"/>
            <a:ext cx="4032448" cy="980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fr-FR" sz="19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Petite reprise de l’émission d’éthylène après 6 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mois en ACD - </a:t>
            </a:r>
            <a:r>
              <a:rPr lang="fr-FR" sz="19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este quasi nulle avec 1-MCP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rgbClr val="00319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/>
            </a:endParaRPr>
          </a:p>
        </p:txBody>
      </p:sp>
      <p:sp>
        <p:nvSpPr>
          <p:cNvPr id="49" name="Sous-titre 2"/>
          <p:cNvSpPr txBox="1">
            <a:spLocks/>
          </p:cNvSpPr>
          <p:nvPr/>
        </p:nvSpPr>
        <p:spPr>
          <a:xfrm>
            <a:off x="1691680" y="2996952"/>
            <a:ext cx="2376264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fr-FR" sz="1900" dirty="0" smtClean="0">
                <a:latin typeface="Arial" pitchFamily="34" charset="0"/>
                <a:cs typeface="Arial" pitchFamily="34" charset="0"/>
                <a:sym typeface="Symbol"/>
              </a:rPr>
              <a:t>Dégagement d’éthylène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/>
            </a:endParaRPr>
          </a:p>
        </p:txBody>
      </p:sp>
      <p:sp>
        <p:nvSpPr>
          <p:cNvPr id="50" name="Sous-titre 2"/>
          <p:cNvSpPr txBox="1">
            <a:spLocks/>
          </p:cNvSpPr>
          <p:nvPr/>
        </p:nvSpPr>
        <p:spPr>
          <a:xfrm>
            <a:off x="5868144" y="2996952"/>
            <a:ext cx="230425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fr-FR" sz="1900" dirty="0" smtClean="0">
                <a:latin typeface="Arial" pitchFamily="34" charset="0"/>
                <a:cs typeface="Arial" pitchFamily="34" charset="0"/>
                <a:sym typeface="Symbol"/>
              </a:rPr>
              <a:t>Teneurs en vitamine C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2687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Arômes et qualité nutritionnelle</a:t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2800" dirty="0">
              <a:solidFill>
                <a:srgbClr val="FF151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4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5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43608" y="1412776"/>
            <a:ext cx="7957392" cy="574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Bef>
                <a:spcPts val="1800"/>
              </a:spcBef>
            </a:pPr>
            <a:endParaRPr lang="fr-FR" sz="2200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Chute de la teneur en </a:t>
            </a:r>
            <a:r>
              <a:rPr lang="fr-FR" sz="22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vitamine C</a:t>
            </a:r>
            <a:r>
              <a:rPr lang="fr-FR" sz="22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après récolte mais niveau voisin en fin de conservation quelle que soit l’atmosphère 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Granny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Smith, 2 années d’étude)</a:t>
            </a:r>
          </a:p>
          <a:p>
            <a:pPr marL="0" lvl="1">
              <a:lnSpc>
                <a:spcPct val="11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Très faible évolution de la somme des </a:t>
            </a:r>
            <a:r>
              <a:rPr lang="fr-FR" sz="22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composés </a:t>
            </a:r>
            <a:r>
              <a:rPr lang="fr-FR" sz="2200" b="1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polyphénoliques</a:t>
            </a:r>
            <a:r>
              <a:rPr lang="fr-FR" sz="22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après récolte quelle que soit la technique de stockage 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Granny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Smith et </a:t>
            </a:r>
            <a:r>
              <a:rPr lang="fr-FR" sz="2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Pink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Lady</a:t>
            </a:r>
            <a:r>
              <a:rPr lang="fr-FR" sz="2000" baseline="30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, 2 années d’étude)</a:t>
            </a:r>
          </a:p>
          <a:p>
            <a:pPr marL="0" lvl="1">
              <a:lnSpc>
                <a:spcPct val="11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Diminution des </a:t>
            </a:r>
            <a:r>
              <a:rPr lang="fr-FR" sz="22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composés d’arômes </a:t>
            </a:r>
            <a:r>
              <a:rPr lang="fr-FR" sz="22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en AC par rapport au froid normal. Baisse accentuée par l’AC dynamique et encore plus par le </a:t>
            </a:r>
            <a:r>
              <a:rPr lang="fr-FR" sz="22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SmartFresh</a:t>
            </a:r>
            <a:r>
              <a:rPr lang="fr-FR" sz="2200" baseline="30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fr-FR" sz="2200" baseline="30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Pink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Lady</a:t>
            </a:r>
            <a:r>
              <a:rPr lang="fr-FR" sz="2000" baseline="30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fr-FR" sz="2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, 2010-2011)</a:t>
            </a:r>
            <a:endParaRPr lang="fr-FR" sz="2000" baseline="30000" dirty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endParaRPr lang="fr-FR" sz="2200" i="1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endParaRPr lang="fr-FR" sz="2200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00392" cy="14127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Qualité gustative</a:t>
            </a:r>
            <a:b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9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>Incidence des modes de conservation sur le goût</a:t>
            </a:r>
            <a:r>
              <a:rPr lang="fr-FR" sz="28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(Pierre Vaysse, Ctifl Lanxade)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4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5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18" name="Espace réservé du contenu 3"/>
          <p:cNvSpPr txBox="1">
            <a:spLocks/>
          </p:cNvSpPr>
          <p:nvPr/>
        </p:nvSpPr>
        <p:spPr>
          <a:xfrm>
            <a:off x="251520" y="1772816"/>
            <a:ext cx="8712968" cy="431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Analyse sensorielle et tests consommateurs 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Variétés </a:t>
            </a:r>
            <a:r>
              <a:rPr kumimoji="0" lang="fr-FR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Granny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Smith - </a:t>
            </a:r>
            <a:r>
              <a:rPr kumimoji="0" lang="fr-FR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Pink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Lady</a:t>
            </a:r>
            <a:r>
              <a:rPr kumimoji="0" lang="fr-FR" sz="2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Rosy </a:t>
            </a:r>
            <a:r>
              <a:rPr kumimoji="0" lang="fr-FR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Glow</a:t>
            </a:r>
            <a:r>
              <a:rPr kumimoji="0" lang="fr-FR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cov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</a:t>
            </a:r>
            <a:r>
              <a:rPr kumimoji="0" lang="fr-FR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Belchard</a:t>
            </a:r>
            <a:r>
              <a:rPr kumimoji="0" lang="fr-FR" sz="2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Conservation : AC témoin ; XLO ; AC dyn ; AC+1-MCP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" name="Image 22" descr="AS pomme Charlotte.jpg"/>
          <p:cNvPicPr>
            <a:picLocks noChangeAspect="1"/>
          </p:cNvPicPr>
          <p:nvPr/>
        </p:nvPicPr>
        <p:blipFill>
          <a:blip r:embed="rId6" cstate="email"/>
          <a:srcRect l="14073" t="11012" r="15563"/>
          <a:stretch>
            <a:fillRect/>
          </a:stretch>
        </p:blipFill>
        <p:spPr>
          <a:xfrm>
            <a:off x="971600" y="3717032"/>
            <a:ext cx="205839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ZoneTexte 23"/>
          <p:cNvSpPr txBox="1"/>
          <p:nvPr/>
        </p:nvSpPr>
        <p:spPr>
          <a:xfrm>
            <a:off x="7236295" y="3212977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Rosy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Glow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18 avril 2012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73" y="3068960"/>
            <a:ext cx="5670799" cy="3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6876256" y="37170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*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7164288" y="5445224"/>
            <a:ext cx="39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*</a:t>
            </a:r>
            <a:endParaRPr lang="fr-FR" sz="2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084030" y="4221088"/>
            <a:ext cx="1059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* significatif</a:t>
            </a:r>
            <a:endParaRPr lang="fr-FR" sz="2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7452320" y="479715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*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23"/>
          <p:cNvGraphicFramePr>
            <a:graphicFrameLocks noGrp="1"/>
          </p:cNvGraphicFramePr>
          <p:nvPr/>
        </p:nvGraphicFramePr>
        <p:xfrm>
          <a:off x="611561" y="1340768"/>
          <a:ext cx="853244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Qualité gustative</a:t>
            </a:r>
            <a:b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9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>Bilan 2010-2013 « goût »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4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5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6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4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25" name="Flèche droite 24"/>
          <p:cNvSpPr/>
          <p:nvPr/>
        </p:nvSpPr>
        <p:spPr bwMode="auto">
          <a:xfrm>
            <a:off x="2051720" y="6525344"/>
            <a:ext cx="792088" cy="10801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3995936" y="6525344"/>
            <a:ext cx="792088" cy="10801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72400" y="2060848"/>
            <a:ext cx="633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/ XLO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>
            <a:graphicFrameLocks noGrp="1"/>
          </p:cNvGraphicFramePr>
          <p:nvPr/>
        </p:nvGraphicFramePr>
        <p:xfrm>
          <a:off x="539552" y="1340768"/>
          <a:ext cx="875286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127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Qualité gustative</a:t>
            </a: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6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>Bilan 2010-2013 « texture »</a:t>
            </a:r>
            <a:endParaRPr lang="fr-F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4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5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6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4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27" name="Flèche droite 26"/>
          <p:cNvSpPr/>
          <p:nvPr/>
        </p:nvSpPr>
        <p:spPr bwMode="auto">
          <a:xfrm>
            <a:off x="2051720" y="6453336"/>
            <a:ext cx="864096" cy="10801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>
            <a:off x="3995936" y="6453336"/>
            <a:ext cx="864096" cy="10801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44408" y="2276872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/ XLO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00392" cy="14127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Qualité gustative</a:t>
            </a:r>
            <a:b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fr-FR" sz="28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dirty="0" smtClean="0">
                <a:solidFill>
                  <a:srgbClr val="FF1515"/>
                </a:solidFill>
                <a:latin typeface="Arial" pitchFamily="34" charset="0"/>
                <a:cs typeface="Arial" pitchFamily="34" charset="0"/>
              </a:rPr>
            </a:b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4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5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3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467544" y="1340768"/>
            <a:ext cx="8448402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Critères de goût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Réduction du goût global : avec 1-MCP et degré moindre XLO, augmentation note pomme verte.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Critères de texture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Augmentation du croquant (1-MCP, XLO et AC dynamique)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Effet variété : incidence sur </a:t>
            </a:r>
            <a:r>
              <a:rPr kumimoji="0" lang="fr-FR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Belchard</a:t>
            </a:r>
            <a:r>
              <a:rPr kumimoji="0" lang="fr-FR" sz="2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plus faible sur Pink Lady</a:t>
            </a:r>
            <a:r>
              <a:rPr kumimoji="0" lang="fr-FR" sz="2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(texture particulière).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Tests hédoniques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Pink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Lady</a:t>
            </a:r>
            <a:r>
              <a:rPr kumimoji="0" lang="fr-FR" sz="2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globalement satisfaction élevée, 1-MCP toujours moins bien notée (NS), peu d’incidence sur la texture ou témoin plutôt préféré (NS),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Belchard</a:t>
            </a:r>
            <a:r>
              <a:rPr kumimoji="0" lang="fr-FR" sz="2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pas de différences, effet sur la texture (1-MCP, XLO).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26875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Fermeté</a:t>
            </a: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Comparaison XLO (O</a:t>
            </a:r>
            <a:r>
              <a:rPr lang="fr-FR" sz="31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1%) / AC classique</a:t>
            </a:r>
            <a:endParaRPr lang="fr-FR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aphique 13"/>
          <p:cNvGraphicFramePr/>
          <p:nvPr/>
        </p:nvGraphicFramePr>
        <p:xfrm>
          <a:off x="1115616" y="1340768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771800" y="6165304"/>
            <a:ext cx="435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Sur 35 essais, 23 avec différence significative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39752" y="1628800"/>
            <a:ext cx="589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Longue conservation, mesure après 7-10 jours à t° ambiante</a:t>
            </a:r>
            <a:endParaRPr lang="fr-FR" dirty="0"/>
          </a:p>
        </p:txBody>
      </p:sp>
      <p:pic>
        <p:nvPicPr>
          <p:cNvPr id="22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6" cstate="email"/>
          <a:srcRect l="31976" r="48963" b="19993"/>
          <a:stretch>
            <a:fillRect/>
          </a:stretch>
        </p:blipFill>
        <p:spPr bwMode="auto">
          <a:xfrm>
            <a:off x="0" y="4193705"/>
            <a:ext cx="488446" cy="2664295"/>
          </a:xfrm>
          <a:prstGeom prst="rect">
            <a:avLst/>
          </a:prstGeom>
          <a:noFill/>
        </p:spPr>
      </p:pic>
      <p:pic>
        <p:nvPicPr>
          <p:cNvPr id="23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7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4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8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5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9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6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7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932040" y="5733256"/>
            <a:ext cx="42119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0070C0"/>
                </a:solidFill>
              </a:rPr>
              <a:t>(mais tendance AC ≥ XLO) pour la plupart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2687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Fermeté</a:t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Comparaison ACD / XLO (O</a:t>
            </a:r>
            <a:r>
              <a:rPr lang="fr-FR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1%)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aphique 13"/>
          <p:cNvGraphicFramePr/>
          <p:nvPr/>
        </p:nvGraphicFramePr>
        <p:xfrm>
          <a:off x="1115616" y="1412776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059832" y="3068960"/>
            <a:ext cx="4671279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FF0000"/>
                </a:solidFill>
              </a:rPr>
              <a:t>Différence significative : seulement 3 essais / 21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19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7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0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8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1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716016" y="6165304"/>
            <a:ext cx="4289579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0070C0"/>
                </a:solidFill>
              </a:rPr>
              <a:t>(dans 5 essais, légère tendance ACD ≥ XLO)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Fermeté</a:t>
            </a: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Valeurs moyennes sur </a:t>
            </a:r>
            <a:r>
              <a:rPr lang="fr-FR" sz="3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Granny</a:t>
            </a: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Smith</a:t>
            </a:r>
            <a:endParaRPr lang="fr-FR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aphique 13"/>
          <p:cNvGraphicFramePr/>
          <p:nvPr/>
        </p:nvGraphicFramePr>
        <p:xfrm>
          <a:off x="611560" y="1340768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123728" y="1700808"/>
            <a:ext cx="589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Longue conservation, mesure après 7-10 jours à t° ambiante</a:t>
            </a:r>
            <a:endParaRPr lang="fr-FR" dirty="0"/>
          </a:p>
        </p:txBody>
      </p:sp>
      <p:pic>
        <p:nvPicPr>
          <p:cNvPr id="15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7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19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8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0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9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1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7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1259632" y="609329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Moyenne sur 10 essais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5" name="ZoneTexte 1"/>
          <p:cNvSpPr txBox="1"/>
          <p:nvPr/>
        </p:nvSpPr>
        <p:spPr>
          <a:xfrm>
            <a:off x="4499992" y="4437112"/>
            <a:ext cx="86409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(6,2 - 7,7)</a:t>
            </a:r>
            <a:endParaRPr lang="fr-FR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Fermeté</a:t>
            </a: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Valeurs moyennes sur Golden</a:t>
            </a:r>
            <a:endParaRPr lang="fr-FR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aphique 13"/>
          <p:cNvGraphicFramePr/>
          <p:nvPr/>
        </p:nvGraphicFramePr>
        <p:xfrm>
          <a:off x="827584" y="1340768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051720" y="1700808"/>
            <a:ext cx="558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Longue conservation, mesure après 7 jours à t° ambiante</a:t>
            </a:r>
            <a:endParaRPr lang="fr-FR" dirty="0"/>
          </a:p>
        </p:txBody>
      </p:sp>
      <p:pic>
        <p:nvPicPr>
          <p:cNvPr id="15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19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7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0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8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1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2915816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Moyenne sur 5 essais (sortie avril-mai)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5" name="ZoneTexte 1"/>
          <p:cNvSpPr txBox="1"/>
          <p:nvPr/>
        </p:nvSpPr>
        <p:spPr>
          <a:xfrm>
            <a:off x="1907704" y="5301208"/>
            <a:ext cx="792088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(4,6 - 5,4)</a:t>
            </a:r>
            <a:endParaRPr lang="fr-FR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9675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Fermeté</a:t>
            </a: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Effet sur Gala</a:t>
            </a:r>
            <a:endParaRPr lang="fr-FR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19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7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0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8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1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sp>
        <p:nvSpPr>
          <p:cNvPr id="25" name="ZoneTexte 1"/>
          <p:cNvSpPr txBox="1"/>
          <p:nvPr/>
        </p:nvSpPr>
        <p:spPr>
          <a:xfrm>
            <a:off x="4499992" y="4365104"/>
            <a:ext cx="792088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(6,2 - 7,7)</a:t>
            </a:r>
            <a:endParaRPr lang="fr-FR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aphique 15"/>
          <p:cNvGraphicFramePr/>
          <p:nvPr/>
        </p:nvGraphicFramePr>
        <p:xfrm>
          <a:off x="827584" y="1196752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ZoneTexte 1"/>
          <p:cNvSpPr txBox="1"/>
          <p:nvPr/>
        </p:nvSpPr>
        <p:spPr>
          <a:xfrm>
            <a:off x="4391980" y="3248980"/>
            <a:ext cx="360040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"/>
          <p:cNvSpPr txBox="1"/>
          <p:nvPr/>
        </p:nvSpPr>
        <p:spPr>
          <a:xfrm>
            <a:off x="2555776" y="5157192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1"/>
          <p:cNvSpPr txBox="1"/>
          <p:nvPr/>
        </p:nvSpPr>
        <p:spPr>
          <a:xfrm>
            <a:off x="4067944" y="5157192"/>
            <a:ext cx="360040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1"/>
          <p:cNvSpPr txBox="1"/>
          <p:nvPr/>
        </p:nvSpPr>
        <p:spPr>
          <a:xfrm>
            <a:off x="3563888" y="2924944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5076056" y="3068960"/>
            <a:ext cx="360040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1"/>
          <p:cNvSpPr txBox="1"/>
          <p:nvPr/>
        </p:nvSpPr>
        <p:spPr>
          <a:xfrm>
            <a:off x="5436096" y="5157192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1"/>
          <p:cNvSpPr txBox="1"/>
          <p:nvPr/>
        </p:nvSpPr>
        <p:spPr>
          <a:xfrm>
            <a:off x="6516216" y="3140968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"/>
          <p:cNvSpPr txBox="1"/>
          <p:nvPr/>
        </p:nvSpPr>
        <p:spPr>
          <a:xfrm>
            <a:off x="6948264" y="5157192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340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Fermeté</a:t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Comparaison des techniques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8064896" cy="432048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Basses teneurs en oxygène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 fruits plus fermes qu’AC classique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AC dynamique proche de XLO ou légèrement supérieur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[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SmartFresh</a:t>
            </a:r>
            <a:r>
              <a:rPr lang="fr-FR" sz="2100" baseline="30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+ AC] significativement plus ferme que [O</a:t>
            </a:r>
            <a:r>
              <a:rPr lang="fr-FR" sz="2100" baseline="-25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&lt; 1 %] dans 19 essais sur 28 (écart se creuse à t° ambiante).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Trempage eau chaude 50°C  légère baisse de fermeté sur certaines variétés (notamment bicolores et Golden, mais pas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Granny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Smith)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Elimination de l’éthylène : effet plutôt positif sur la                fermeté (différence parfois significative, ou tendance)</a:t>
            </a:r>
            <a:endParaRPr lang="fr-FR" sz="2100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42" descr="E:\jmo\JmoIcone\Qualité\penefel.bmp"/>
          <p:cNvPicPr>
            <a:picLocks noChangeAspect="1" noChangeArrowheads="1"/>
          </p:cNvPicPr>
          <p:nvPr/>
        </p:nvPicPr>
        <p:blipFill>
          <a:blip r:embed="rId5" cstate="email"/>
          <a:srcRect l="16667" r="28205" b="7841"/>
          <a:stretch>
            <a:fillRect/>
          </a:stretch>
        </p:blipFill>
        <p:spPr bwMode="auto">
          <a:xfrm>
            <a:off x="7380312" y="4941168"/>
            <a:ext cx="1554606" cy="1700087"/>
          </a:xfrm>
          <a:prstGeom prst="rect">
            <a:avLst/>
          </a:prstGeom>
          <a:noFill/>
        </p:spPr>
      </p:pic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7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8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6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Coloration / IR / acidité</a:t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Comparaison des techniques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7848872" cy="432048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Basses teneurs en oxygène (XLO et ACD)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 limitent l’évolution de la coloration verte de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Granny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et de la couleur de fond des bicolores (mais moins que le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SmartFresh</a:t>
            </a:r>
            <a:r>
              <a:rPr lang="fr-FR" sz="2100" baseline="30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Peu d’effet des basses teneurs en oxygène sur le taux de sucre mais tendance à un meilleur IR final (longue conservation)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Basses teneurs en oxygène (XLO et ACD)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 meilleur maintien de l’acidité (mais effet légèrement inférieur au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SmartFresh</a:t>
            </a:r>
            <a:r>
              <a:rPr lang="fr-FR" sz="2100" baseline="30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Peu d’effet du traitement à l’eau chaude ni de l’élimination de l’éthylène sur ces paramètres (évolution de la coloration parfois légèrement ralentie dans des atmosphères sans éthylène)</a:t>
            </a:r>
            <a:endParaRPr lang="fr-FR" sz="2100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6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7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Brunissement interne</a:t>
            </a:r>
            <a:b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Comparaison des techniques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moriniere_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36516" y="548680"/>
            <a:ext cx="1007483" cy="432048"/>
          </a:xfrm>
          <a:prstGeom prst="rect">
            <a:avLst/>
          </a:prstGeom>
        </p:spPr>
      </p:pic>
      <p:pic>
        <p:nvPicPr>
          <p:cNvPr id="5" name="Image 4" descr="logo Ctif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531717" cy="764704"/>
          </a:xfrm>
          <a:prstGeom prst="rect">
            <a:avLst/>
          </a:prstGeom>
        </p:spPr>
      </p:pic>
      <p:pic>
        <p:nvPicPr>
          <p:cNvPr id="11" name="Picture 16" descr="cefe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8396" y="1"/>
            <a:ext cx="104560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788024" y="1916832"/>
            <a:ext cx="4032448" cy="165618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Cœur rosé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Granny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Smith limité par XLO, ACD et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1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SmartFresh</a:t>
            </a:r>
            <a:r>
              <a:rPr lang="fr-FR" sz="2100" baseline="30000" dirty="0" err="1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   (6 essais)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fr-FR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9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1988840"/>
            <a:ext cx="480441" cy="2205095"/>
          </a:xfrm>
          <a:prstGeom prst="rect">
            <a:avLst/>
          </a:prstGeom>
          <a:noFill/>
        </p:spPr>
      </p:pic>
      <p:pic>
        <p:nvPicPr>
          <p:cNvPr id="20" name="Picture 2" descr="C:\Users\Ctiflst\Pictures\Images\Pommes\palox Pink Lady vertic.jpg"/>
          <p:cNvPicPr>
            <a:picLocks noChangeAspect="1" noChangeArrowheads="1"/>
          </p:cNvPicPr>
          <p:nvPr/>
        </p:nvPicPr>
        <p:blipFill>
          <a:blip r:embed="rId6" cstate="email"/>
          <a:srcRect l="32975" r="45266" b="6921"/>
          <a:stretch>
            <a:fillRect/>
          </a:stretch>
        </p:blipFill>
        <p:spPr bwMode="auto">
          <a:xfrm>
            <a:off x="0" y="1988840"/>
            <a:ext cx="482244" cy="2680829"/>
          </a:xfrm>
          <a:prstGeom prst="rect">
            <a:avLst/>
          </a:prstGeom>
          <a:noFill/>
        </p:spPr>
      </p:pic>
      <p:pic>
        <p:nvPicPr>
          <p:cNvPr id="21" name="Picture 6" descr="C:\Users\Ctiflst\Pictures\Images\Pommes\Ethanol\trois traitements.jpg"/>
          <p:cNvPicPr>
            <a:picLocks noChangeAspect="1" noChangeArrowheads="1"/>
          </p:cNvPicPr>
          <p:nvPr/>
        </p:nvPicPr>
        <p:blipFill>
          <a:blip r:embed="rId7" cstate="email"/>
          <a:srcRect l="23376" t="39985" r="68898" b="36294"/>
          <a:stretch>
            <a:fillRect/>
          </a:stretch>
        </p:blipFill>
        <p:spPr bwMode="auto">
          <a:xfrm>
            <a:off x="0" y="0"/>
            <a:ext cx="485793" cy="1988840"/>
          </a:xfrm>
          <a:prstGeom prst="rect">
            <a:avLst/>
          </a:prstGeom>
          <a:noFill/>
        </p:spPr>
      </p:pic>
      <p:pic>
        <p:nvPicPr>
          <p:cNvPr id="22" name="Picture 2" descr="C:\Users\Ctiflst\AppData\Local\Microsoft\Windows\Temporary Internet Files\Content.Outlook\2AJHGRGZ\DSC02176 (2).JPG"/>
          <p:cNvPicPr>
            <a:picLocks noChangeAspect="1" noChangeArrowheads="1"/>
          </p:cNvPicPr>
          <p:nvPr/>
        </p:nvPicPr>
        <p:blipFill>
          <a:blip r:embed="rId5" cstate="email"/>
          <a:srcRect l="10150" t="15502" r="79078" b="18578"/>
          <a:stretch>
            <a:fillRect/>
          </a:stretch>
        </p:blipFill>
        <p:spPr bwMode="auto">
          <a:xfrm>
            <a:off x="0" y="4652905"/>
            <a:ext cx="480441" cy="2205095"/>
          </a:xfrm>
          <a:prstGeom prst="rect">
            <a:avLst/>
          </a:prstGeom>
          <a:noFill/>
        </p:spPr>
      </p:pic>
      <p:pic>
        <p:nvPicPr>
          <p:cNvPr id="53250" name="Picture 2" descr="C:\Users\Ctiflst\Pictures\Images\Pommes\Granny\Coeurs rosés\coeur rosé Granny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824" b="100000" l="9524" r="94533"/>
                    </a14:imgEffect>
                  </a14:imgLayer>
                </a14:imgProps>
              </a:ext>
            </a:extLst>
          </a:blip>
          <a:srcRect l="21386" t="4076" r="4872"/>
          <a:stretch>
            <a:fillRect/>
          </a:stretch>
        </p:blipFill>
        <p:spPr bwMode="auto">
          <a:xfrm>
            <a:off x="2987824" y="2276872"/>
            <a:ext cx="1724242" cy="1682241"/>
          </a:xfrm>
          <a:prstGeom prst="rect">
            <a:avLst/>
          </a:prstGeom>
          <a:noFill/>
        </p:spPr>
      </p:pic>
      <p:pic>
        <p:nvPicPr>
          <p:cNvPr id="13" name="Image 12" descr="DSCN8304"/>
          <p:cNvPicPr/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97892" l="19099" r="978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13" r="2021" b="4035"/>
          <a:stretch>
            <a:fillRect/>
          </a:stretch>
        </p:blipFill>
        <p:spPr bwMode="auto">
          <a:xfrm>
            <a:off x="755576" y="1628800"/>
            <a:ext cx="223224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1115616" y="4653136"/>
            <a:ext cx="388843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Brunissement interne </a:t>
            </a:r>
            <a:r>
              <a:rPr kumimoji="0" lang="fr-FR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Pink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Lady</a:t>
            </a:r>
            <a:r>
              <a:rPr lang="fr-FR" sz="2100" baseline="30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fr-FR" sz="21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 limité par </a:t>
            </a:r>
            <a:r>
              <a:rPr kumimoji="0" lang="fr-FR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SmartFresh</a:t>
            </a:r>
            <a:r>
              <a:rPr lang="fr-FR" sz="2100" baseline="30000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  <a:sym typeface="Symbol"/>
              </a:rPr>
              <a:t>SM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 et un peu par ACD (3 essais)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/>
            </a:endParaRPr>
          </a:p>
        </p:txBody>
      </p:sp>
      <p:pic>
        <p:nvPicPr>
          <p:cNvPr id="24" name="Image 23" descr="012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220072" y="4797152"/>
            <a:ext cx="1683791" cy="1680034"/>
          </a:xfrm>
          <a:prstGeom prst="rect">
            <a:avLst/>
          </a:prstGeom>
        </p:spPr>
      </p:pic>
      <p:pic>
        <p:nvPicPr>
          <p:cNvPr id="17" name="Picture 2" descr="P107060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87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64288" y="4149080"/>
            <a:ext cx="18004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CtiflL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DiapoCtiflLM</Template>
  <TotalTime>2579</TotalTime>
  <Words>900</Words>
  <Application>Microsoft Office PowerPoint</Application>
  <PresentationFormat>Affichage à l'écran (4:3)</PresentationFormat>
  <Paragraphs>115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DiapoCtiflLM</vt:lpstr>
      <vt:lpstr>Impact des nouvelles techniques sur le maintien de la qualité des pommes</vt:lpstr>
      <vt:lpstr>Fermeté Comparaison XLO (O2 &lt; 1%) / AC classique</vt:lpstr>
      <vt:lpstr>Fermeté Comparaison ACD / XLO (O2 &lt; 1%)</vt:lpstr>
      <vt:lpstr>Fermeté Valeurs moyennes sur Granny Smith</vt:lpstr>
      <vt:lpstr>Fermeté Valeurs moyennes sur Golden</vt:lpstr>
      <vt:lpstr>Fermeté Effet sur Gala</vt:lpstr>
      <vt:lpstr>Fermeté Comparaison des techniques</vt:lpstr>
      <vt:lpstr>Coloration / IR / acidité Comparaison des techniques</vt:lpstr>
      <vt:lpstr>Brunissement interne Comparaison des techniques</vt:lpstr>
      <vt:lpstr>Pourritures Comparaison des techniques</vt:lpstr>
      <vt:lpstr>Autres critères visuels</vt:lpstr>
      <vt:lpstr>Arômes et qualité nutritionnelle Bilan 2010-2013  (Christophe Aubert, Ctifl St-Rémy)</vt:lpstr>
      <vt:lpstr>Arômes et qualité nutritionnelle</vt:lpstr>
      <vt:lpstr>Arômes et qualité nutritionnelle Conclusion</vt:lpstr>
      <vt:lpstr>Qualité gustative Incidence des modes de conservation sur le goût (Pierre Vaysse, Ctifl Lanxade)</vt:lpstr>
      <vt:lpstr>Qualité gustative Bilan 2010-2013 « goût »</vt:lpstr>
      <vt:lpstr>Qualité gustative Bilan 2010-2013 « texture »</vt:lpstr>
      <vt:lpstr>Qualité gustative Conclusion </vt:lpstr>
    </vt:vector>
  </TitlesOfParts>
  <Company>ctifl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différentes techniques de stockages</dc:title>
  <dc:creator>ctiflregion</dc:creator>
  <cp:lastModifiedBy>Ctiflst</cp:lastModifiedBy>
  <cp:revision>276</cp:revision>
  <dcterms:created xsi:type="dcterms:W3CDTF">2012-06-19T07:32:09Z</dcterms:created>
  <dcterms:modified xsi:type="dcterms:W3CDTF">2013-12-09T15:41:49Z</dcterms:modified>
</cp:coreProperties>
</file>