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498" r:id="rId3"/>
    <p:sldId id="499" r:id="rId4"/>
    <p:sldId id="476" r:id="rId5"/>
    <p:sldId id="466" r:id="rId6"/>
    <p:sldId id="467" r:id="rId7"/>
    <p:sldId id="468" r:id="rId8"/>
    <p:sldId id="522" r:id="rId9"/>
    <p:sldId id="502" r:id="rId10"/>
    <p:sldId id="495" r:id="rId11"/>
    <p:sldId id="477" r:id="rId12"/>
    <p:sldId id="478" r:id="rId13"/>
    <p:sldId id="491" r:id="rId14"/>
    <p:sldId id="492" r:id="rId15"/>
    <p:sldId id="482" r:id="rId16"/>
    <p:sldId id="485" r:id="rId17"/>
    <p:sldId id="490" r:id="rId18"/>
    <p:sldId id="472" r:id="rId19"/>
    <p:sldId id="503" r:id="rId20"/>
    <p:sldId id="504" r:id="rId21"/>
    <p:sldId id="505" r:id="rId22"/>
    <p:sldId id="506" r:id="rId23"/>
    <p:sldId id="507" r:id="rId24"/>
    <p:sldId id="508" r:id="rId25"/>
    <p:sldId id="509" r:id="rId26"/>
    <p:sldId id="510" r:id="rId27"/>
    <p:sldId id="511" r:id="rId28"/>
    <p:sldId id="512" r:id="rId29"/>
    <p:sldId id="513" r:id="rId30"/>
    <p:sldId id="514" r:id="rId31"/>
    <p:sldId id="515" r:id="rId32"/>
    <p:sldId id="516" r:id="rId33"/>
    <p:sldId id="517" r:id="rId34"/>
    <p:sldId id="518" r:id="rId35"/>
  </p:sldIdLst>
  <p:sldSz cx="9144000" cy="6858000" type="screen4x3"/>
  <p:notesSz cx="6797675" cy="9926638"/>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2AD"/>
    <a:srgbClr val="FFFFFF"/>
    <a:srgbClr val="3F9C35"/>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0" autoAdjust="0"/>
    <p:restoredTop sz="94687" autoAdjust="0"/>
  </p:normalViewPr>
  <p:slideViewPr>
    <p:cSldViewPr snapToGrid="0" showGuides="1">
      <p:cViewPr varScale="1">
        <p:scale>
          <a:sx n="68" d="100"/>
          <a:sy n="68" d="100"/>
        </p:scale>
        <p:origin x="1010" y="36"/>
      </p:cViewPr>
      <p:guideLst>
        <p:guide orient="horz" pos="1219"/>
        <p:guide orient="horz" pos="147"/>
        <p:guide orient="horz"/>
        <p:guide orient="horz" pos="3756"/>
        <p:guide pos="339"/>
        <p:guide pos="563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A2AF986-A263-49FD-98F2-DF3997150592}" type="datetimeFigureOut">
              <a:rPr lang="en-GB" smtClean="0"/>
              <a:pPr/>
              <a:t>08/01/2015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A983F6D-E5CC-446C-96E8-D471445218B1}" type="slidenum">
              <a:rPr lang="en-GB" smtClean="0"/>
              <a:pPr/>
              <a:t>‹#›</a:t>
            </a:fld>
            <a:endParaRPr lang="en-GB"/>
          </a:p>
        </p:txBody>
      </p:sp>
    </p:spTree>
    <p:extLst>
      <p:ext uri="{BB962C8B-B14F-4D97-AF65-F5344CB8AC3E}">
        <p14:creationId xmlns:p14="http://schemas.microsoft.com/office/powerpoint/2010/main" val="1718702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3B6F875-1F34-428F-88AA-50F6A4BC917B}" type="datetimeFigureOut">
              <a:rPr lang="nl-NL" smtClean="0"/>
              <a:pPr/>
              <a:t>8-1-2015</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E7B499B-ED1A-4B35-9224-843B971BFC76}" type="slidenum">
              <a:rPr lang="nl-NL" smtClean="0"/>
              <a:pPr/>
              <a:t>‹#›</a:t>
            </a:fld>
            <a:endParaRPr lang="nl-NL"/>
          </a:p>
        </p:txBody>
      </p:sp>
    </p:spTree>
    <p:extLst>
      <p:ext uri="{BB962C8B-B14F-4D97-AF65-F5344CB8AC3E}">
        <p14:creationId xmlns:p14="http://schemas.microsoft.com/office/powerpoint/2010/main" val="2349311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0E7B499B-ED1A-4B35-9224-843B971BFC76}" type="slidenum">
              <a:rPr lang="nl-NL" smtClean="0"/>
              <a:pPr/>
              <a:t>1</a:t>
            </a:fld>
            <a:endParaRPr lang="nl-NL" dirty="0"/>
          </a:p>
        </p:txBody>
      </p:sp>
    </p:spTree>
    <p:extLst>
      <p:ext uri="{BB962C8B-B14F-4D97-AF65-F5344CB8AC3E}">
        <p14:creationId xmlns:p14="http://schemas.microsoft.com/office/powerpoint/2010/main" val="3230296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79768" y="4715153"/>
            <a:ext cx="5438140" cy="4466987"/>
          </a:xfrm>
          <a:prstGeom prst="rect">
            <a:avLst/>
          </a:prstGeom>
        </p:spPr>
        <p:txBody>
          <a:bodyPr>
            <a:normAutofit/>
          </a:bodyPr>
          <a:lstStyle/>
          <a:p>
            <a:endParaRPr lang="nl-NL"/>
          </a:p>
        </p:txBody>
      </p:sp>
    </p:spTree>
    <p:extLst>
      <p:ext uri="{BB962C8B-B14F-4D97-AF65-F5344CB8AC3E}">
        <p14:creationId xmlns:p14="http://schemas.microsoft.com/office/powerpoint/2010/main" val="1013618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79450" y="4714875"/>
            <a:ext cx="5438775" cy="4467225"/>
          </a:xfrm>
          <a:prstGeom prst="rect">
            <a:avLst/>
          </a:prstGeom>
        </p:spPr>
        <p:txBody>
          <a:bodyPr>
            <a:normAutofit/>
          </a:bodyPr>
          <a:lstStyle/>
          <a:p>
            <a:endParaRPr lang="nl-NL"/>
          </a:p>
        </p:txBody>
      </p:sp>
      <p:sp>
        <p:nvSpPr>
          <p:cNvPr id="4" name="Tijdelijke aanduiding voor dianummer 3"/>
          <p:cNvSpPr>
            <a:spLocks noGrp="1"/>
          </p:cNvSpPr>
          <p:nvPr>
            <p:ph type="sldNum" sz="quarter" idx="10"/>
          </p:nvPr>
        </p:nvSpPr>
        <p:spPr>
          <a:xfrm>
            <a:off x="3849688" y="9428163"/>
            <a:ext cx="2946400" cy="496887"/>
          </a:xfrm>
          <a:prstGeom prst="rect">
            <a:avLst/>
          </a:prstGeom>
        </p:spPr>
        <p:txBody>
          <a:bodyPr/>
          <a:lstStyle/>
          <a:p>
            <a:fld id="{0E7B499B-ED1A-4B35-9224-843B971BFC76}" type="slidenum">
              <a:rPr lang="nl-NL" smtClean="0"/>
              <a:pPr/>
              <a:t>27</a:t>
            </a:fld>
            <a:endParaRPr lang="nl-NL"/>
          </a:p>
        </p:txBody>
      </p:sp>
    </p:spTree>
    <p:extLst>
      <p:ext uri="{BB962C8B-B14F-4D97-AF65-F5344CB8AC3E}">
        <p14:creationId xmlns:p14="http://schemas.microsoft.com/office/powerpoint/2010/main" val="2473581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79450" y="4714875"/>
            <a:ext cx="5438775" cy="4467225"/>
          </a:xfrm>
          <a:prstGeom prst="rect">
            <a:avLst/>
          </a:prstGeom>
        </p:spPr>
        <p:txBody>
          <a:bodyPr>
            <a:normAutofit/>
          </a:bodyPr>
          <a:lstStyle/>
          <a:p>
            <a:endParaRPr lang="nl-NL"/>
          </a:p>
        </p:txBody>
      </p:sp>
      <p:sp>
        <p:nvSpPr>
          <p:cNvPr id="4" name="Tijdelijke aanduiding voor dianummer 3"/>
          <p:cNvSpPr>
            <a:spLocks noGrp="1"/>
          </p:cNvSpPr>
          <p:nvPr>
            <p:ph type="sldNum" sz="quarter" idx="10"/>
          </p:nvPr>
        </p:nvSpPr>
        <p:spPr>
          <a:xfrm>
            <a:off x="3849688" y="9428163"/>
            <a:ext cx="2946400" cy="496887"/>
          </a:xfrm>
          <a:prstGeom prst="rect">
            <a:avLst/>
          </a:prstGeom>
        </p:spPr>
        <p:txBody>
          <a:bodyPr/>
          <a:lstStyle/>
          <a:p>
            <a:fld id="{0E7B499B-ED1A-4B35-9224-843B971BFC76}" type="slidenum">
              <a:rPr lang="nl-NL" smtClean="0"/>
              <a:pPr/>
              <a:t>28</a:t>
            </a:fld>
            <a:endParaRPr lang="nl-NL"/>
          </a:p>
        </p:txBody>
      </p:sp>
    </p:spTree>
    <p:extLst>
      <p:ext uri="{BB962C8B-B14F-4D97-AF65-F5344CB8AC3E}">
        <p14:creationId xmlns:p14="http://schemas.microsoft.com/office/powerpoint/2010/main" val="458589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79450" y="4714875"/>
            <a:ext cx="5438775" cy="4467225"/>
          </a:xfrm>
          <a:prstGeom prst="rect">
            <a:avLst/>
          </a:prstGeom>
        </p:spPr>
        <p:txBody>
          <a:bodyPr>
            <a:normAutofit/>
          </a:bodyPr>
          <a:lstStyle/>
          <a:p>
            <a:endParaRPr lang="nl-NL"/>
          </a:p>
        </p:txBody>
      </p:sp>
      <p:sp>
        <p:nvSpPr>
          <p:cNvPr id="4" name="Tijdelijke aanduiding voor dianummer 3"/>
          <p:cNvSpPr>
            <a:spLocks noGrp="1"/>
          </p:cNvSpPr>
          <p:nvPr>
            <p:ph type="sldNum" sz="quarter" idx="10"/>
          </p:nvPr>
        </p:nvSpPr>
        <p:spPr>
          <a:xfrm>
            <a:off x="3849688" y="9428163"/>
            <a:ext cx="2946400" cy="496887"/>
          </a:xfrm>
          <a:prstGeom prst="rect">
            <a:avLst/>
          </a:prstGeom>
        </p:spPr>
        <p:txBody>
          <a:bodyPr/>
          <a:lstStyle/>
          <a:p>
            <a:fld id="{0E7B499B-ED1A-4B35-9224-843B971BFC76}" type="slidenum">
              <a:rPr lang="nl-NL" smtClean="0"/>
              <a:pPr/>
              <a:t>29</a:t>
            </a:fld>
            <a:endParaRPr lang="nl-NL"/>
          </a:p>
        </p:txBody>
      </p:sp>
    </p:spTree>
    <p:extLst>
      <p:ext uri="{BB962C8B-B14F-4D97-AF65-F5344CB8AC3E}">
        <p14:creationId xmlns:p14="http://schemas.microsoft.com/office/powerpoint/2010/main" val="126159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79450" y="4714875"/>
            <a:ext cx="5438775" cy="4467225"/>
          </a:xfrm>
          <a:prstGeom prst="rect">
            <a:avLst/>
          </a:prstGeom>
        </p:spPr>
        <p:txBody>
          <a:bodyPr>
            <a:normAutofit/>
          </a:bodyPr>
          <a:lstStyle/>
          <a:p>
            <a:endParaRPr lang="nl-NL"/>
          </a:p>
        </p:txBody>
      </p:sp>
      <p:sp>
        <p:nvSpPr>
          <p:cNvPr id="4" name="Tijdelijke aanduiding voor dianummer 3"/>
          <p:cNvSpPr>
            <a:spLocks noGrp="1"/>
          </p:cNvSpPr>
          <p:nvPr>
            <p:ph type="sldNum" sz="quarter" idx="10"/>
          </p:nvPr>
        </p:nvSpPr>
        <p:spPr>
          <a:xfrm>
            <a:off x="3849688" y="9428163"/>
            <a:ext cx="2946400" cy="496887"/>
          </a:xfrm>
          <a:prstGeom prst="rect">
            <a:avLst/>
          </a:prstGeom>
        </p:spPr>
        <p:txBody>
          <a:bodyPr/>
          <a:lstStyle/>
          <a:p>
            <a:fld id="{0E7B499B-ED1A-4B35-9224-843B971BFC76}" type="slidenum">
              <a:rPr lang="nl-NL" smtClean="0"/>
              <a:pPr/>
              <a:t>30</a:t>
            </a:fld>
            <a:endParaRPr lang="nl-NL"/>
          </a:p>
        </p:txBody>
      </p:sp>
    </p:spTree>
    <p:extLst>
      <p:ext uri="{BB962C8B-B14F-4D97-AF65-F5344CB8AC3E}">
        <p14:creationId xmlns:p14="http://schemas.microsoft.com/office/powerpoint/2010/main" val="2233062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79450" y="4714875"/>
            <a:ext cx="5438775" cy="4467225"/>
          </a:xfrm>
          <a:prstGeom prst="rect">
            <a:avLst/>
          </a:prstGeom>
        </p:spPr>
        <p:txBody>
          <a:bodyPr>
            <a:normAutofit/>
          </a:bodyPr>
          <a:lstStyle/>
          <a:p>
            <a:endParaRPr lang="nl-NL"/>
          </a:p>
        </p:txBody>
      </p:sp>
      <p:sp>
        <p:nvSpPr>
          <p:cNvPr id="4" name="Tijdelijke aanduiding voor dianummer 3"/>
          <p:cNvSpPr>
            <a:spLocks noGrp="1"/>
          </p:cNvSpPr>
          <p:nvPr>
            <p:ph type="sldNum" sz="quarter" idx="10"/>
          </p:nvPr>
        </p:nvSpPr>
        <p:spPr>
          <a:xfrm>
            <a:off x="3849688" y="9428163"/>
            <a:ext cx="2946400" cy="496887"/>
          </a:xfrm>
          <a:prstGeom prst="rect">
            <a:avLst/>
          </a:prstGeom>
        </p:spPr>
        <p:txBody>
          <a:bodyPr/>
          <a:lstStyle/>
          <a:p>
            <a:fld id="{0E7B499B-ED1A-4B35-9224-843B971BFC76}" type="slidenum">
              <a:rPr lang="nl-NL" smtClean="0"/>
              <a:pPr/>
              <a:t>31</a:t>
            </a:fld>
            <a:endParaRPr lang="nl-NL"/>
          </a:p>
        </p:txBody>
      </p:sp>
    </p:spTree>
    <p:extLst>
      <p:ext uri="{BB962C8B-B14F-4D97-AF65-F5344CB8AC3E}">
        <p14:creationId xmlns:p14="http://schemas.microsoft.com/office/powerpoint/2010/main" val="2345489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79768" y="4715153"/>
            <a:ext cx="5438140" cy="4466987"/>
          </a:xfrm>
          <a:prstGeom prst="rect">
            <a:avLst/>
          </a:prstGeom>
        </p:spPr>
        <p:txBody>
          <a:bodyPr>
            <a:normAutofit/>
          </a:bodyPr>
          <a:lstStyle/>
          <a:p>
            <a:endParaRPr lang="nl-NL"/>
          </a:p>
        </p:txBody>
      </p:sp>
    </p:spTree>
    <p:extLst>
      <p:ext uri="{BB962C8B-B14F-4D97-AF65-F5344CB8AC3E}">
        <p14:creationId xmlns:p14="http://schemas.microsoft.com/office/powerpoint/2010/main" val="1527937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79768" y="4715153"/>
            <a:ext cx="5438140" cy="4466987"/>
          </a:xfrm>
          <a:prstGeom prst="rect">
            <a:avLst/>
          </a:prstGeom>
        </p:spPr>
        <p:txBody>
          <a:bodyPr>
            <a:normAutofit/>
          </a:bodyPr>
          <a:lstStyle/>
          <a:p>
            <a:endParaRPr lang="nl-NL"/>
          </a:p>
        </p:txBody>
      </p:sp>
    </p:spTree>
    <p:extLst>
      <p:ext uri="{BB962C8B-B14F-4D97-AF65-F5344CB8AC3E}">
        <p14:creationId xmlns:p14="http://schemas.microsoft.com/office/powerpoint/2010/main" val="216450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E7B499B-ED1A-4B35-9224-843B971BFC76}" type="slidenum">
              <a:rPr lang="nl-NL" smtClean="0"/>
              <a:pPr/>
              <a:t>2</a:t>
            </a:fld>
            <a:endParaRPr lang="nl-NL"/>
          </a:p>
        </p:txBody>
      </p:sp>
    </p:spTree>
    <p:extLst>
      <p:ext uri="{BB962C8B-B14F-4D97-AF65-F5344CB8AC3E}">
        <p14:creationId xmlns:p14="http://schemas.microsoft.com/office/powerpoint/2010/main" val="18691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0E7B499B-ED1A-4B35-9224-843B971BFC76}" type="slidenum">
              <a:rPr lang="nl-NL" smtClean="0"/>
              <a:pPr/>
              <a:t>3</a:t>
            </a:fld>
            <a:endParaRPr lang="nl-NL" dirty="0"/>
          </a:p>
        </p:txBody>
      </p:sp>
    </p:spTree>
    <p:extLst>
      <p:ext uri="{BB962C8B-B14F-4D97-AF65-F5344CB8AC3E}">
        <p14:creationId xmlns:p14="http://schemas.microsoft.com/office/powerpoint/2010/main" val="4553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0E7B499B-ED1A-4B35-9224-843B971BFC76}" type="slidenum">
              <a:rPr lang="nl-NL" smtClean="0"/>
              <a:pPr/>
              <a:t>4</a:t>
            </a:fld>
            <a:endParaRPr lang="nl-NL" dirty="0"/>
          </a:p>
        </p:txBody>
      </p:sp>
    </p:spTree>
    <p:extLst>
      <p:ext uri="{BB962C8B-B14F-4D97-AF65-F5344CB8AC3E}">
        <p14:creationId xmlns:p14="http://schemas.microsoft.com/office/powerpoint/2010/main" val="182376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79768" y="4715153"/>
            <a:ext cx="5438140" cy="4466987"/>
          </a:xfrm>
          <a:prstGeom prst="rect">
            <a:avLst/>
          </a:prstGeom>
        </p:spPr>
        <p:txBody>
          <a:bodyPr>
            <a:normAutofit/>
          </a:bodyPr>
          <a:lstStyle/>
          <a:p>
            <a:endParaRPr lang="nl-NL"/>
          </a:p>
        </p:txBody>
      </p:sp>
    </p:spTree>
    <p:extLst>
      <p:ext uri="{BB962C8B-B14F-4D97-AF65-F5344CB8AC3E}">
        <p14:creationId xmlns:p14="http://schemas.microsoft.com/office/powerpoint/2010/main" val="230051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79768" y="4715153"/>
            <a:ext cx="5438140" cy="4466987"/>
          </a:xfrm>
          <a:prstGeom prst="rect">
            <a:avLst/>
          </a:prstGeom>
        </p:spPr>
        <p:txBody>
          <a:bodyPr>
            <a:normAutofit/>
          </a:bodyPr>
          <a:lstStyle/>
          <a:p>
            <a:endParaRPr lang="nl-NL"/>
          </a:p>
        </p:txBody>
      </p:sp>
    </p:spTree>
    <p:extLst>
      <p:ext uri="{BB962C8B-B14F-4D97-AF65-F5344CB8AC3E}">
        <p14:creationId xmlns:p14="http://schemas.microsoft.com/office/powerpoint/2010/main" val="472705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79768" y="4715153"/>
            <a:ext cx="5438140" cy="4466987"/>
          </a:xfrm>
          <a:prstGeom prst="rect">
            <a:avLst/>
          </a:prstGeom>
        </p:spPr>
        <p:txBody>
          <a:bodyPr>
            <a:normAutofit/>
          </a:bodyPr>
          <a:lstStyle/>
          <a:p>
            <a:endParaRPr lang="nl-NL"/>
          </a:p>
        </p:txBody>
      </p:sp>
    </p:spTree>
    <p:extLst>
      <p:ext uri="{BB962C8B-B14F-4D97-AF65-F5344CB8AC3E}">
        <p14:creationId xmlns:p14="http://schemas.microsoft.com/office/powerpoint/2010/main" val="2002850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79768" y="4715153"/>
            <a:ext cx="5438140" cy="4466987"/>
          </a:xfrm>
          <a:prstGeom prst="rect">
            <a:avLst/>
          </a:prstGeom>
        </p:spPr>
        <p:txBody>
          <a:bodyPr>
            <a:normAutofit/>
          </a:bodyPr>
          <a:lstStyle/>
          <a:p>
            <a:endParaRPr lang="nl-NL"/>
          </a:p>
        </p:txBody>
      </p:sp>
    </p:spTree>
    <p:extLst>
      <p:ext uri="{BB962C8B-B14F-4D97-AF65-F5344CB8AC3E}">
        <p14:creationId xmlns:p14="http://schemas.microsoft.com/office/powerpoint/2010/main" val="956343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79768" y="4715153"/>
            <a:ext cx="5438140" cy="4466987"/>
          </a:xfrm>
          <a:prstGeom prst="rect">
            <a:avLst/>
          </a:prstGeom>
        </p:spPr>
        <p:txBody>
          <a:bodyPr>
            <a:normAutofit/>
          </a:bodyPr>
          <a:lstStyle/>
          <a:p>
            <a:endParaRPr lang="nl-NL"/>
          </a:p>
        </p:txBody>
      </p:sp>
    </p:spTree>
    <p:extLst>
      <p:ext uri="{BB962C8B-B14F-4D97-AF65-F5344CB8AC3E}">
        <p14:creationId xmlns:p14="http://schemas.microsoft.com/office/powerpoint/2010/main" val="3666664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lvl1pPr algn="l" rtl="0" fontAlgn="base">
              <a:lnSpc>
                <a:spcPts val="4000"/>
              </a:lnSpc>
              <a:spcBef>
                <a:spcPct val="0"/>
              </a:spcBef>
              <a:spcAft>
                <a:spcPct val="0"/>
              </a:spcAft>
              <a:defRPr lang="en-GB" sz="3600" b="1" kern="1200" dirty="0">
                <a:solidFill>
                  <a:schemeClr val="bg1"/>
                </a:solidFill>
                <a:latin typeface="Calibri" pitchFamily="34" charset="0"/>
                <a:ea typeface="+mj-ea"/>
                <a:cs typeface="+mj-cs"/>
              </a:defRPr>
            </a:lvl1p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lang="en-GB" sz="3600" b="1" kern="1200" dirty="0">
                <a:solidFill>
                  <a:schemeClr val="bg1"/>
                </a:solidFill>
                <a:latin typeface="Calibri" pitchFamily="34" charset="0"/>
                <a:ea typeface="+mj-ea"/>
                <a:cs typeface="+mj-cs"/>
              </a:defRPr>
            </a:lvl1p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4107234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lvl1pPr>
              <a:defRPr lang="en-GB" sz="3600" b="1" kern="1200" dirty="0">
                <a:solidFill>
                  <a:schemeClr val="bg1"/>
                </a:solidFill>
                <a:latin typeface="Calibri" pitchFamily="34" charset="0"/>
                <a:ea typeface="+mj-ea"/>
                <a:cs typeface="+mj-cs"/>
              </a:defRPr>
            </a:lvl1p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2791031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lvl1pPr>
              <a:defRPr lang="en-GB" sz="3600" b="1" kern="1200" dirty="0" err="1" smtClean="0">
                <a:solidFill>
                  <a:schemeClr val="bg1"/>
                </a:solidFill>
                <a:latin typeface="Calibri" pitchFamily="34" charset="0"/>
                <a:ea typeface="+mj-ea"/>
                <a:cs typeface="+mj-cs"/>
              </a:defRPr>
            </a:lvl1p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4326276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lvl1pPr>
              <a:defRPr lang="en-GB" sz="3600" b="1" kern="1200" dirty="0">
                <a:solidFill>
                  <a:schemeClr val="bg1"/>
                </a:solidFill>
                <a:latin typeface="Calibri" pitchFamily="34" charset="0"/>
                <a:ea typeface="+mj-ea"/>
                <a:cs typeface="+mj-cs"/>
              </a:defRPr>
            </a:lvl1p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Tree>
    <p:extLst>
      <p:ext uri="{BB962C8B-B14F-4D97-AF65-F5344CB8AC3E}">
        <p14:creationId xmlns:p14="http://schemas.microsoft.com/office/powerpoint/2010/main" val="21780158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704470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926628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582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41613773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3693371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3203450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lvl1pPr algn="l" rtl="0" fontAlgn="base">
              <a:lnSpc>
                <a:spcPts val="4000"/>
              </a:lnSpc>
              <a:spcBef>
                <a:spcPct val="0"/>
              </a:spcBef>
              <a:spcAft>
                <a:spcPct val="0"/>
              </a:spcAft>
              <a:defRPr lang="en-GB" sz="3600" b="1" kern="1200" dirty="0">
                <a:solidFill>
                  <a:schemeClr val="bg1"/>
                </a:solidFill>
                <a:latin typeface="Calibri" pitchFamily="34" charset="0"/>
                <a:ea typeface="+mj-ea"/>
                <a:cs typeface="+mj-cs"/>
              </a:defRPr>
            </a:lvl1p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p>
          <a:p>
            <a:pPr lvl="3"/>
            <a:r>
              <a:rPr lang="en-GB" smtClean="0"/>
              <a:t>Vierde niveau</a:t>
            </a:r>
          </a:p>
          <a:p>
            <a:pPr lvl="4"/>
            <a:r>
              <a:rPr lang="en-GB" smtClean="0"/>
              <a:t>Vijfde niveau</a:t>
            </a:r>
            <a:endParaRPr lang="en-GB" dirty="0"/>
          </a:p>
        </p:txBody>
      </p:sp>
    </p:spTree>
    <p:extLst>
      <p:ext uri="{BB962C8B-B14F-4D97-AF65-F5344CB8AC3E}">
        <p14:creationId xmlns:p14="http://schemas.microsoft.com/office/powerpoint/2010/main" val="2403301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9" name="Rechthoek 8"/>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smtClean="0">
                <a:solidFill>
                  <a:schemeClr val="accent3"/>
                </a:solidFill>
              </a:rPr>
              <a:t>Space</a:t>
            </a:r>
            <a:r>
              <a:rPr lang="en-GB" sz="1000" baseline="0" smtClean="0">
                <a:solidFill>
                  <a:schemeClr val="accent3"/>
                </a:solidFill>
              </a:rPr>
              <a:t> for partner logo’s </a:t>
            </a:r>
            <a:br>
              <a:rPr lang="en-GB" sz="1000" baseline="0" smtClean="0">
                <a:solidFill>
                  <a:schemeClr val="accent3"/>
                </a:solidFill>
              </a:rPr>
            </a:br>
            <a:r>
              <a:rPr lang="en-GB" sz="800" baseline="0" smtClean="0">
                <a:solidFill>
                  <a:schemeClr val="accent3"/>
                </a:solidFill>
              </a:rPr>
              <a:t>(place a white shape behind the logo’s to hide this text and border)</a:t>
            </a:r>
            <a:endParaRPr lang="en-GB" sz="800" dirty="0">
              <a:solidFill>
                <a:schemeClr val="accent3"/>
              </a:solidFill>
            </a:endParaRPr>
          </a:p>
        </p:txBody>
      </p:sp>
    </p:spTree>
    <p:extLst>
      <p:ext uri="{BB962C8B-B14F-4D97-AF65-F5344CB8AC3E}">
        <p14:creationId xmlns:p14="http://schemas.microsoft.com/office/powerpoint/2010/main" val="39112640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 en tabel">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rtl="0" fontAlgn="base">
              <a:lnSpc>
                <a:spcPts val="4000"/>
              </a:lnSpc>
              <a:spcBef>
                <a:spcPct val="0"/>
              </a:spcBef>
              <a:spcAft>
                <a:spcPct val="0"/>
              </a:spcAft>
              <a:defRPr lang="en-GB" sz="3600" b="1" kern="1200" dirty="0">
                <a:solidFill>
                  <a:schemeClr val="bg1"/>
                </a:solidFill>
                <a:latin typeface="Calibri" pitchFamily="34" charset="0"/>
                <a:ea typeface="+mj-ea"/>
                <a:cs typeface="+mj-cs"/>
              </a:defRPr>
            </a:lvl1p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1270493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lang="en-GB" sz="3600" b="1" kern="1200" dirty="0">
                <a:solidFill>
                  <a:schemeClr val="bg1"/>
                </a:solidFill>
                <a:latin typeface="Calibri" pitchFamily="34" charset="0"/>
                <a:ea typeface="+mj-ea"/>
                <a:cs typeface="+mj-cs"/>
              </a:defRPr>
            </a:lvl1p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2950174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lvl1pPr>
              <a:defRPr lang="en-GB" sz="3600" b="1" kern="1200" smtClean="0">
                <a:solidFill>
                  <a:schemeClr val="bg1"/>
                </a:solidFill>
                <a:latin typeface="Calibri" pitchFamily="34" charset="0"/>
                <a:ea typeface="+mj-ea"/>
                <a:cs typeface="+mj-cs"/>
              </a:defRPr>
            </a:lvl1p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8954067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lang="en-GB" sz="3600" b="1" kern="1200" smtClean="0">
                <a:solidFill>
                  <a:schemeClr val="bg1"/>
                </a:solidFill>
                <a:latin typeface="Calibri" pitchFamily="34" charset="0"/>
                <a:ea typeface="+mj-ea"/>
                <a:cs typeface="+mj-cs"/>
              </a:defRPr>
            </a:lvl1p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628394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lang="en-GB" sz="3600" b="1" kern="1200" dirty="0">
                <a:solidFill>
                  <a:schemeClr val="bg1"/>
                </a:solidFill>
                <a:latin typeface="Calibri" pitchFamily="34" charset="0"/>
                <a:ea typeface="+mj-ea"/>
                <a:cs typeface="+mj-cs"/>
              </a:defRPr>
            </a:lvl1p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Tree>
    <p:extLst>
      <p:ext uri="{BB962C8B-B14F-4D97-AF65-F5344CB8AC3E}">
        <p14:creationId xmlns:p14="http://schemas.microsoft.com/office/powerpoint/2010/main" val="460759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lang="en-GB" sz="3600" b="1" kern="1200" dirty="0">
                <a:solidFill>
                  <a:schemeClr val="bg1"/>
                </a:solidFill>
                <a:latin typeface="Calibri" pitchFamily="34" charset="0"/>
                <a:ea typeface="+mj-ea"/>
                <a:cs typeface="+mj-cs"/>
              </a:defRPr>
            </a:lvl1p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Tree>
    <p:extLst>
      <p:ext uri="{BB962C8B-B14F-4D97-AF65-F5344CB8AC3E}">
        <p14:creationId xmlns:p14="http://schemas.microsoft.com/office/powerpoint/2010/main" val="32035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multiple logo's">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lvl1pPr>
              <a:defRPr lang="en-GB" sz="3600" b="1" kern="1200" smtClean="0">
                <a:solidFill>
                  <a:schemeClr val="bg1"/>
                </a:solidFill>
                <a:latin typeface="Calibri" pitchFamily="34" charset="0"/>
                <a:ea typeface="+mj-ea"/>
                <a:cs typeface="+mj-cs"/>
              </a:defRPr>
            </a:lvl1p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
        <p:nvSpPr>
          <p:cNvPr id="13" name="Rechthoek 12"/>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smtClean="0">
                <a:solidFill>
                  <a:schemeClr val="accent3"/>
                </a:solidFill>
              </a:rPr>
              <a:t>Space</a:t>
            </a:r>
            <a:r>
              <a:rPr lang="en-GB" sz="1000" baseline="0" smtClean="0">
                <a:solidFill>
                  <a:schemeClr val="accent3"/>
                </a:solidFill>
              </a:rPr>
              <a:t> for partner logo’s </a:t>
            </a:r>
            <a:br>
              <a:rPr lang="en-GB" sz="1000" baseline="0" smtClean="0">
                <a:solidFill>
                  <a:schemeClr val="accent3"/>
                </a:solidFill>
              </a:rPr>
            </a:br>
            <a:r>
              <a:rPr lang="en-GB" sz="800" baseline="0" smtClean="0">
                <a:solidFill>
                  <a:schemeClr val="accent3"/>
                </a:solidFill>
              </a:rPr>
              <a:t>(place a white shape behind the logo’s to hide this text and border)</a:t>
            </a:r>
            <a:endParaRPr lang="en-GB" sz="800" dirty="0">
              <a:solidFill>
                <a:schemeClr val="accent3"/>
              </a:solidFill>
            </a:endParaRPr>
          </a:p>
        </p:txBody>
      </p:sp>
    </p:spTree>
    <p:extLst>
      <p:ext uri="{BB962C8B-B14F-4D97-AF65-F5344CB8AC3E}">
        <p14:creationId xmlns:p14="http://schemas.microsoft.com/office/powerpoint/2010/main" val="3864516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23" cstate="print">
            <a:lum/>
          </a:blip>
          <a:srcRect/>
          <a:stretch>
            <a:fillRect l="-4000" t="-1000" r="-11000" b="-41000"/>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smtClean="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 id="2147483674" r:id="rId21"/>
  </p:sldLayoutIdLst>
  <p:timing>
    <p:tnLst>
      <p:par>
        <p:cTn id="1" dur="indefinite" restart="never" nodeType="tmRoot"/>
      </p:par>
    </p:tnLst>
  </p:timing>
  <p:txStyles>
    <p:titleStyle>
      <a:lvl1pPr algn="l" rtl="0" fontAlgn="base">
        <a:lnSpc>
          <a:spcPts val="4000"/>
        </a:lnSpc>
        <a:spcBef>
          <a:spcPct val="0"/>
        </a:spcBef>
        <a:spcAft>
          <a:spcPct val="0"/>
        </a:spcAft>
        <a:defRPr lang="en-GB" sz="3600" b="1" kern="1200" smtClean="0">
          <a:solidFill>
            <a:schemeClr val="bg1"/>
          </a:solidFill>
          <a:latin typeface="Calibri"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5.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notesSlide" Target="../notesSlides/notesSlide15.xml"/><Relationship Id="rId7"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6.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2.jpe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1.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1.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0" y="170688"/>
            <a:ext cx="8861814" cy="806654"/>
          </a:xfrm>
          <a:ln>
            <a:noFill/>
          </a:ln>
        </p:spPr>
        <p:txBody>
          <a:bodyPr/>
          <a:lstStyle/>
          <a:p>
            <a:r>
              <a:rPr lang="en-GB" sz="2800" b="1" dirty="0" smtClean="0">
                <a:solidFill>
                  <a:schemeClr val="bg1"/>
                </a:solidFill>
                <a:latin typeface="Calibri" pitchFamily="34" charset="0"/>
              </a:rPr>
              <a:t>  Automatic DCS for the best quality</a:t>
            </a:r>
            <a:endParaRPr lang="en-GB" sz="2800" b="1" dirty="0">
              <a:solidFill>
                <a:schemeClr val="bg1"/>
              </a:solidFill>
              <a:latin typeface="Calibri" pitchFamily="34" charset="0"/>
            </a:endParaRPr>
          </a:p>
        </p:txBody>
      </p:sp>
      <p:pic>
        <p:nvPicPr>
          <p:cNvPr id="13" name="Picture Placeholder 12"/>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a:stretch>
            <a:fillRect/>
          </a:stretch>
        </p:blipFill>
        <p:spPr>
          <a:xfrm>
            <a:off x="4105917" y="3945532"/>
            <a:ext cx="1605073" cy="1605073"/>
          </a:xfrm>
        </p:spPr>
      </p:pic>
      <p:pic>
        <p:nvPicPr>
          <p:cNvPr id="15" name="Picture Placeholder 14"/>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a:stretch>
            <a:fillRect/>
          </a:stretch>
        </p:blipFill>
        <p:spPr>
          <a:xfrm>
            <a:off x="2949382" y="3914273"/>
            <a:ext cx="1668417" cy="1668417"/>
          </a:xfrm>
        </p:spPr>
      </p:pic>
      <p:pic>
        <p:nvPicPr>
          <p:cNvPr id="19" name="Picture Placeholder 18"/>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l="16667" r="16667"/>
          <a:stretch>
            <a:fillRect/>
          </a:stretch>
        </p:blipFill>
        <p:spPr>
          <a:xfrm>
            <a:off x="1790923" y="3956644"/>
            <a:ext cx="1626045" cy="1626045"/>
          </a:xfrm>
        </p:spPr>
      </p:pic>
      <p:sp>
        <p:nvSpPr>
          <p:cNvPr id="4" name="Tijdelijke aanduiding voor tekst 3"/>
          <p:cNvSpPr>
            <a:spLocks noGrp="1"/>
          </p:cNvSpPr>
          <p:nvPr>
            <p:ph type="body" sz="quarter" idx="17"/>
          </p:nvPr>
        </p:nvSpPr>
        <p:spPr>
          <a:xfrm>
            <a:off x="224590" y="898358"/>
            <a:ext cx="8373978" cy="2743200"/>
          </a:xfrm>
        </p:spPr>
        <p:txBody>
          <a:bodyPr/>
          <a:lstStyle/>
          <a:p>
            <a:pPr>
              <a:lnSpc>
                <a:spcPct val="100000"/>
              </a:lnSpc>
            </a:pPr>
            <a:r>
              <a:rPr lang="en-GB" sz="3600" dirty="0" smtClean="0">
                <a:solidFill>
                  <a:srgbClr val="0632AD"/>
                </a:solidFill>
                <a:latin typeface="Calibri" pitchFamily="34" charset="0"/>
              </a:rPr>
              <a:t>Excellent firmness, long shelf live,</a:t>
            </a:r>
          </a:p>
          <a:p>
            <a:pPr>
              <a:lnSpc>
                <a:spcPct val="100000"/>
              </a:lnSpc>
            </a:pPr>
            <a:r>
              <a:rPr lang="en-GB" sz="3600" dirty="0" smtClean="0">
                <a:solidFill>
                  <a:srgbClr val="0632AD"/>
                </a:solidFill>
                <a:latin typeface="Calibri" pitchFamily="34" charset="0"/>
              </a:rPr>
              <a:t>Protection against scald, pit rot, skin spot,</a:t>
            </a:r>
          </a:p>
          <a:p>
            <a:pPr>
              <a:lnSpc>
                <a:spcPct val="100000"/>
              </a:lnSpc>
            </a:pPr>
            <a:r>
              <a:rPr lang="en-GB" sz="3600" dirty="0" smtClean="0">
                <a:solidFill>
                  <a:srgbClr val="0632AD"/>
                </a:solidFill>
                <a:latin typeface="Calibri" pitchFamily="34" charset="0"/>
              </a:rPr>
              <a:t>Alternative for smartfresh, </a:t>
            </a:r>
          </a:p>
          <a:p>
            <a:pPr>
              <a:lnSpc>
                <a:spcPct val="100000"/>
              </a:lnSpc>
            </a:pPr>
            <a:r>
              <a:rPr lang="en-GB" sz="3600" dirty="0" smtClean="0">
                <a:solidFill>
                  <a:srgbClr val="0632AD"/>
                </a:solidFill>
                <a:latin typeface="Calibri" pitchFamily="34" charset="0"/>
              </a:rPr>
              <a:t>Natural ripening, excellent taste.</a:t>
            </a:r>
            <a:endParaRPr lang="en-GB" sz="3600" dirty="0">
              <a:solidFill>
                <a:srgbClr val="0632AD"/>
              </a:solidFill>
              <a:latin typeface="Calibri" pitchFamily="34" charset="0"/>
            </a:endParaRPr>
          </a:p>
        </p:txBody>
      </p:sp>
      <p:pic>
        <p:nvPicPr>
          <p:cNvPr id="11" name="Picture Placeholder 10"/>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6667" r="16667"/>
          <a:stretch>
            <a:fillRect/>
          </a:stretch>
        </p:blipFill>
        <p:spPr>
          <a:xfrm>
            <a:off x="622434" y="3975271"/>
            <a:ext cx="1687629" cy="1687629"/>
          </a:xfrm>
        </p:spPr>
      </p:pic>
      <p:pic>
        <p:nvPicPr>
          <p:cNvPr id="8" name="Afbeelding 7" descr="storexlogo.png"/>
          <p:cNvPicPr>
            <a:picLocks noChangeAspect="1"/>
          </p:cNvPicPr>
          <p:nvPr/>
        </p:nvPicPr>
        <p:blipFill>
          <a:blip r:embed="rId7" cstate="print"/>
          <a:stretch>
            <a:fillRect/>
          </a:stretch>
        </p:blipFill>
        <p:spPr>
          <a:xfrm>
            <a:off x="3599832" y="5625321"/>
            <a:ext cx="2489767" cy="965420"/>
          </a:xfrm>
          <a:prstGeom prst="rect">
            <a:avLst/>
          </a:prstGeom>
        </p:spPr>
      </p:pic>
    </p:spTree>
    <p:extLst>
      <p:ext uri="{BB962C8B-B14F-4D97-AF65-F5344CB8AC3E}">
        <p14:creationId xmlns:p14="http://schemas.microsoft.com/office/powerpoint/2010/main" val="1983885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a:xfrm>
            <a:off x="421200" y="1299411"/>
            <a:ext cx="8722800" cy="4251158"/>
          </a:xfrm>
        </p:spPr>
        <p:txBody>
          <a:bodyPr/>
          <a:lstStyle/>
          <a:p>
            <a:pPr marL="457200" indent="-457200">
              <a:lnSpc>
                <a:spcPct val="100000"/>
              </a:lnSpc>
              <a:buClr>
                <a:srgbClr val="0632AD"/>
              </a:buClr>
              <a:buNone/>
            </a:pPr>
            <a:r>
              <a:rPr lang="en-GB" sz="2800" dirty="0" smtClean="0">
                <a:solidFill>
                  <a:srgbClr val="0632AD"/>
                </a:solidFill>
                <a:latin typeface="Calibri" pitchFamily="34" charset="0"/>
              </a:rPr>
              <a:t>5. The operator will maintain, reduce or increase the O</a:t>
            </a:r>
            <a:r>
              <a:rPr lang="en-GB" sz="2800" baseline="-25000" dirty="0" smtClean="0">
                <a:solidFill>
                  <a:srgbClr val="0632AD"/>
                </a:solidFill>
                <a:latin typeface="Calibri" pitchFamily="34" charset="0"/>
              </a:rPr>
              <a:t>2</a:t>
            </a:r>
            <a:r>
              <a:rPr lang="en-GB" sz="2800" dirty="0" smtClean="0">
                <a:solidFill>
                  <a:srgbClr val="0632AD"/>
                </a:solidFill>
                <a:latin typeface="Calibri" pitchFamily="34" charset="0"/>
              </a:rPr>
              <a:t> level in this CA store depending on the strategy and the measurement results.</a:t>
            </a:r>
          </a:p>
          <a:p>
            <a:pPr marL="457200" indent="-457200">
              <a:lnSpc>
                <a:spcPct val="100000"/>
              </a:lnSpc>
              <a:buClr>
                <a:srgbClr val="0632AD"/>
              </a:buClr>
              <a:buNone/>
            </a:pPr>
            <a:r>
              <a:rPr lang="en-GB" sz="2800" dirty="0" smtClean="0">
                <a:solidFill>
                  <a:srgbClr val="0632AD"/>
                </a:solidFill>
                <a:latin typeface="Calibri" pitchFamily="34" charset="0"/>
              </a:rPr>
              <a:t>6. Relevant information of the fruit stored in the DCS room is stored in a web based portal and is easy accessible for the operator and his staff, the consultant and the supplier. Relevant information can be added to this database and consulted by this persons.</a:t>
            </a:r>
            <a:endParaRPr lang="en-GB" sz="2800" dirty="0">
              <a:solidFill>
                <a:srgbClr val="0632AD"/>
              </a:solidFill>
              <a:latin typeface="Calibri" pitchFamily="34" charset="0"/>
            </a:endParaRPr>
          </a:p>
        </p:txBody>
      </p:sp>
      <p:sp>
        <p:nvSpPr>
          <p:cNvPr id="5" name="Titel 1"/>
          <p:cNvSpPr txBox="1">
            <a:spLocks/>
          </p:cNvSpPr>
          <p:nvPr/>
        </p:nvSpPr>
        <p:spPr bwMode="auto">
          <a:xfrm>
            <a:off x="272714" y="170688"/>
            <a:ext cx="8589100" cy="847306"/>
          </a:xfrm>
          <a:prstGeom prst="rect">
            <a:avLst/>
          </a:prstGeom>
          <a:noFill/>
          <a:ln w="0">
            <a:noFill/>
          </a:ln>
          <a:extLst/>
        </p:spPr>
        <p:txBody>
          <a:bodyPr vert="horz" wrap="square" lIns="18000" tIns="0" rIns="91440" bIns="324000" numCol="1" anchor="t" anchorCtr="0" compatLnSpc="1">
            <a:prstTxWarp prst="textNoShape">
              <a:avLst/>
            </a:prstTxWarp>
            <a:spAutoFit/>
          </a:bodyPr>
          <a:lstStyle/>
          <a:p>
            <a:pPr marL="0" marR="0" lvl="0" indent="0" algn="l" defTabSz="914400" rtl="0" eaLnBrk="1" fontAlgn="base" latinLnBrk="0" hangingPunct="1">
              <a:lnSpc>
                <a:spcPts val="4000"/>
              </a:lnSpc>
              <a:spcBef>
                <a:spcPct val="0"/>
              </a:spcBef>
              <a:spcAft>
                <a:spcPct val="0"/>
              </a:spcAft>
              <a:buClrTx/>
              <a:buSzTx/>
              <a:buFontTx/>
              <a:buNone/>
              <a:tabLst/>
              <a:defRPr/>
            </a:pPr>
            <a:r>
              <a:rPr lang="en-GB" sz="4000" b="1" dirty="0" smtClean="0">
                <a:solidFill>
                  <a:srgbClr val="FFFFFF"/>
                </a:solidFill>
                <a:ea typeface="+mj-ea"/>
                <a:cs typeface="+mj-cs"/>
              </a:rPr>
              <a:t>How does it work</a:t>
            </a:r>
            <a:endParaRPr kumimoji="0" lang="en-GB" sz="4000" b="1" i="0" u="none" strike="noStrike" kern="1200" cap="none" spc="0" normalizeH="0" baseline="0" noProof="0" dirty="0">
              <a:ln>
                <a:noFill/>
              </a:ln>
              <a:solidFill>
                <a:srgbClr val="FFFFFF"/>
              </a:solidFill>
              <a:effectLst/>
              <a:uLnTx/>
              <a:uFillTx/>
              <a:latin typeface="Calibri" pitchFamily="34" charset="0"/>
              <a:ea typeface="+mj-ea"/>
              <a:cs typeface="+mj-cs"/>
            </a:endParaRPr>
          </a:p>
        </p:txBody>
      </p:sp>
      <p:pic>
        <p:nvPicPr>
          <p:cNvPr id="7" name="Afbeelding 6" descr="storexlogo.png"/>
          <p:cNvPicPr>
            <a:picLocks noChangeAspect="1"/>
          </p:cNvPicPr>
          <p:nvPr/>
        </p:nvPicPr>
        <p:blipFill>
          <a:blip r:embed="rId2" cstate="print"/>
          <a:stretch>
            <a:fillRect/>
          </a:stretch>
        </p:blipFill>
        <p:spPr>
          <a:xfrm>
            <a:off x="3599832" y="5625321"/>
            <a:ext cx="2489767" cy="96542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2504" y="-1"/>
            <a:ext cx="8951495" cy="1250494"/>
          </a:xfrm>
          <a:ln>
            <a:noFill/>
          </a:ln>
        </p:spPr>
        <p:txBody>
          <a:bodyPr/>
          <a:lstStyle/>
          <a:p>
            <a:pPr>
              <a:lnSpc>
                <a:spcPct val="100000"/>
              </a:lnSpc>
            </a:pPr>
            <a:r>
              <a:rPr lang="en-US" dirty="0" smtClean="0"/>
              <a:t> </a:t>
            </a:r>
            <a:r>
              <a:rPr lang="en-US" sz="2400" dirty="0" smtClean="0"/>
              <a:t>The system sends each day an email with </a:t>
            </a:r>
            <a:br>
              <a:rPr lang="en-US" sz="2400" dirty="0" smtClean="0"/>
            </a:br>
            <a:r>
              <a:rPr lang="en-US" sz="2400" dirty="0" smtClean="0"/>
              <a:t>the measured ethanol and O</a:t>
            </a:r>
            <a:r>
              <a:rPr lang="en-US" sz="2400" baseline="-25000" dirty="0" smtClean="0"/>
              <a:t>2</a:t>
            </a:r>
            <a:r>
              <a:rPr lang="en-US" sz="2400" dirty="0" smtClean="0"/>
              <a:t>  values</a:t>
            </a:r>
            <a:endParaRPr lang="en-US" baseline="-25000" dirty="0"/>
          </a:p>
        </p:txBody>
      </p:sp>
      <p:pic>
        <p:nvPicPr>
          <p:cNvPr id="163843" name="Picture 3"/>
          <p:cNvPicPr>
            <a:picLocks noChangeAspect="1" noChangeArrowheads="1"/>
          </p:cNvPicPr>
          <p:nvPr/>
        </p:nvPicPr>
        <p:blipFill>
          <a:blip r:embed="rId2" cstate="print"/>
          <a:srcRect l="14130" r="24864" b="47175"/>
          <a:stretch>
            <a:fillRect/>
          </a:stretch>
        </p:blipFill>
        <p:spPr bwMode="auto">
          <a:xfrm>
            <a:off x="0" y="1363579"/>
            <a:ext cx="8960763" cy="4251158"/>
          </a:xfrm>
          <a:prstGeom prst="rect">
            <a:avLst/>
          </a:prstGeom>
          <a:noFill/>
          <a:ln w="9525">
            <a:noFill/>
            <a:miter lim="800000"/>
            <a:headEnd/>
            <a:tailEnd/>
          </a:ln>
        </p:spPr>
      </p:pic>
      <p:sp>
        <p:nvSpPr>
          <p:cNvPr id="4" name="Tekstvak 3"/>
          <p:cNvSpPr txBox="1"/>
          <p:nvPr/>
        </p:nvSpPr>
        <p:spPr>
          <a:xfrm>
            <a:off x="4539916" y="1540042"/>
            <a:ext cx="184731" cy="323165"/>
          </a:xfrm>
          <a:prstGeom prst="rect">
            <a:avLst/>
          </a:prstGeom>
          <a:solidFill>
            <a:schemeClr val="accent3"/>
          </a:solidFill>
        </p:spPr>
        <p:txBody>
          <a:bodyPr wrap="none" rtlCol="0">
            <a:spAutoFit/>
          </a:bodyPr>
          <a:lstStyle/>
          <a:p>
            <a:pPr>
              <a:lnSpc>
                <a:spcPts val="1800"/>
              </a:lnSpc>
            </a:pPr>
            <a:endParaRPr lang="en-US" sz="1400" dirty="0" err="1" smtClean="0">
              <a:latin typeface="Verdana"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30188"/>
            <a:ext cx="8934438" cy="839787"/>
          </a:xfrm>
          <a:ln>
            <a:noFill/>
          </a:ln>
        </p:spPr>
        <p:txBody>
          <a:bodyPr/>
          <a:lstStyle/>
          <a:p>
            <a:r>
              <a:rPr lang="en-US" dirty="0" smtClean="0"/>
              <a:t> How the day starts with DCS</a:t>
            </a:r>
            <a:endParaRPr lang="en-US" dirty="0"/>
          </a:p>
        </p:txBody>
      </p:sp>
      <p:pic>
        <p:nvPicPr>
          <p:cNvPr id="164866" name="Picture 2"/>
          <p:cNvPicPr>
            <a:picLocks noChangeAspect="1" noChangeArrowheads="1"/>
          </p:cNvPicPr>
          <p:nvPr/>
        </p:nvPicPr>
        <p:blipFill>
          <a:blip r:embed="rId2" cstate="print"/>
          <a:srcRect r="44444" b="41853"/>
          <a:stretch>
            <a:fillRect/>
          </a:stretch>
        </p:blipFill>
        <p:spPr bwMode="auto">
          <a:xfrm>
            <a:off x="347796" y="1171074"/>
            <a:ext cx="8583150" cy="4828673"/>
          </a:xfrm>
          <a:prstGeom prst="rect">
            <a:avLst/>
          </a:prstGeom>
          <a:noFill/>
          <a:ln w="9525">
            <a:noFill/>
            <a:miter lim="800000"/>
            <a:headEnd/>
            <a:tailEnd/>
          </a:ln>
        </p:spPr>
      </p:pic>
      <p:sp>
        <p:nvSpPr>
          <p:cNvPr id="4" name="Tekstvak 3"/>
          <p:cNvSpPr txBox="1"/>
          <p:nvPr/>
        </p:nvSpPr>
        <p:spPr>
          <a:xfrm>
            <a:off x="4042611" y="3160295"/>
            <a:ext cx="184731" cy="323165"/>
          </a:xfrm>
          <a:prstGeom prst="rect">
            <a:avLst/>
          </a:prstGeom>
          <a:solidFill>
            <a:schemeClr val="accent3"/>
          </a:solidFill>
        </p:spPr>
        <p:txBody>
          <a:bodyPr wrap="none" rtlCol="0">
            <a:spAutoFit/>
          </a:bodyPr>
          <a:lstStyle/>
          <a:p>
            <a:pPr>
              <a:lnSpc>
                <a:spcPts val="1800"/>
              </a:lnSpc>
            </a:pPr>
            <a:endParaRPr lang="en-US" sz="1400" dirty="0" err="1" smtClean="0">
              <a:latin typeface="Verdana"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588" y="230188"/>
            <a:ext cx="8709849" cy="839787"/>
          </a:xfrm>
          <a:ln>
            <a:noFill/>
          </a:ln>
        </p:spPr>
        <p:txBody>
          <a:bodyPr/>
          <a:lstStyle/>
          <a:p>
            <a:r>
              <a:rPr lang="en-US" dirty="0" smtClean="0"/>
              <a:t>Example ethanol production</a:t>
            </a:r>
            <a:endParaRPr lang="en-US" dirty="0"/>
          </a:p>
        </p:txBody>
      </p:sp>
      <p:pic>
        <p:nvPicPr>
          <p:cNvPr id="90114" name="Picture 2" descr="S:\Documenten\Storex\Projecten\DCS Projekt\DCS projecten controle 2013 - 2014\Overzicht DCS\Grafieken tot 31 maart 2014\Thewessen\24. Thewessen links.png"/>
          <p:cNvPicPr>
            <a:picLocks noChangeAspect="1" noChangeArrowheads="1"/>
          </p:cNvPicPr>
          <p:nvPr/>
        </p:nvPicPr>
        <p:blipFill>
          <a:blip r:embed="rId2" cstate="print"/>
          <a:srcRect/>
          <a:stretch>
            <a:fillRect/>
          </a:stretch>
        </p:blipFill>
        <p:spPr bwMode="auto">
          <a:xfrm>
            <a:off x="0" y="1299410"/>
            <a:ext cx="8734925" cy="4367463"/>
          </a:xfrm>
          <a:prstGeom prst="rect">
            <a:avLst/>
          </a:prstGeom>
          <a:noFill/>
        </p:spPr>
      </p:pic>
      <p:sp>
        <p:nvSpPr>
          <p:cNvPr id="4" name="Tekstvak 3"/>
          <p:cNvSpPr txBox="1"/>
          <p:nvPr/>
        </p:nvSpPr>
        <p:spPr>
          <a:xfrm>
            <a:off x="5823284" y="1957136"/>
            <a:ext cx="3320715" cy="784830"/>
          </a:xfrm>
          <a:prstGeom prst="rect">
            <a:avLst/>
          </a:prstGeom>
          <a:solidFill>
            <a:schemeClr val="accent3"/>
          </a:solidFill>
        </p:spPr>
        <p:txBody>
          <a:bodyPr wrap="square" rtlCol="0">
            <a:spAutoFit/>
          </a:bodyPr>
          <a:lstStyle/>
          <a:p>
            <a:pPr>
              <a:lnSpc>
                <a:spcPts val="1800"/>
              </a:lnSpc>
            </a:pPr>
            <a:r>
              <a:rPr lang="en-US" sz="1400" dirty="0" smtClean="0">
                <a:latin typeface="Verdana" pitchFamily="34" charset="0"/>
              </a:rPr>
              <a:t>The O2 level is ca. 0,2%. The Ethanol production rises to 0,6 ppb, which is still rather low.</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588" y="230188"/>
            <a:ext cx="8709849" cy="839787"/>
          </a:xfrm>
          <a:ln>
            <a:noFill/>
          </a:ln>
        </p:spPr>
        <p:txBody>
          <a:bodyPr/>
          <a:lstStyle/>
          <a:p>
            <a:r>
              <a:rPr lang="en-US" dirty="0" smtClean="0"/>
              <a:t>Example ethanol production</a:t>
            </a:r>
            <a:endParaRPr lang="en-US" dirty="0"/>
          </a:p>
        </p:txBody>
      </p:sp>
      <p:pic>
        <p:nvPicPr>
          <p:cNvPr id="91138" name="Picture 2" descr="S:\Documenten\Storex\Projecten\DCS Projekt\DCS projecten controle 2013 - 2014\Overzicht DCS\Grafieken tot 31 maart 2014\Thewessen\26. Thewessen links.png"/>
          <p:cNvPicPr>
            <a:picLocks noChangeAspect="1" noChangeArrowheads="1"/>
          </p:cNvPicPr>
          <p:nvPr/>
        </p:nvPicPr>
        <p:blipFill>
          <a:blip r:embed="rId2" cstate="print"/>
          <a:srcRect/>
          <a:stretch>
            <a:fillRect/>
          </a:stretch>
        </p:blipFill>
        <p:spPr bwMode="auto">
          <a:xfrm>
            <a:off x="256673" y="1143000"/>
            <a:ext cx="8718882" cy="4359441"/>
          </a:xfrm>
          <a:prstGeom prst="rect">
            <a:avLst/>
          </a:prstGeom>
          <a:noFill/>
        </p:spPr>
      </p:pic>
      <p:sp>
        <p:nvSpPr>
          <p:cNvPr id="4" name="Tekstvak 3"/>
          <p:cNvSpPr txBox="1"/>
          <p:nvPr/>
        </p:nvSpPr>
        <p:spPr>
          <a:xfrm>
            <a:off x="6336632" y="1604211"/>
            <a:ext cx="2277979" cy="553998"/>
          </a:xfrm>
          <a:prstGeom prst="rect">
            <a:avLst/>
          </a:prstGeom>
          <a:solidFill>
            <a:schemeClr val="accent3"/>
          </a:solidFill>
        </p:spPr>
        <p:txBody>
          <a:bodyPr wrap="square" rtlCol="0">
            <a:spAutoFit/>
          </a:bodyPr>
          <a:lstStyle/>
          <a:p>
            <a:pPr>
              <a:lnSpc>
                <a:spcPts val="1800"/>
              </a:lnSpc>
            </a:pPr>
            <a:r>
              <a:rPr lang="en-US" sz="1400" dirty="0" smtClean="0">
                <a:latin typeface="Verdana" pitchFamily="34" charset="0"/>
              </a:rPr>
              <a:t>A further increase to 1,4ppb. </a:t>
            </a:r>
            <a:endParaRPr lang="en-US" sz="1400" dirty="0" err="1" smtClean="0">
              <a:latin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224588" y="230188"/>
            <a:ext cx="8709849" cy="839787"/>
          </a:xfrm>
          <a:ln>
            <a:noFill/>
          </a:ln>
        </p:spPr>
        <p:txBody>
          <a:bodyPr/>
          <a:lstStyle/>
          <a:p>
            <a:r>
              <a:rPr lang="en-US" dirty="0" smtClean="0"/>
              <a:t>Example ethanol production</a:t>
            </a:r>
            <a:endParaRPr lang="en-US" dirty="0"/>
          </a:p>
        </p:txBody>
      </p:sp>
      <p:pic>
        <p:nvPicPr>
          <p:cNvPr id="161794" name="Picture 2"/>
          <p:cNvPicPr>
            <a:picLocks noChangeAspect="1" noChangeArrowheads="1"/>
          </p:cNvPicPr>
          <p:nvPr/>
        </p:nvPicPr>
        <p:blipFill>
          <a:blip r:embed="rId2" cstate="print"/>
          <a:srcRect t="13607" r="-200" b="20446"/>
          <a:stretch>
            <a:fillRect/>
          </a:stretch>
        </p:blipFill>
        <p:spPr bwMode="auto">
          <a:xfrm>
            <a:off x="340877" y="1619357"/>
            <a:ext cx="8530407" cy="3899127"/>
          </a:xfrm>
          <a:prstGeom prst="rect">
            <a:avLst/>
          </a:prstGeom>
          <a:noFill/>
          <a:ln w="9525">
            <a:noFill/>
            <a:miter lim="800000"/>
            <a:headEnd/>
            <a:tailEnd/>
          </a:ln>
        </p:spPr>
      </p:pic>
      <p:sp>
        <p:nvSpPr>
          <p:cNvPr id="5" name="Tekstvak 4"/>
          <p:cNvSpPr txBox="1"/>
          <p:nvPr/>
        </p:nvSpPr>
        <p:spPr>
          <a:xfrm>
            <a:off x="6545179" y="0"/>
            <a:ext cx="2598821" cy="2169825"/>
          </a:xfrm>
          <a:prstGeom prst="rect">
            <a:avLst/>
          </a:prstGeom>
          <a:solidFill>
            <a:schemeClr val="accent3"/>
          </a:solidFill>
        </p:spPr>
        <p:txBody>
          <a:bodyPr wrap="square" rtlCol="0">
            <a:spAutoFit/>
          </a:bodyPr>
          <a:lstStyle/>
          <a:p>
            <a:pPr>
              <a:lnSpc>
                <a:spcPts val="1800"/>
              </a:lnSpc>
            </a:pPr>
            <a:r>
              <a:rPr lang="en-US" sz="1400" dirty="0" smtClean="0">
                <a:latin typeface="Verdana" pitchFamily="34" charset="0"/>
              </a:rPr>
              <a:t>We did 3x an fruit flesh analyze. At 2-3 ppb ethanol there was no ethanol present. At 8 ppb there was  8 mg Ethanol/100 gr. fruit flesh, at 20 ppb we measured ca. 17 mg ethanol / 100 gr. fruit flesh.</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a:xfrm>
            <a:off x="421200" y="1267327"/>
            <a:ext cx="8722800" cy="3996000"/>
          </a:xfrm>
        </p:spPr>
        <p:txBody>
          <a:bodyPr/>
          <a:lstStyle/>
          <a:p>
            <a:pPr marL="457200" indent="-457200">
              <a:lnSpc>
                <a:spcPct val="100000"/>
              </a:lnSpc>
              <a:buClr>
                <a:srgbClr val="0632AD"/>
              </a:buClr>
              <a:buFont typeface="Arial" pitchFamily="34" charset="0"/>
              <a:buChar char="•"/>
            </a:pPr>
            <a:r>
              <a:rPr lang="en-US" sz="2800" dirty="0" smtClean="0">
                <a:solidFill>
                  <a:srgbClr val="0632AD"/>
                </a:solidFill>
                <a:latin typeface="Calibri" pitchFamily="34" charset="0"/>
              </a:rPr>
              <a:t>The lowest O</a:t>
            </a:r>
            <a:r>
              <a:rPr lang="en-US" sz="2800" baseline="-25000" dirty="0" smtClean="0">
                <a:solidFill>
                  <a:srgbClr val="0632AD"/>
                </a:solidFill>
                <a:latin typeface="Calibri" pitchFamily="34" charset="0"/>
              </a:rPr>
              <a:t>2</a:t>
            </a:r>
            <a:r>
              <a:rPr lang="en-US" sz="2800" dirty="0" smtClean="0">
                <a:solidFill>
                  <a:srgbClr val="0632AD"/>
                </a:solidFill>
                <a:latin typeface="Calibri" pitchFamily="34" charset="0"/>
              </a:rPr>
              <a:t>% will vary;</a:t>
            </a:r>
          </a:p>
          <a:p>
            <a:pPr marL="1187450" lvl="1" indent="-457200">
              <a:lnSpc>
                <a:spcPct val="100000"/>
              </a:lnSpc>
              <a:buClr>
                <a:srgbClr val="0632AD"/>
              </a:buClr>
              <a:buFont typeface="Arial" pitchFamily="34" charset="0"/>
              <a:buChar char="•"/>
            </a:pPr>
            <a:r>
              <a:rPr lang="en-US" sz="2800" dirty="0" smtClean="0">
                <a:solidFill>
                  <a:srgbClr val="0632AD"/>
                </a:solidFill>
                <a:latin typeface="Calibri" pitchFamily="34" charset="0"/>
              </a:rPr>
              <a:t>per origin / variety</a:t>
            </a:r>
          </a:p>
          <a:p>
            <a:pPr marL="1187450" lvl="1" indent="-457200">
              <a:lnSpc>
                <a:spcPct val="100000"/>
              </a:lnSpc>
              <a:buClr>
                <a:srgbClr val="0632AD"/>
              </a:buClr>
              <a:buFont typeface="Arial" pitchFamily="34" charset="0"/>
              <a:buChar char="•"/>
            </a:pPr>
            <a:r>
              <a:rPr lang="en-US" sz="2800" dirty="0" smtClean="0">
                <a:solidFill>
                  <a:srgbClr val="0632AD"/>
                </a:solidFill>
                <a:latin typeface="Calibri" pitchFamily="34" charset="0"/>
              </a:rPr>
              <a:t>Per season</a:t>
            </a:r>
          </a:p>
          <a:p>
            <a:pPr marL="1187450" lvl="1" indent="-457200">
              <a:lnSpc>
                <a:spcPct val="100000"/>
              </a:lnSpc>
              <a:buClr>
                <a:srgbClr val="0632AD"/>
              </a:buClr>
              <a:buNone/>
            </a:pPr>
            <a:endParaRPr lang="en-US" sz="2800" dirty="0" smtClean="0">
              <a:solidFill>
                <a:srgbClr val="0632AD"/>
              </a:solidFill>
              <a:latin typeface="Calibri" pitchFamily="34" charset="0"/>
            </a:endParaRPr>
          </a:p>
          <a:p>
            <a:pPr marL="457200" indent="-457200">
              <a:lnSpc>
                <a:spcPct val="100000"/>
              </a:lnSpc>
              <a:buClr>
                <a:srgbClr val="0632AD"/>
              </a:buClr>
              <a:buFont typeface="Arial" pitchFamily="34" charset="0"/>
              <a:buChar char="•"/>
            </a:pPr>
            <a:r>
              <a:rPr lang="en-US" sz="2800" dirty="0" smtClean="0">
                <a:solidFill>
                  <a:srgbClr val="0632AD"/>
                </a:solidFill>
                <a:latin typeface="Calibri" pitchFamily="34" charset="0"/>
              </a:rPr>
              <a:t>The lowest O</a:t>
            </a:r>
            <a:r>
              <a:rPr lang="en-US" sz="2800" baseline="-25000" dirty="0" smtClean="0">
                <a:solidFill>
                  <a:srgbClr val="0632AD"/>
                </a:solidFill>
                <a:latin typeface="Calibri" pitchFamily="34" charset="0"/>
              </a:rPr>
              <a:t>2</a:t>
            </a:r>
            <a:r>
              <a:rPr lang="en-US" sz="2800" dirty="0" smtClean="0">
                <a:solidFill>
                  <a:srgbClr val="0632AD"/>
                </a:solidFill>
                <a:latin typeface="Calibri" pitchFamily="34" charset="0"/>
              </a:rPr>
              <a:t>% can change during the storage season. (dynamic)</a:t>
            </a:r>
          </a:p>
          <a:p>
            <a:pPr marL="457200" indent="-457200">
              <a:lnSpc>
                <a:spcPct val="150000"/>
              </a:lnSpc>
              <a:buClr>
                <a:srgbClr val="0632AD"/>
              </a:buClr>
              <a:buFont typeface="Arial" pitchFamily="34" charset="0"/>
              <a:buChar char="•"/>
            </a:pPr>
            <a:endParaRPr lang="en-US" sz="2800" dirty="0" smtClean="0">
              <a:solidFill>
                <a:srgbClr val="0632AD"/>
              </a:solidFill>
              <a:latin typeface="Calibri" pitchFamily="34" charset="0"/>
            </a:endParaRPr>
          </a:p>
          <a:p>
            <a:pPr marL="457200" indent="-457200">
              <a:lnSpc>
                <a:spcPct val="150000"/>
              </a:lnSpc>
              <a:buClr>
                <a:srgbClr val="0632AD"/>
              </a:buClr>
              <a:buFont typeface="Arial" pitchFamily="34" charset="0"/>
              <a:buChar char="•"/>
            </a:pPr>
            <a:endParaRPr lang="nl-NL" baseline="-25000" dirty="0" smtClean="0">
              <a:solidFill>
                <a:srgbClr val="0632AD"/>
              </a:solidFill>
            </a:endParaRPr>
          </a:p>
        </p:txBody>
      </p:sp>
      <p:sp>
        <p:nvSpPr>
          <p:cNvPr id="5" name="Titel 1"/>
          <p:cNvSpPr txBox="1">
            <a:spLocks/>
          </p:cNvSpPr>
          <p:nvPr/>
        </p:nvSpPr>
        <p:spPr bwMode="auto">
          <a:xfrm>
            <a:off x="272714" y="170688"/>
            <a:ext cx="8589100" cy="847306"/>
          </a:xfrm>
          <a:prstGeom prst="rect">
            <a:avLst/>
          </a:prstGeom>
          <a:noFill/>
          <a:ln w="0">
            <a:noFill/>
          </a:ln>
          <a:extLst/>
        </p:spPr>
        <p:txBody>
          <a:bodyPr vert="horz" wrap="square" lIns="18000" tIns="0" rIns="91440" bIns="324000" numCol="1" anchor="t" anchorCtr="0" compatLnSpc="1">
            <a:prstTxWarp prst="textNoShape">
              <a:avLst/>
            </a:prstTxWarp>
            <a:spAutoFit/>
          </a:bodyPr>
          <a:lstStyle/>
          <a:p>
            <a:pPr lvl="0">
              <a:lnSpc>
                <a:spcPts val="4000"/>
              </a:lnSpc>
              <a:defRPr/>
            </a:pPr>
            <a:r>
              <a:rPr lang="en-GB" sz="4000" b="1" dirty="0" smtClean="0">
                <a:solidFill>
                  <a:srgbClr val="FFFFFF"/>
                </a:solidFill>
              </a:rPr>
              <a:t>Characteristics</a:t>
            </a:r>
            <a:endParaRPr lang="en-GB" sz="4000" b="1" dirty="0">
              <a:solidFill>
                <a:srgbClr val="FFFFFF"/>
              </a:solidFill>
            </a:endParaRPr>
          </a:p>
        </p:txBody>
      </p:sp>
      <p:pic>
        <p:nvPicPr>
          <p:cNvPr id="7" name="Afbeelding 6" descr="storexlogo.png"/>
          <p:cNvPicPr>
            <a:picLocks noChangeAspect="1"/>
          </p:cNvPicPr>
          <p:nvPr/>
        </p:nvPicPr>
        <p:blipFill>
          <a:blip r:embed="rId2" cstate="print"/>
          <a:stretch>
            <a:fillRect/>
          </a:stretch>
        </p:blipFill>
        <p:spPr>
          <a:xfrm>
            <a:off x="3599832" y="5625321"/>
            <a:ext cx="2489767" cy="96542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a:xfrm>
            <a:off x="421200" y="1155032"/>
            <a:ext cx="8722800" cy="4092253"/>
          </a:xfrm>
        </p:spPr>
        <p:txBody>
          <a:bodyPr/>
          <a:lstStyle/>
          <a:p>
            <a:pPr marL="457200" indent="-457200" defTabSz="720000">
              <a:lnSpc>
                <a:spcPct val="100000"/>
              </a:lnSpc>
              <a:buClr>
                <a:srgbClr val="0632AD"/>
              </a:buClr>
              <a:buFont typeface="Arial" pitchFamily="34" charset="0"/>
              <a:buChar char="•"/>
            </a:pPr>
            <a:r>
              <a:rPr lang="en-US" sz="2800" dirty="0" smtClean="0">
                <a:solidFill>
                  <a:srgbClr val="0632AD"/>
                </a:solidFill>
                <a:latin typeface="Calibri" pitchFamily="34" charset="0"/>
              </a:rPr>
              <a:t>A daily and reliable report about the ethanol production of your fruit.</a:t>
            </a:r>
          </a:p>
          <a:p>
            <a:pPr marL="457200" indent="-457200" defTabSz="720000">
              <a:lnSpc>
                <a:spcPct val="100000"/>
              </a:lnSpc>
              <a:buClr>
                <a:srgbClr val="0632AD"/>
              </a:buClr>
              <a:buFont typeface="Arial" pitchFamily="34" charset="0"/>
              <a:buChar char="•"/>
            </a:pPr>
            <a:r>
              <a:rPr lang="en-US" sz="2800" dirty="0" smtClean="0">
                <a:solidFill>
                  <a:srgbClr val="0632AD"/>
                </a:solidFill>
                <a:latin typeface="Calibri" pitchFamily="34" charset="0"/>
              </a:rPr>
              <a:t>Daily protection/security for the storage of your fruit on the lowest oxygen levels.</a:t>
            </a:r>
          </a:p>
          <a:p>
            <a:pPr marL="457200" indent="-457200" defTabSz="720000">
              <a:lnSpc>
                <a:spcPct val="100000"/>
              </a:lnSpc>
              <a:buClr>
                <a:srgbClr val="0632AD"/>
              </a:buClr>
              <a:buFont typeface="Arial" pitchFamily="34" charset="0"/>
              <a:buChar char="•"/>
            </a:pPr>
            <a:r>
              <a:rPr lang="en-US" sz="2800" dirty="0" smtClean="0">
                <a:solidFill>
                  <a:srgbClr val="0632AD"/>
                </a:solidFill>
                <a:latin typeface="Calibri" pitchFamily="34" charset="0"/>
              </a:rPr>
              <a:t>Automatic DCS can be used as:</a:t>
            </a:r>
          </a:p>
          <a:p>
            <a:pPr marL="1187450" lvl="1" indent="-457200" defTabSz="720000">
              <a:lnSpc>
                <a:spcPct val="100000"/>
              </a:lnSpc>
              <a:buClr>
                <a:srgbClr val="0632AD"/>
              </a:buClr>
              <a:buFont typeface="Arial" pitchFamily="34" charset="0"/>
              <a:buChar char="•"/>
            </a:pPr>
            <a:r>
              <a:rPr lang="en-US" sz="2800" dirty="0" smtClean="0">
                <a:solidFill>
                  <a:srgbClr val="0632AD"/>
                </a:solidFill>
                <a:latin typeface="Calibri" pitchFamily="34" charset="0"/>
              </a:rPr>
              <a:t>A watchdog system</a:t>
            </a:r>
          </a:p>
          <a:p>
            <a:pPr marL="1187450" lvl="1" indent="-457200" defTabSz="720000">
              <a:lnSpc>
                <a:spcPct val="100000"/>
              </a:lnSpc>
              <a:buClr>
                <a:srgbClr val="0632AD"/>
              </a:buClr>
              <a:buFont typeface="Arial" pitchFamily="34" charset="0"/>
              <a:buChar char="•"/>
            </a:pPr>
            <a:r>
              <a:rPr lang="en-US" sz="2800" dirty="0" smtClean="0">
                <a:solidFill>
                  <a:srgbClr val="0632AD"/>
                </a:solidFill>
                <a:latin typeface="Calibri" pitchFamily="34" charset="0"/>
              </a:rPr>
              <a:t>A dynamic system for storage at the lowest oxygen levels</a:t>
            </a:r>
          </a:p>
          <a:p>
            <a:pPr marL="457200" indent="-457200">
              <a:lnSpc>
                <a:spcPct val="150000"/>
              </a:lnSpc>
              <a:buClr>
                <a:srgbClr val="0632AD"/>
              </a:buClr>
              <a:buFont typeface="Arial" pitchFamily="34" charset="0"/>
              <a:buChar char="•"/>
            </a:pPr>
            <a:endParaRPr lang="nl-NL" baseline="-25000" dirty="0" smtClean="0">
              <a:solidFill>
                <a:srgbClr val="0632AD"/>
              </a:solidFill>
            </a:endParaRPr>
          </a:p>
        </p:txBody>
      </p:sp>
      <p:sp>
        <p:nvSpPr>
          <p:cNvPr id="5" name="Titel 1"/>
          <p:cNvSpPr txBox="1">
            <a:spLocks/>
          </p:cNvSpPr>
          <p:nvPr/>
        </p:nvSpPr>
        <p:spPr bwMode="auto">
          <a:xfrm>
            <a:off x="272714" y="170688"/>
            <a:ext cx="8589100" cy="847306"/>
          </a:xfrm>
          <a:prstGeom prst="rect">
            <a:avLst/>
          </a:prstGeom>
          <a:noFill/>
          <a:ln w="0">
            <a:noFill/>
          </a:ln>
          <a:extLst/>
        </p:spPr>
        <p:txBody>
          <a:bodyPr vert="horz" wrap="square" lIns="18000" tIns="0" rIns="91440" bIns="324000" numCol="1" anchor="t" anchorCtr="0" compatLnSpc="1">
            <a:prstTxWarp prst="textNoShape">
              <a:avLst/>
            </a:prstTxWarp>
            <a:spAutoFit/>
          </a:bodyPr>
          <a:lstStyle/>
          <a:p>
            <a:pPr lvl="0">
              <a:lnSpc>
                <a:spcPts val="4000"/>
              </a:lnSpc>
              <a:defRPr/>
            </a:pPr>
            <a:r>
              <a:rPr lang="en-GB" sz="4000" b="1" dirty="0" smtClean="0">
                <a:solidFill>
                  <a:srgbClr val="FFFFFF"/>
                </a:solidFill>
              </a:rPr>
              <a:t>Characteristics</a:t>
            </a:r>
            <a:endParaRPr lang="en-GB" sz="4000" b="1" dirty="0">
              <a:solidFill>
                <a:srgbClr val="FFFFFF"/>
              </a:solidFill>
            </a:endParaRPr>
          </a:p>
        </p:txBody>
      </p:sp>
      <p:pic>
        <p:nvPicPr>
          <p:cNvPr id="7" name="Afbeelding 6" descr="storexlogo.png"/>
          <p:cNvPicPr>
            <a:picLocks noChangeAspect="1"/>
          </p:cNvPicPr>
          <p:nvPr/>
        </p:nvPicPr>
        <p:blipFill>
          <a:blip r:embed="rId2" cstate="print"/>
          <a:stretch>
            <a:fillRect/>
          </a:stretch>
        </p:blipFill>
        <p:spPr>
          <a:xfrm>
            <a:off x="3599832" y="5625321"/>
            <a:ext cx="2489767" cy="96542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a:xfrm>
            <a:off x="421200" y="1122947"/>
            <a:ext cx="8722800" cy="4491789"/>
          </a:xfrm>
        </p:spPr>
        <p:txBody>
          <a:bodyPr/>
          <a:lstStyle/>
          <a:p>
            <a:pPr marL="457200" indent="-457200">
              <a:lnSpc>
                <a:spcPct val="100000"/>
              </a:lnSpc>
              <a:buClr>
                <a:srgbClr val="0632AD"/>
              </a:buClr>
              <a:buFont typeface="Arial" pitchFamily="34" charset="0"/>
              <a:buChar char="•"/>
            </a:pPr>
            <a:r>
              <a:rPr lang="en-US" sz="2800" dirty="0" smtClean="0">
                <a:solidFill>
                  <a:srgbClr val="0632AD"/>
                </a:solidFill>
                <a:latin typeface="Calibri" pitchFamily="34" charset="0"/>
              </a:rPr>
              <a:t>Measuring ethanol provides the </a:t>
            </a:r>
            <a:r>
              <a:rPr lang="en-US" sz="2800" b="1" i="1" dirty="0" smtClean="0">
                <a:solidFill>
                  <a:srgbClr val="0632AD"/>
                </a:solidFill>
                <a:latin typeface="Calibri" pitchFamily="34" charset="0"/>
              </a:rPr>
              <a:t>only </a:t>
            </a:r>
            <a:r>
              <a:rPr lang="en-US" sz="2800" b="1" i="1" u="sng" dirty="0" smtClean="0">
                <a:solidFill>
                  <a:srgbClr val="0632AD"/>
                </a:solidFill>
                <a:latin typeface="Calibri" pitchFamily="34" charset="0"/>
              </a:rPr>
              <a:t>direct </a:t>
            </a:r>
            <a:r>
              <a:rPr lang="en-US" sz="2800" dirty="0" smtClean="0">
                <a:solidFill>
                  <a:srgbClr val="0632AD"/>
                </a:solidFill>
                <a:latin typeface="Calibri" pitchFamily="34" charset="0"/>
              </a:rPr>
              <a:t>measured value  for indicating the lowest O</a:t>
            </a:r>
            <a:r>
              <a:rPr lang="en-US" sz="2800" baseline="-25000" dirty="0" smtClean="0">
                <a:solidFill>
                  <a:srgbClr val="0632AD"/>
                </a:solidFill>
                <a:latin typeface="Calibri" pitchFamily="34" charset="0"/>
              </a:rPr>
              <a:t>2</a:t>
            </a:r>
            <a:r>
              <a:rPr lang="en-US" sz="2800" dirty="0" smtClean="0">
                <a:solidFill>
                  <a:srgbClr val="0632AD"/>
                </a:solidFill>
                <a:latin typeface="Calibri" pitchFamily="34" charset="0"/>
              </a:rPr>
              <a:t>% where  at fermentation starts.</a:t>
            </a:r>
          </a:p>
          <a:p>
            <a:pPr marL="457200" indent="-457200">
              <a:lnSpc>
                <a:spcPct val="100000"/>
              </a:lnSpc>
              <a:buClr>
                <a:srgbClr val="0632AD"/>
              </a:buClr>
              <a:buFont typeface="Arial" pitchFamily="34" charset="0"/>
              <a:buChar char="•"/>
            </a:pPr>
            <a:endParaRPr lang="en-US" sz="2800" dirty="0" smtClean="0">
              <a:solidFill>
                <a:srgbClr val="0632AD"/>
              </a:solidFill>
              <a:latin typeface="Calibri" pitchFamily="34" charset="0"/>
            </a:endParaRPr>
          </a:p>
          <a:p>
            <a:pPr marL="457200" indent="-457200">
              <a:lnSpc>
                <a:spcPct val="100000"/>
              </a:lnSpc>
              <a:buClr>
                <a:srgbClr val="0632AD"/>
              </a:buClr>
              <a:buFont typeface="Arial" pitchFamily="34" charset="0"/>
              <a:buChar char="•"/>
            </a:pPr>
            <a:r>
              <a:rPr lang="en-US" sz="2800" dirty="0" smtClean="0">
                <a:solidFill>
                  <a:srgbClr val="0632AD"/>
                </a:solidFill>
                <a:latin typeface="Calibri" pitchFamily="34" charset="0"/>
              </a:rPr>
              <a:t>Ethanol is the best marker for fermentation.</a:t>
            </a:r>
          </a:p>
          <a:p>
            <a:pPr marL="457200" indent="-457200">
              <a:lnSpc>
                <a:spcPct val="100000"/>
              </a:lnSpc>
              <a:buClr>
                <a:srgbClr val="0632AD"/>
              </a:buClr>
              <a:buFont typeface="Arial" pitchFamily="34" charset="0"/>
              <a:buChar char="•"/>
            </a:pPr>
            <a:endParaRPr lang="en-US" sz="2800" dirty="0" smtClean="0">
              <a:solidFill>
                <a:srgbClr val="0632AD"/>
              </a:solidFill>
              <a:latin typeface="Calibri" pitchFamily="34" charset="0"/>
            </a:endParaRPr>
          </a:p>
        </p:txBody>
      </p:sp>
      <p:sp>
        <p:nvSpPr>
          <p:cNvPr id="5" name="Titel 1"/>
          <p:cNvSpPr txBox="1">
            <a:spLocks/>
          </p:cNvSpPr>
          <p:nvPr/>
        </p:nvSpPr>
        <p:spPr bwMode="auto">
          <a:xfrm>
            <a:off x="272714" y="170688"/>
            <a:ext cx="8589100" cy="847306"/>
          </a:xfrm>
          <a:prstGeom prst="rect">
            <a:avLst/>
          </a:prstGeom>
          <a:noFill/>
          <a:ln w="0">
            <a:noFill/>
          </a:ln>
          <a:extLst/>
        </p:spPr>
        <p:txBody>
          <a:bodyPr vert="horz" wrap="square" lIns="18000" tIns="0" rIns="91440" bIns="324000" numCol="1" anchor="t" anchorCtr="0" compatLnSpc="1">
            <a:prstTxWarp prst="textNoShape">
              <a:avLst/>
            </a:prstTxWarp>
            <a:spAutoFit/>
          </a:bodyPr>
          <a:lstStyle/>
          <a:p>
            <a:pPr marL="0" marR="0" lvl="0" indent="0" algn="l" defTabSz="914400" rtl="0" eaLnBrk="1" fontAlgn="base" latinLnBrk="0" hangingPunct="1">
              <a:lnSpc>
                <a:spcPts val="4000"/>
              </a:lnSpc>
              <a:spcBef>
                <a:spcPct val="0"/>
              </a:spcBef>
              <a:spcAft>
                <a:spcPct val="0"/>
              </a:spcAft>
              <a:buClrTx/>
              <a:buSzTx/>
              <a:buFontTx/>
              <a:buNone/>
              <a:tabLst/>
              <a:defRPr/>
            </a:pPr>
            <a:r>
              <a:rPr lang="en-GB" sz="4000" b="1" noProof="0" dirty="0" smtClean="0">
                <a:solidFill>
                  <a:srgbClr val="FFFFFF"/>
                </a:solidFill>
                <a:ea typeface="+mj-ea"/>
                <a:cs typeface="+mj-cs"/>
              </a:rPr>
              <a:t>Characteristics</a:t>
            </a:r>
            <a:endParaRPr kumimoji="0" lang="en-GB" sz="4000" b="1" i="0" u="none" strike="noStrike" kern="1200" cap="none" spc="0" normalizeH="0" baseline="0" noProof="0" dirty="0">
              <a:ln>
                <a:noFill/>
              </a:ln>
              <a:solidFill>
                <a:srgbClr val="FFFFFF"/>
              </a:solidFill>
              <a:effectLst/>
              <a:uLnTx/>
              <a:uFillTx/>
              <a:latin typeface="Calibri" pitchFamily="34" charset="0"/>
              <a:ea typeface="+mj-ea"/>
              <a:cs typeface="+mj-cs"/>
            </a:endParaRPr>
          </a:p>
        </p:txBody>
      </p:sp>
      <p:pic>
        <p:nvPicPr>
          <p:cNvPr id="7" name="Afbeelding 6" descr="storexlogo.png"/>
          <p:cNvPicPr>
            <a:picLocks noChangeAspect="1"/>
          </p:cNvPicPr>
          <p:nvPr/>
        </p:nvPicPr>
        <p:blipFill>
          <a:blip r:embed="rId2" cstate="print"/>
          <a:stretch>
            <a:fillRect/>
          </a:stretch>
        </p:blipFill>
        <p:spPr>
          <a:xfrm>
            <a:off x="3599832" y="5625321"/>
            <a:ext cx="2489767" cy="96542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2714" y="0"/>
            <a:ext cx="8589100" cy="1353086"/>
          </a:xfrm>
          <a:ln>
            <a:noFill/>
          </a:ln>
        </p:spPr>
        <p:txBody>
          <a:bodyPr/>
          <a:lstStyle/>
          <a:p>
            <a:r>
              <a:rPr lang="nl-NL" sz="3200" dirty="0" smtClean="0"/>
              <a:t>Extra </a:t>
            </a:r>
            <a:r>
              <a:rPr lang="nl-NL" sz="3200" dirty="0" err="1" smtClean="0"/>
              <a:t>advantages</a:t>
            </a:r>
            <a:r>
              <a:rPr lang="nl-NL" sz="3200" dirty="0" smtClean="0"/>
              <a:t> of </a:t>
            </a:r>
            <a:br>
              <a:rPr lang="nl-NL" sz="3200" dirty="0" smtClean="0"/>
            </a:br>
            <a:r>
              <a:rPr lang="nl-NL" sz="3200" dirty="0" err="1" smtClean="0"/>
              <a:t>Automatic</a:t>
            </a:r>
            <a:r>
              <a:rPr lang="nl-NL" sz="3200" dirty="0" smtClean="0"/>
              <a:t> DCS</a:t>
            </a:r>
            <a:endParaRPr lang="nl-NL" sz="3200" b="1" dirty="0">
              <a:solidFill>
                <a:schemeClr val="bg1"/>
              </a:solidFill>
              <a:latin typeface="Calibri" pitchFamily="34" charset="0"/>
            </a:endParaRPr>
          </a:p>
        </p:txBody>
      </p:sp>
      <p:sp>
        <p:nvSpPr>
          <p:cNvPr id="4" name="Tijdelijke aanduiding voor tekst 3"/>
          <p:cNvSpPr>
            <a:spLocks noGrp="1"/>
          </p:cNvSpPr>
          <p:nvPr>
            <p:ph type="body" sz="quarter" idx="17"/>
          </p:nvPr>
        </p:nvSpPr>
        <p:spPr>
          <a:xfrm>
            <a:off x="962526" y="994611"/>
            <a:ext cx="7619999" cy="4860757"/>
          </a:xfrm>
        </p:spPr>
        <p:txBody>
          <a:bodyPr/>
          <a:lstStyle/>
          <a:p>
            <a:pPr marL="514350" indent="-514350">
              <a:lnSpc>
                <a:spcPct val="150000"/>
              </a:lnSpc>
              <a:spcBef>
                <a:spcPts val="0"/>
              </a:spcBef>
              <a:buClr>
                <a:srgbClr val="0632AD"/>
              </a:buClr>
              <a:buFont typeface="Arial" pitchFamily="34" charset="0"/>
              <a:buChar char="•"/>
            </a:pPr>
            <a:r>
              <a:rPr lang="nl-NL" sz="2800" dirty="0" err="1" smtClean="0">
                <a:solidFill>
                  <a:srgbClr val="0632AD"/>
                </a:solidFill>
                <a:latin typeface="Calibri" pitchFamily="34" charset="0"/>
              </a:rPr>
              <a:t>Faster</a:t>
            </a:r>
            <a:r>
              <a:rPr lang="nl-NL" sz="2800" dirty="0" smtClean="0">
                <a:solidFill>
                  <a:srgbClr val="0632AD"/>
                </a:solidFill>
                <a:latin typeface="Calibri" pitchFamily="34" charset="0"/>
              </a:rPr>
              <a:t> to the </a:t>
            </a:r>
            <a:r>
              <a:rPr lang="nl-NL" sz="2800" dirty="0" err="1" smtClean="0">
                <a:solidFill>
                  <a:srgbClr val="0632AD"/>
                </a:solidFill>
                <a:latin typeface="Calibri" pitchFamily="34" charset="0"/>
              </a:rPr>
              <a:t>lowest</a:t>
            </a:r>
            <a:r>
              <a:rPr lang="nl-NL" sz="2800" dirty="0" smtClean="0">
                <a:solidFill>
                  <a:srgbClr val="0632AD"/>
                </a:solidFill>
                <a:latin typeface="Calibri" pitchFamily="34" charset="0"/>
              </a:rPr>
              <a:t> </a:t>
            </a:r>
            <a:r>
              <a:rPr lang="nl-NL" sz="2800" dirty="0" err="1" smtClean="0">
                <a:solidFill>
                  <a:srgbClr val="0632AD"/>
                </a:solidFill>
                <a:latin typeface="Calibri" pitchFamily="34" charset="0"/>
              </a:rPr>
              <a:t>oxygen</a:t>
            </a:r>
            <a:r>
              <a:rPr lang="nl-NL" sz="2800" dirty="0" smtClean="0">
                <a:solidFill>
                  <a:srgbClr val="0632AD"/>
                </a:solidFill>
                <a:latin typeface="Calibri" pitchFamily="34" charset="0"/>
              </a:rPr>
              <a:t> </a:t>
            </a:r>
            <a:r>
              <a:rPr lang="nl-NL" sz="2800" dirty="0" err="1" smtClean="0">
                <a:solidFill>
                  <a:srgbClr val="0632AD"/>
                </a:solidFill>
                <a:latin typeface="Calibri" pitchFamily="34" charset="0"/>
              </a:rPr>
              <a:t>levels</a:t>
            </a:r>
            <a:endParaRPr lang="nl-NL" sz="2800" dirty="0" smtClean="0">
              <a:solidFill>
                <a:srgbClr val="0632AD"/>
              </a:solidFill>
              <a:latin typeface="Calibri" pitchFamily="34" charset="0"/>
            </a:endParaRPr>
          </a:p>
          <a:p>
            <a:pPr marL="514350" indent="-514350">
              <a:lnSpc>
                <a:spcPct val="150000"/>
              </a:lnSpc>
              <a:spcBef>
                <a:spcPts val="0"/>
              </a:spcBef>
              <a:buClr>
                <a:srgbClr val="0632AD"/>
              </a:buClr>
            </a:pPr>
            <a:endParaRPr lang="nl-NL" sz="2800" u="sng" dirty="0" smtClean="0">
              <a:solidFill>
                <a:srgbClr val="0632AD"/>
              </a:solidFill>
              <a:latin typeface="Calibri" pitchFamily="34" charset="0"/>
            </a:endParaRPr>
          </a:p>
          <a:p>
            <a:pPr marL="514350" indent="-514350">
              <a:lnSpc>
                <a:spcPct val="100000"/>
              </a:lnSpc>
              <a:spcBef>
                <a:spcPts val="0"/>
              </a:spcBef>
              <a:buClr>
                <a:srgbClr val="0632AD"/>
              </a:buClr>
              <a:buFont typeface="Arial" pitchFamily="34" charset="0"/>
              <a:buChar char="•"/>
            </a:pPr>
            <a:r>
              <a:rPr lang="nl-NL" sz="2800" dirty="0" smtClean="0">
                <a:solidFill>
                  <a:srgbClr val="0632AD"/>
                </a:solidFill>
                <a:latin typeface="Calibri" pitchFamily="34" charset="0"/>
              </a:rPr>
              <a:t>In </a:t>
            </a:r>
            <a:r>
              <a:rPr lang="nl-NL" sz="2800" dirty="0" err="1" smtClean="0">
                <a:solidFill>
                  <a:srgbClr val="0632AD"/>
                </a:solidFill>
                <a:latin typeface="Calibri" pitchFamily="34" charset="0"/>
              </a:rPr>
              <a:t>comparison</a:t>
            </a:r>
            <a:r>
              <a:rPr lang="nl-NL" sz="2800" dirty="0" smtClean="0">
                <a:solidFill>
                  <a:srgbClr val="0632AD"/>
                </a:solidFill>
                <a:latin typeface="Calibri" pitchFamily="34" charset="0"/>
              </a:rPr>
              <a:t> </a:t>
            </a:r>
            <a:r>
              <a:rPr lang="nl-NL" sz="2800" dirty="0" err="1" smtClean="0">
                <a:solidFill>
                  <a:srgbClr val="0632AD"/>
                </a:solidFill>
                <a:latin typeface="Calibri" pitchFamily="34" charset="0"/>
              </a:rPr>
              <a:t>with</a:t>
            </a:r>
            <a:r>
              <a:rPr lang="nl-NL" sz="2800" dirty="0" smtClean="0">
                <a:solidFill>
                  <a:srgbClr val="0632AD"/>
                </a:solidFill>
                <a:latin typeface="Calibri" pitchFamily="34" charset="0"/>
              </a:rPr>
              <a:t> all </a:t>
            </a:r>
            <a:r>
              <a:rPr lang="nl-NL" sz="2800" dirty="0" err="1" smtClean="0">
                <a:solidFill>
                  <a:srgbClr val="0632AD"/>
                </a:solidFill>
                <a:latin typeface="Calibri" pitchFamily="34" charset="0"/>
              </a:rPr>
              <a:t>others</a:t>
            </a:r>
            <a:r>
              <a:rPr lang="nl-NL" sz="2800" dirty="0" smtClean="0">
                <a:solidFill>
                  <a:srgbClr val="0632AD"/>
                </a:solidFill>
                <a:latin typeface="Calibri" pitchFamily="34" charset="0"/>
              </a:rPr>
              <a:t> </a:t>
            </a:r>
            <a:r>
              <a:rPr lang="nl-NL" sz="2800" dirty="0" err="1" smtClean="0">
                <a:solidFill>
                  <a:srgbClr val="0632AD"/>
                </a:solidFill>
                <a:latin typeface="Calibri" pitchFamily="34" charset="0"/>
              </a:rPr>
              <a:t>systems</a:t>
            </a:r>
            <a:r>
              <a:rPr lang="nl-NL" sz="2800" dirty="0" smtClean="0">
                <a:solidFill>
                  <a:srgbClr val="0632AD"/>
                </a:solidFill>
                <a:latin typeface="Calibri" pitchFamily="34" charset="0"/>
              </a:rPr>
              <a:t>: </a:t>
            </a:r>
            <a:r>
              <a:rPr lang="nl-NL" sz="2800" b="1" u="sng" dirty="0" smtClean="0">
                <a:solidFill>
                  <a:srgbClr val="0632AD"/>
                </a:solidFill>
                <a:latin typeface="Calibri" pitchFamily="34" charset="0"/>
              </a:rPr>
              <a:t>a </a:t>
            </a:r>
            <a:r>
              <a:rPr lang="nl-NL" sz="2800" b="1" u="sng" dirty="0" err="1" smtClean="0">
                <a:solidFill>
                  <a:srgbClr val="0632AD"/>
                </a:solidFill>
                <a:latin typeface="Calibri" pitchFamily="34" charset="0"/>
              </a:rPr>
              <a:t>daily</a:t>
            </a:r>
            <a:r>
              <a:rPr lang="nl-NL" sz="2800" b="1" u="sng" dirty="0" smtClean="0">
                <a:solidFill>
                  <a:srgbClr val="0632AD"/>
                </a:solidFill>
                <a:latin typeface="Calibri" pitchFamily="34" charset="0"/>
              </a:rPr>
              <a:t> </a:t>
            </a:r>
            <a:r>
              <a:rPr lang="nl-NL" sz="2800" b="1" u="sng" dirty="0" err="1" smtClean="0">
                <a:solidFill>
                  <a:srgbClr val="0632AD"/>
                </a:solidFill>
                <a:latin typeface="Calibri" pitchFamily="34" charset="0"/>
              </a:rPr>
              <a:t>control</a:t>
            </a:r>
            <a:r>
              <a:rPr lang="nl-NL" sz="2800" b="1" u="sng" dirty="0" smtClean="0">
                <a:solidFill>
                  <a:srgbClr val="0632AD"/>
                </a:solidFill>
                <a:latin typeface="Calibri" pitchFamily="34" charset="0"/>
              </a:rPr>
              <a:t> </a:t>
            </a:r>
            <a:r>
              <a:rPr lang="nl-NL" sz="2800" b="1" u="sng" dirty="0" err="1" smtClean="0">
                <a:solidFill>
                  <a:srgbClr val="0632AD"/>
                </a:solidFill>
                <a:latin typeface="Calibri" pitchFamily="34" charset="0"/>
              </a:rPr>
              <a:t>on</a:t>
            </a:r>
            <a:r>
              <a:rPr lang="nl-NL" sz="2800" b="1" u="sng" dirty="0" smtClean="0">
                <a:solidFill>
                  <a:srgbClr val="0632AD"/>
                </a:solidFill>
                <a:latin typeface="Calibri" pitchFamily="34" charset="0"/>
              </a:rPr>
              <a:t> ethanol </a:t>
            </a:r>
            <a:r>
              <a:rPr lang="nl-NL" sz="2800" b="1" u="sng" dirty="0" err="1" smtClean="0">
                <a:solidFill>
                  <a:srgbClr val="0632AD"/>
                </a:solidFill>
                <a:latin typeface="Calibri" pitchFamily="34" charset="0"/>
              </a:rPr>
              <a:t>production</a:t>
            </a:r>
            <a:r>
              <a:rPr lang="nl-NL" sz="2800" b="1" u="sng" dirty="0" smtClean="0">
                <a:solidFill>
                  <a:srgbClr val="0632AD"/>
                </a:solidFill>
                <a:latin typeface="Calibri" pitchFamily="34" charset="0"/>
              </a:rPr>
              <a:t> of the fruit at de </a:t>
            </a:r>
            <a:r>
              <a:rPr lang="nl-NL" sz="2800" b="1" u="sng" dirty="0" err="1" smtClean="0">
                <a:solidFill>
                  <a:srgbClr val="0632AD"/>
                </a:solidFill>
                <a:latin typeface="Calibri" pitchFamily="34" charset="0"/>
              </a:rPr>
              <a:t>lowest</a:t>
            </a:r>
            <a:r>
              <a:rPr lang="nl-NL" sz="2800" b="1" u="sng" dirty="0" smtClean="0">
                <a:solidFill>
                  <a:srgbClr val="0632AD"/>
                </a:solidFill>
                <a:latin typeface="Calibri" pitchFamily="34" charset="0"/>
              </a:rPr>
              <a:t> </a:t>
            </a:r>
            <a:r>
              <a:rPr lang="nl-NL" sz="2800" b="1" u="sng" dirty="0" err="1" smtClean="0">
                <a:solidFill>
                  <a:srgbClr val="0632AD"/>
                </a:solidFill>
                <a:latin typeface="Calibri" pitchFamily="34" charset="0"/>
              </a:rPr>
              <a:t>oxygen</a:t>
            </a:r>
            <a:r>
              <a:rPr lang="nl-NL" sz="2800" b="1" u="sng" dirty="0" smtClean="0">
                <a:solidFill>
                  <a:srgbClr val="0632AD"/>
                </a:solidFill>
                <a:latin typeface="Calibri" pitchFamily="34" charset="0"/>
              </a:rPr>
              <a:t> </a:t>
            </a:r>
            <a:r>
              <a:rPr lang="nl-NL" sz="2800" b="1" u="sng" dirty="0" err="1" smtClean="0">
                <a:solidFill>
                  <a:srgbClr val="0632AD"/>
                </a:solidFill>
                <a:latin typeface="Calibri" pitchFamily="34" charset="0"/>
              </a:rPr>
              <a:t>levels</a:t>
            </a:r>
            <a:r>
              <a:rPr lang="nl-NL" sz="2800" b="1" u="sng" dirty="0" smtClean="0">
                <a:solidFill>
                  <a:srgbClr val="0632AD"/>
                </a:solidFill>
                <a:latin typeface="Calibri" pitchFamily="34" charset="0"/>
              </a:rPr>
              <a:t>.</a:t>
            </a:r>
            <a:endParaRPr lang="nl-NL" sz="2800" dirty="0" smtClean="0">
              <a:solidFill>
                <a:srgbClr val="0632AD"/>
              </a:solidFill>
              <a:latin typeface="Calibri" pitchFamily="34" charset="0"/>
            </a:endParaRPr>
          </a:p>
          <a:p>
            <a:pPr marL="514350" indent="-514350">
              <a:lnSpc>
                <a:spcPct val="100000"/>
              </a:lnSpc>
              <a:spcBef>
                <a:spcPts val="0"/>
              </a:spcBef>
              <a:buClr>
                <a:srgbClr val="0632AD"/>
              </a:buClr>
              <a:buFont typeface="Arial" pitchFamily="34" charset="0"/>
              <a:buChar char="•"/>
            </a:pPr>
            <a:endParaRPr lang="nl-NL" sz="2800" i="1" dirty="0" smtClean="0">
              <a:solidFill>
                <a:srgbClr val="0632AD"/>
              </a:solidFill>
              <a:latin typeface="Calibri" pitchFamily="34" charset="0"/>
            </a:endParaRPr>
          </a:p>
          <a:p>
            <a:pPr marL="514350" indent="-514350">
              <a:lnSpc>
                <a:spcPct val="150000"/>
              </a:lnSpc>
              <a:spcBef>
                <a:spcPts val="0"/>
              </a:spcBef>
              <a:buClr>
                <a:srgbClr val="0632AD"/>
              </a:buClr>
            </a:pPr>
            <a:endParaRPr lang="en-GB" sz="2800" dirty="0" smtClean="0">
              <a:solidFill>
                <a:srgbClr val="0632AD"/>
              </a:solidFill>
              <a:latin typeface="Calibri" pitchFamily="34" charset="0"/>
            </a:endParaRPr>
          </a:p>
          <a:p>
            <a:pPr marL="514350" indent="-514350">
              <a:lnSpc>
                <a:spcPct val="150000"/>
              </a:lnSpc>
              <a:buClr>
                <a:srgbClr val="0632AD"/>
              </a:buClr>
            </a:pPr>
            <a:endParaRPr lang="en-GB" sz="2800" dirty="0" smtClean="0">
              <a:solidFill>
                <a:srgbClr val="0632AD"/>
              </a:solidFill>
              <a:latin typeface="Calibri" pitchFamily="34" charset="0"/>
            </a:endParaRPr>
          </a:p>
          <a:p>
            <a:pPr marL="514350" indent="-514350">
              <a:lnSpc>
                <a:spcPct val="150000"/>
              </a:lnSpc>
              <a:buClr>
                <a:srgbClr val="0632AD"/>
              </a:buClr>
            </a:pPr>
            <a:endParaRPr lang="en-GB" sz="2800" dirty="0" smtClean="0">
              <a:solidFill>
                <a:srgbClr val="0632AD"/>
              </a:solidFill>
              <a:latin typeface="Calibri" pitchFamily="34" charset="0"/>
            </a:endParaRPr>
          </a:p>
          <a:p>
            <a:pPr marL="514350" indent="-514350">
              <a:lnSpc>
                <a:spcPct val="150000"/>
              </a:lnSpc>
              <a:buClr>
                <a:srgbClr val="0632AD"/>
              </a:buClr>
            </a:pPr>
            <a:endParaRPr lang="en-GB" sz="2800" dirty="0" smtClean="0">
              <a:solidFill>
                <a:srgbClr val="0632AD"/>
              </a:solidFill>
              <a:latin typeface="Calibri" pitchFamily="34" charset="0"/>
            </a:endParaRPr>
          </a:p>
          <a:p>
            <a:pPr marL="514350" indent="-514350">
              <a:lnSpc>
                <a:spcPct val="150000"/>
              </a:lnSpc>
              <a:buClr>
                <a:srgbClr val="0632AD"/>
              </a:buClr>
            </a:pPr>
            <a:endParaRPr lang="en-GB" sz="2800" b="1" dirty="0">
              <a:solidFill>
                <a:srgbClr val="0632AD"/>
              </a:solidFill>
              <a:latin typeface="Calibri" pitchFamily="34" charset="0"/>
            </a:endParaRPr>
          </a:p>
        </p:txBody>
      </p:sp>
    </p:spTree>
    <p:extLst>
      <p:ext uri="{BB962C8B-B14F-4D97-AF65-F5344CB8AC3E}">
        <p14:creationId xmlns:p14="http://schemas.microsoft.com/office/powerpoint/2010/main" val="1983885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2714" y="170688"/>
            <a:ext cx="8589100" cy="840125"/>
          </a:xfrm>
          <a:ln>
            <a:noFill/>
          </a:ln>
        </p:spPr>
        <p:txBody>
          <a:bodyPr/>
          <a:lstStyle/>
          <a:p>
            <a:r>
              <a:rPr lang="en-GB" dirty="0" smtClean="0"/>
              <a:t>The </a:t>
            </a:r>
            <a:r>
              <a:rPr lang="en-GB" sz="3600" b="1" dirty="0" smtClean="0">
                <a:solidFill>
                  <a:schemeClr val="bg1"/>
                </a:solidFill>
                <a:latin typeface="Calibri" pitchFamily="34" charset="0"/>
              </a:rPr>
              <a:t>advantages of DCS</a:t>
            </a:r>
            <a:endParaRPr lang="en-GB" sz="3600" b="1" dirty="0">
              <a:solidFill>
                <a:schemeClr val="bg1"/>
              </a:solidFill>
              <a:latin typeface="Calibri" pitchFamily="34" charset="0"/>
            </a:endParaRPr>
          </a:p>
        </p:txBody>
      </p:sp>
      <p:sp>
        <p:nvSpPr>
          <p:cNvPr id="4" name="Tijdelijke aanduiding voor tekst 3"/>
          <p:cNvSpPr>
            <a:spLocks noGrp="1"/>
          </p:cNvSpPr>
          <p:nvPr>
            <p:ph type="body" sz="quarter" idx="17"/>
          </p:nvPr>
        </p:nvSpPr>
        <p:spPr>
          <a:xfrm>
            <a:off x="737937" y="1171074"/>
            <a:ext cx="8406063" cy="4684293"/>
          </a:xfrm>
        </p:spPr>
        <p:txBody>
          <a:bodyPr/>
          <a:lstStyle/>
          <a:p>
            <a:pPr marL="514350" indent="-514350">
              <a:lnSpc>
                <a:spcPct val="100000"/>
              </a:lnSpc>
              <a:spcBef>
                <a:spcPts val="0"/>
              </a:spcBef>
              <a:buClr>
                <a:srgbClr val="0632AD"/>
              </a:buClr>
              <a:buFont typeface="Arial" pitchFamily="34" charset="0"/>
              <a:buChar char="•"/>
            </a:pPr>
            <a:r>
              <a:rPr lang="en-GB" sz="2800" dirty="0" smtClean="0">
                <a:solidFill>
                  <a:srgbClr val="0632AD"/>
                </a:solidFill>
                <a:latin typeface="Calibri" pitchFamily="34" charset="0"/>
              </a:rPr>
              <a:t>Maximum reduction of scald, skin spots and pit rot</a:t>
            </a:r>
          </a:p>
          <a:p>
            <a:pPr marL="514350" indent="-514350">
              <a:lnSpc>
                <a:spcPct val="100000"/>
              </a:lnSpc>
              <a:spcBef>
                <a:spcPts val="0"/>
              </a:spcBef>
              <a:buClr>
                <a:srgbClr val="0632AD"/>
              </a:buClr>
              <a:buFont typeface="Arial" pitchFamily="34" charset="0"/>
              <a:buChar char="•"/>
            </a:pPr>
            <a:r>
              <a:rPr lang="en-GB" sz="2800" dirty="0" smtClean="0">
                <a:solidFill>
                  <a:srgbClr val="0632AD"/>
                </a:solidFill>
                <a:latin typeface="Calibri" pitchFamily="34" charset="0"/>
              </a:rPr>
              <a:t>Better firmness, better shelf life</a:t>
            </a:r>
          </a:p>
          <a:p>
            <a:pPr marL="514350" indent="-514350">
              <a:lnSpc>
                <a:spcPct val="100000"/>
              </a:lnSpc>
              <a:spcBef>
                <a:spcPts val="0"/>
              </a:spcBef>
              <a:buClr>
                <a:srgbClr val="0632AD"/>
              </a:buClr>
              <a:buFont typeface="Arial" pitchFamily="34" charset="0"/>
              <a:buChar char="•"/>
            </a:pPr>
            <a:r>
              <a:rPr lang="en-GB" sz="2800" dirty="0" smtClean="0">
                <a:solidFill>
                  <a:srgbClr val="0632AD"/>
                </a:solidFill>
                <a:latin typeface="Calibri" pitchFamily="34" charset="0"/>
              </a:rPr>
              <a:t>Non chemical treatment</a:t>
            </a:r>
          </a:p>
          <a:p>
            <a:pPr marL="514350" indent="-514350">
              <a:lnSpc>
                <a:spcPct val="100000"/>
              </a:lnSpc>
              <a:spcBef>
                <a:spcPts val="0"/>
              </a:spcBef>
              <a:buClr>
                <a:srgbClr val="0632AD"/>
              </a:buClr>
              <a:buFont typeface="Arial" pitchFamily="34" charset="0"/>
              <a:buChar char="•"/>
            </a:pPr>
            <a:r>
              <a:rPr lang="en-GB" sz="2800" dirty="0" smtClean="0">
                <a:solidFill>
                  <a:srgbClr val="0632AD"/>
                </a:solidFill>
                <a:latin typeface="Calibri" pitchFamily="34" charset="0"/>
              </a:rPr>
              <a:t>Natural ripening after storage, better taste</a:t>
            </a:r>
          </a:p>
          <a:p>
            <a:pPr marL="514350" indent="-514350">
              <a:lnSpc>
                <a:spcPct val="100000"/>
              </a:lnSpc>
              <a:spcBef>
                <a:spcPts val="0"/>
              </a:spcBef>
              <a:buClr>
                <a:srgbClr val="0632AD"/>
              </a:buClr>
              <a:buFont typeface="Arial" pitchFamily="34" charset="0"/>
              <a:buChar char="•"/>
            </a:pPr>
            <a:r>
              <a:rPr lang="en-GB" sz="2800" dirty="0" smtClean="0">
                <a:solidFill>
                  <a:srgbClr val="0632AD"/>
                </a:solidFill>
                <a:latin typeface="Calibri" pitchFamily="34" charset="0"/>
              </a:rPr>
              <a:t>Better appearance of the product</a:t>
            </a:r>
          </a:p>
          <a:p>
            <a:pPr marL="514350" indent="-514350">
              <a:lnSpc>
                <a:spcPct val="100000"/>
              </a:lnSpc>
              <a:spcBef>
                <a:spcPts val="0"/>
              </a:spcBef>
              <a:buClr>
                <a:srgbClr val="0632AD"/>
              </a:buClr>
              <a:buFont typeface="Arial" pitchFamily="34" charset="0"/>
              <a:buChar char="•"/>
            </a:pPr>
            <a:r>
              <a:rPr lang="en-GB" sz="2800" b="1" dirty="0" smtClean="0">
                <a:solidFill>
                  <a:srgbClr val="0632AD"/>
                </a:solidFill>
                <a:latin typeface="Calibri" pitchFamily="34" charset="0"/>
              </a:rPr>
              <a:t>DCS</a:t>
            </a:r>
            <a:r>
              <a:rPr lang="en-GB" sz="2800" b="1" baseline="30000" dirty="0" smtClean="0">
                <a:solidFill>
                  <a:srgbClr val="0632AD"/>
                </a:solidFill>
                <a:latin typeface="Calibri" pitchFamily="34" charset="0"/>
              </a:rPr>
              <a:t>TM</a:t>
            </a:r>
            <a:r>
              <a:rPr lang="en-GB" sz="2800" dirty="0" smtClean="0">
                <a:solidFill>
                  <a:srgbClr val="0632AD"/>
                </a:solidFill>
                <a:latin typeface="Calibri" pitchFamily="34" charset="0"/>
              </a:rPr>
              <a:t>  represents a quality label</a:t>
            </a:r>
          </a:p>
          <a:p>
            <a:pPr marL="514350" indent="-514350">
              <a:lnSpc>
                <a:spcPct val="100000"/>
              </a:lnSpc>
              <a:spcBef>
                <a:spcPts val="0"/>
              </a:spcBef>
              <a:buClr>
                <a:srgbClr val="0632AD"/>
              </a:buClr>
              <a:buFont typeface="Arial" pitchFamily="34" charset="0"/>
              <a:buChar char="•"/>
            </a:pPr>
            <a:r>
              <a:rPr lang="en-GB" sz="2800" dirty="0" smtClean="0">
                <a:solidFill>
                  <a:srgbClr val="0632AD"/>
                </a:solidFill>
                <a:latin typeface="Calibri" pitchFamily="34" charset="0"/>
              </a:rPr>
              <a:t>DCS can be used as an alternative for smartfresh / or be used in combination with </a:t>
            </a:r>
            <a:r>
              <a:rPr lang="en-GB" sz="2800" dirty="0" err="1" smtClean="0">
                <a:solidFill>
                  <a:srgbClr val="0632AD"/>
                </a:solidFill>
                <a:latin typeface="Calibri" pitchFamily="34" charset="0"/>
              </a:rPr>
              <a:t>smartfresh</a:t>
            </a:r>
            <a:r>
              <a:rPr lang="en-GB" sz="2800" dirty="0" smtClean="0">
                <a:solidFill>
                  <a:srgbClr val="0632AD"/>
                </a:solidFill>
                <a:latin typeface="Calibri" pitchFamily="34" charset="0"/>
              </a:rPr>
              <a:t>.</a:t>
            </a:r>
          </a:p>
          <a:p>
            <a:pPr marL="514350" indent="-514350">
              <a:lnSpc>
                <a:spcPct val="100000"/>
              </a:lnSpc>
              <a:spcBef>
                <a:spcPts val="0"/>
              </a:spcBef>
              <a:buClr>
                <a:srgbClr val="0632AD"/>
              </a:buClr>
              <a:buFont typeface="Arial" pitchFamily="34" charset="0"/>
              <a:buChar char="•"/>
            </a:pPr>
            <a:r>
              <a:rPr lang="en-GB" sz="2800" dirty="0" smtClean="0">
                <a:solidFill>
                  <a:srgbClr val="0632AD"/>
                </a:solidFill>
                <a:latin typeface="Calibri" pitchFamily="34" charset="0"/>
              </a:rPr>
              <a:t>Guarantees on freshness and quality can be realized on a better way.</a:t>
            </a:r>
          </a:p>
          <a:p>
            <a:pPr marL="514350" indent="-514350">
              <a:lnSpc>
                <a:spcPct val="150000"/>
              </a:lnSpc>
              <a:buClr>
                <a:srgbClr val="0632AD"/>
              </a:buClr>
            </a:pPr>
            <a:endParaRPr lang="en-GB" sz="2800" dirty="0" smtClean="0">
              <a:solidFill>
                <a:srgbClr val="0632AD"/>
              </a:solidFill>
              <a:latin typeface="Calibri" pitchFamily="34" charset="0"/>
            </a:endParaRPr>
          </a:p>
          <a:p>
            <a:pPr marL="514350" indent="-514350">
              <a:lnSpc>
                <a:spcPct val="150000"/>
              </a:lnSpc>
              <a:buClr>
                <a:srgbClr val="0632AD"/>
              </a:buClr>
            </a:pPr>
            <a:endParaRPr lang="en-GB" sz="2800" dirty="0" smtClean="0">
              <a:solidFill>
                <a:srgbClr val="0632AD"/>
              </a:solidFill>
              <a:latin typeface="Calibri" pitchFamily="34" charset="0"/>
            </a:endParaRPr>
          </a:p>
          <a:p>
            <a:pPr marL="514350" indent="-514350">
              <a:lnSpc>
                <a:spcPct val="150000"/>
              </a:lnSpc>
              <a:buClr>
                <a:srgbClr val="0632AD"/>
              </a:buClr>
            </a:pPr>
            <a:endParaRPr lang="en-GB" sz="2800" dirty="0" smtClean="0">
              <a:solidFill>
                <a:srgbClr val="0632AD"/>
              </a:solidFill>
              <a:latin typeface="Calibri" pitchFamily="34" charset="0"/>
            </a:endParaRPr>
          </a:p>
          <a:p>
            <a:pPr marL="514350" indent="-514350">
              <a:lnSpc>
                <a:spcPct val="150000"/>
              </a:lnSpc>
              <a:buClr>
                <a:srgbClr val="0632AD"/>
              </a:buClr>
            </a:pPr>
            <a:endParaRPr lang="en-GB" sz="2800" b="1" dirty="0">
              <a:solidFill>
                <a:srgbClr val="0632AD"/>
              </a:solidFill>
              <a:latin typeface="Calibri" pitchFamily="34" charset="0"/>
            </a:endParaRPr>
          </a:p>
        </p:txBody>
      </p:sp>
    </p:spTree>
    <p:extLst>
      <p:ext uri="{BB962C8B-B14F-4D97-AF65-F5344CB8AC3E}">
        <p14:creationId xmlns:p14="http://schemas.microsoft.com/office/powerpoint/2010/main" val="1983885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2714" y="0"/>
            <a:ext cx="8589100" cy="1333209"/>
          </a:xfrm>
          <a:ln>
            <a:noFill/>
          </a:ln>
        </p:spPr>
        <p:txBody>
          <a:bodyPr/>
          <a:lstStyle/>
          <a:p>
            <a:r>
              <a:rPr lang="nl-NL" sz="3200" dirty="0" smtClean="0"/>
              <a:t>Extra </a:t>
            </a:r>
            <a:r>
              <a:rPr lang="nl-NL" sz="3200" dirty="0" err="1" smtClean="0"/>
              <a:t>advantages</a:t>
            </a:r>
            <a:r>
              <a:rPr lang="nl-NL" sz="3200" dirty="0" smtClean="0"/>
              <a:t> of </a:t>
            </a:r>
            <a:br>
              <a:rPr lang="nl-NL" sz="3200" dirty="0" smtClean="0"/>
            </a:br>
            <a:r>
              <a:rPr lang="nl-NL" sz="3200" dirty="0" err="1" smtClean="0"/>
              <a:t>Automatic</a:t>
            </a:r>
            <a:r>
              <a:rPr lang="nl-NL" sz="3200" dirty="0" smtClean="0"/>
              <a:t> DCS</a:t>
            </a:r>
            <a:endParaRPr lang="nl-NL" sz="3200" b="1" dirty="0">
              <a:solidFill>
                <a:schemeClr val="bg1"/>
              </a:solidFill>
              <a:latin typeface="Calibri" pitchFamily="34" charset="0"/>
            </a:endParaRPr>
          </a:p>
        </p:txBody>
      </p:sp>
      <p:sp>
        <p:nvSpPr>
          <p:cNvPr id="4" name="Tijdelijke aanduiding voor tekst 3"/>
          <p:cNvSpPr>
            <a:spLocks noGrp="1"/>
          </p:cNvSpPr>
          <p:nvPr>
            <p:ph type="body" sz="quarter" idx="17"/>
          </p:nvPr>
        </p:nvSpPr>
        <p:spPr>
          <a:xfrm>
            <a:off x="962526" y="808893"/>
            <a:ext cx="7619999" cy="5046476"/>
          </a:xfrm>
        </p:spPr>
        <p:txBody>
          <a:bodyPr/>
          <a:lstStyle/>
          <a:p>
            <a:pPr marL="514350" indent="-514350">
              <a:lnSpc>
                <a:spcPct val="100000"/>
              </a:lnSpc>
              <a:spcBef>
                <a:spcPts val="0"/>
              </a:spcBef>
              <a:buClr>
                <a:srgbClr val="0632AD"/>
              </a:buClr>
            </a:pPr>
            <a:endParaRPr lang="nl-NL" sz="2800" i="1" dirty="0" smtClean="0">
              <a:solidFill>
                <a:srgbClr val="0632AD"/>
              </a:solidFill>
              <a:latin typeface="Calibri" pitchFamily="34" charset="0"/>
            </a:endParaRPr>
          </a:p>
          <a:p>
            <a:pPr marL="514350" indent="-514350">
              <a:lnSpc>
                <a:spcPct val="100000"/>
              </a:lnSpc>
              <a:spcBef>
                <a:spcPts val="0"/>
              </a:spcBef>
              <a:buClr>
                <a:srgbClr val="0632AD"/>
              </a:buClr>
            </a:pPr>
            <a:r>
              <a:rPr lang="nl-NL" sz="2800" b="1" i="1" dirty="0" smtClean="0">
                <a:solidFill>
                  <a:srgbClr val="0632AD"/>
                </a:solidFill>
                <a:latin typeface="Calibri" pitchFamily="34" charset="0"/>
              </a:rPr>
              <a:t>	The best fruit </a:t>
            </a:r>
            <a:r>
              <a:rPr lang="nl-NL" sz="2800" b="1" i="1" dirty="0" err="1" smtClean="0">
                <a:solidFill>
                  <a:srgbClr val="0632AD"/>
                </a:solidFill>
                <a:latin typeface="Calibri" pitchFamily="34" charset="0"/>
              </a:rPr>
              <a:t>quality</a:t>
            </a:r>
            <a:r>
              <a:rPr lang="nl-NL" sz="2800" b="1" i="1" dirty="0" smtClean="0">
                <a:solidFill>
                  <a:srgbClr val="0632AD"/>
                </a:solidFill>
                <a:latin typeface="Calibri" pitchFamily="34" charset="0"/>
              </a:rPr>
              <a:t> </a:t>
            </a:r>
            <a:r>
              <a:rPr lang="nl-NL" sz="2800" b="1" i="1" dirty="0" err="1" smtClean="0">
                <a:solidFill>
                  <a:srgbClr val="0632AD"/>
                </a:solidFill>
                <a:latin typeface="Calibri" pitchFamily="34" charset="0"/>
              </a:rPr>
              <a:t>after</a:t>
            </a:r>
            <a:r>
              <a:rPr lang="nl-NL" sz="2800" b="1" i="1" dirty="0" smtClean="0">
                <a:solidFill>
                  <a:srgbClr val="0632AD"/>
                </a:solidFill>
                <a:latin typeface="Calibri" pitchFamily="34" charset="0"/>
              </a:rPr>
              <a:t> </a:t>
            </a:r>
            <a:r>
              <a:rPr lang="nl-NL" sz="2800" b="1" i="1" dirty="0" err="1" smtClean="0">
                <a:solidFill>
                  <a:srgbClr val="0632AD"/>
                </a:solidFill>
                <a:latin typeface="Calibri" pitchFamily="34" charset="0"/>
              </a:rPr>
              <a:t>storage</a:t>
            </a:r>
            <a:r>
              <a:rPr lang="nl-NL" sz="2800" b="1" i="1" dirty="0" smtClean="0">
                <a:solidFill>
                  <a:srgbClr val="0632AD"/>
                </a:solidFill>
                <a:latin typeface="Calibri" pitchFamily="34" charset="0"/>
              </a:rPr>
              <a:t> is </a:t>
            </a:r>
            <a:r>
              <a:rPr lang="nl-NL" sz="2800" b="1" i="1" dirty="0" err="1" smtClean="0">
                <a:solidFill>
                  <a:srgbClr val="0632AD"/>
                </a:solidFill>
                <a:latin typeface="Calibri" pitchFamily="34" charset="0"/>
              </a:rPr>
              <a:t>archieved</a:t>
            </a:r>
            <a:r>
              <a:rPr lang="nl-NL" sz="2800" b="1" i="1" dirty="0" smtClean="0">
                <a:solidFill>
                  <a:srgbClr val="0632AD"/>
                </a:solidFill>
                <a:latin typeface="Calibri" pitchFamily="34" charset="0"/>
              </a:rPr>
              <a:t> </a:t>
            </a:r>
            <a:r>
              <a:rPr lang="nl-NL" sz="2800" b="1" i="1" dirty="0" err="1" smtClean="0">
                <a:solidFill>
                  <a:srgbClr val="0632AD"/>
                </a:solidFill>
                <a:latin typeface="Calibri" pitchFamily="34" charset="0"/>
              </a:rPr>
              <a:t>by</a:t>
            </a:r>
            <a:r>
              <a:rPr lang="nl-NL" sz="2800" b="1" i="1" dirty="0" smtClean="0">
                <a:solidFill>
                  <a:srgbClr val="0632AD"/>
                </a:solidFill>
                <a:latin typeface="Calibri" pitchFamily="34" charset="0"/>
              </a:rPr>
              <a:t> </a:t>
            </a:r>
            <a:r>
              <a:rPr lang="nl-NL" sz="2800" b="1" i="1" dirty="0" err="1" smtClean="0">
                <a:solidFill>
                  <a:srgbClr val="0632AD"/>
                </a:solidFill>
                <a:latin typeface="Calibri" pitchFamily="34" charset="0"/>
              </a:rPr>
              <a:t>storage</a:t>
            </a:r>
            <a:r>
              <a:rPr lang="nl-NL" sz="2800" b="1" i="1" dirty="0" smtClean="0">
                <a:solidFill>
                  <a:srgbClr val="0632AD"/>
                </a:solidFill>
                <a:latin typeface="Calibri" pitchFamily="34" charset="0"/>
              </a:rPr>
              <a:t>  at the </a:t>
            </a:r>
            <a:r>
              <a:rPr lang="nl-NL" sz="2800" b="1" i="1" dirty="0" err="1" smtClean="0">
                <a:solidFill>
                  <a:srgbClr val="0632AD"/>
                </a:solidFill>
                <a:latin typeface="Calibri" pitchFamily="34" charset="0"/>
              </a:rPr>
              <a:t>lowest</a:t>
            </a:r>
            <a:r>
              <a:rPr lang="nl-NL" sz="2800" b="1" i="1" dirty="0" smtClean="0">
                <a:solidFill>
                  <a:srgbClr val="0632AD"/>
                </a:solidFill>
                <a:latin typeface="Calibri" pitchFamily="34" charset="0"/>
              </a:rPr>
              <a:t> </a:t>
            </a:r>
            <a:r>
              <a:rPr lang="nl-NL" sz="2800" b="1" i="1" dirty="0" err="1" smtClean="0">
                <a:solidFill>
                  <a:srgbClr val="0632AD"/>
                </a:solidFill>
                <a:latin typeface="Calibri" pitchFamily="34" charset="0"/>
              </a:rPr>
              <a:t>oxygen</a:t>
            </a:r>
            <a:r>
              <a:rPr lang="nl-NL" sz="2800" b="1" i="1" dirty="0" smtClean="0">
                <a:solidFill>
                  <a:srgbClr val="0632AD"/>
                </a:solidFill>
                <a:latin typeface="Calibri" pitchFamily="34" charset="0"/>
              </a:rPr>
              <a:t> </a:t>
            </a:r>
            <a:r>
              <a:rPr lang="nl-NL" sz="2800" b="1" i="1" dirty="0" err="1" smtClean="0">
                <a:solidFill>
                  <a:srgbClr val="0632AD"/>
                </a:solidFill>
                <a:latin typeface="Calibri" pitchFamily="34" charset="0"/>
              </a:rPr>
              <a:t>levels</a:t>
            </a:r>
            <a:r>
              <a:rPr lang="nl-NL" sz="2800" b="1" i="1" dirty="0" smtClean="0">
                <a:solidFill>
                  <a:srgbClr val="0632AD"/>
                </a:solidFill>
                <a:latin typeface="Calibri" pitchFamily="34" charset="0"/>
              </a:rPr>
              <a:t> (</a:t>
            </a:r>
            <a:r>
              <a:rPr lang="nl-NL" sz="2800" b="1" i="1" dirty="0" err="1" smtClean="0">
                <a:solidFill>
                  <a:srgbClr val="0632AD"/>
                </a:solidFill>
                <a:latin typeface="Calibri" pitchFamily="34" charset="0"/>
              </a:rPr>
              <a:t>source</a:t>
            </a:r>
            <a:r>
              <a:rPr lang="nl-NL" sz="2800" b="1" i="1" dirty="0" smtClean="0">
                <a:solidFill>
                  <a:srgbClr val="0632AD"/>
                </a:solidFill>
                <a:latin typeface="Calibri" pitchFamily="34" charset="0"/>
              </a:rPr>
              <a:t>: FBR Wageningen)</a:t>
            </a:r>
            <a:endParaRPr lang="nl-NL" sz="2800" b="1" dirty="0" smtClean="0">
              <a:solidFill>
                <a:srgbClr val="0632AD"/>
              </a:solidFill>
              <a:latin typeface="Calibri" pitchFamily="34" charset="0"/>
            </a:endParaRPr>
          </a:p>
          <a:p>
            <a:pPr marL="514350" indent="-514350">
              <a:lnSpc>
                <a:spcPct val="150000"/>
              </a:lnSpc>
              <a:spcBef>
                <a:spcPts val="0"/>
              </a:spcBef>
              <a:buClr>
                <a:srgbClr val="0632AD"/>
              </a:buClr>
              <a:buFont typeface="Arial" pitchFamily="34" charset="0"/>
              <a:buChar char="•"/>
            </a:pPr>
            <a:endParaRPr lang="en-GB" sz="2800" dirty="0" smtClean="0">
              <a:solidFill>
                <a:srgbClr val="0632AD"/>
              </a:solidFill>
              <a:latin typeface="Calibri" pitchFamily="34" charset="0"/>
            </a:endParaRPr>
          </a:p>
          <a:p>
            <a:pPr marL="514350" indent="-514350">
              <a:lnSpc>
                <a:spcPct val="150000"/>
              </a:lnSpc>
              <a:buClr>
                <a:srgbClr val="0632AD"/>
              </a:buClr>
            </a:pPr>
            <a:endParaRPr lang="en-GB" sz="2800" dirty="0" smtClean="0">
              <a:solidFill>
                <a:srgbClr val="0632AD"/>
              </a:solidFill>
              <a:latin typeface="Calibri" pitchFamily="34" charset="0"/>
            </a:endParaRPr>
          </a:p>
          <a:p>
            <a:pPr marL="514350" indent="-514350">
              <a:lnSpc>
                <a:spcPct val="150000"/>
              </a:lnSpc>
              <a:buClr>
                <a:srgbClr val="0632AD"/>
              </a:buClr>
            </a:pPr>
            <a:endParaRPr lang="en-GB" sz="2800" dirty="0" smtClean="0">
              <a:solidFill>
                <a:srgbClr val="0632AD"/>
              </a:solidFill>
              <a:latin typeface="Calibri" pitchFamily="34" charset="0"/>
            </a:endParaRPr>
          </a:p>
          <a:p>
            <a:pPr marL="514350" indent="-514350">
              <a:lnSpc>
                <a:spcPct val="150000"/>
              </a:lnSpc>
              <a:buClr>
                <a:srgbClr val="0632AD"/>
              </a:buClr>
            </a:pPr>
            <a:endParaRPr lang="en-GB" sz="2800" dirty="0" smtClean="0">
              <a:solidFill>
                <a:srgbClr val="0632AD"/>
              </a:solidFill>
              <a:latin typeface="Calibri" pitchFamily="34" charset="0"/>
            </a:endParaRPr>
          </a:p>
          <a:p>
            <a:pPr marL="514350" indent="-514350">
              <a:lnSpc>
                <a:spcPct val="150000"/>
              </a:lnSpc>
              <a:buClr>
                <a:srgbClr val="0632AD"/>
              </a:buClr>
            </a:pPr>
            <a:endParaRPr lang="en-GB" sz="2800" b="1" dirty="0">
              <a:solidFill>
                <a:srgbClr val="0632AD"/>
              </a:solidFill>
              <a:latin typeface="Calibri" pitchFamily="34" charset="0"/>
            </a:endParaRPr>
          </a:p>
        </p:txBody>
      </p:sp>
      <p:pic>
        <p:nvPicPr>
          <p:cNvPr id="5" name="Afbeelding 4" descr="C:\Users\pk\Documents\AAA Foto\Storex\Beurzen\Fruit logistica 2013\IMG_0952.JPG"/>
          <p:cNvPicPr/>
          <p:nvPr/>
        </p:nvPicPr>
        <p:blipFill>
          <a:blip r:embed="rId3" cstate="print"/>
          <a:srcRect t="19076" r="13380"/>
          <a:stretch>
            <a:fillRect/>
          </a:stretch>
        </p:blipFill>
        <p:spPr bwMode="auto">
          <a:xfrm>
            <a:off x="2199676" y="3087462"/>
            <a:ext cx="4990832" cy="3496614"/>
          </a:xfrm>
          <a:prstGeom prst="rect">
            <a:avLst/>
          </a:prstGeom>
          <a:noFill/>
        </p:spPr>
      </p:pic>
    </p:spTree>
    <p:extLst>
      <p:ext uri="{BB962C8B-B14F-4D97-AF65-F5344CB8AC3E}">
        <p14:creationId xmlns:p14="http://schemas.microsoft.com/office/powerpoint/2010/main" val="1983885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a:ln>
            <a:noFill/>
          </a:ln>
        </p:spPr>
        <p:txBody>
          <a:bodyPr/>
          <a:lstStyle/>
          <a:p>
            <a:r>
              <a:rPr lang="nl-NL" dirty="0" err="1" smtClean="0"/>
              <a:t>Facts</a:t>
            </a:r>
            <a:r>
              <a:rPr lang="nl-NL" dirty="0" smtClean="0"/>
              <a:t> </a:t>
            </a:r>
            <a:r>
              <a:rPr lang="nl-NL" dirty="0" err="1" smtClean="0"/>
              <a:t>about</a:t>
            </a:r>
            <a:r>
              <a:rPr lang="nl-NL" dirty="0" smtClean="0"/>
              <a:t> DCS</a:t>
            </a:r>
            <a:endParaRPr lang="nl-NL" dirty="0"/>
          </a:p>
        </p:txBody>
      </p:sp>
      <p:sp>
        <p:nvSpPr>
          <p:cNvPr id="3" name="Tijdelijke aanduiding voor tekst 2"/>
          <p:cNvSpPr>
            <a:spLocks noGrp="1"/>
          </p:cNvSpPr>
          <p:nvPr>
            <p:ph type="body" sz="quarter" idx="10"/>
          </p:nvPr>
        </p:nvSpPr>
        <p:spPr>
          <a:xfrm>
            <a:off x="421200" y="1315454"/>
            <a:ext cx="8521188" cy="4491788"/>
          </a:xfrm>
        </p:spPr>
        <p:txBody>
          <a:bodyPr/>
          <a:lstStyle/>
          <a:p>
            <a:pPr>
              <a:lnSpc>
                <a:spcPct val="100000"/>
              </a:lnSpc>
              <a:buClr>
                <a:srgbClr val="0632AD"/>
              </a:buClr>
              <a:buFont typeface="Arial" pitchFamily="34" charset="0"/>
              <a:buChar char="•"/>
            </a:pPr>
            <a:r>
              <a:rPr lang="en-US" sz="2400" dirty="0" smtClean="0">
                <a:solidFill>
                  <a:srgbClr val="0632AD"/>
                </a:solidFill>
                <a:latin typeface="Calibri" pitchFamily="34" charset="0"/>
              </a:rPr>
              <a:t>DCS and Automatic DCS are researched for years and has proved themselves</a:t>
            </a:r>
          </a:p>
          <a:p>
            <a:pPr>
              <a:lnSpc>
                <a:spcPct val="100000"/>
              </a:lnSpc>
              <a:buClr>
                <a:srgbClr val="0632AD"/>
              </a:buClr>
              <a:buFont typeface="Arial" pitchFamily="34" charset="0"/>
              <a:buChar char="•"/>
            </a:pPr>
            <a:r>
              <a:rPr lang="en-US" sz="2400" dirty="0" smtClean="0">
                <a:solidFill>
                  <a:srgbClr val="0632AD"/>
                </a:solidFill>
                <a:latin typeface="Calibri" pitchFamily="34" charset="0"/>
              </a:rPr>
              <a:t>After the introduction of DCS in 1997, alternative systems are introduced below the name of DCA (Dynamic Controlled Atmosphere)</a:t>
            </a:r>
          </a:p>
          <a:p>
            <a:pPr>
              <a:lnSpc>
                <a:spcPct val="100000"/>
              </a:lnSpc>
              <a:buClr>
                <a:srgbClr val="0632AD"/>
              </a:buClr>
              <a:buFont typeface="Arial" pitchFamily="34" charset="0"/>
              <a:buChar char="•"/>
            </a:pPr>
            <a:r>
              <a:rPr lang="en-US" sz="2400" dirty="0" smtClean="0">
                <a:solidFill>
                  <a:srgbClr val="0632AD"/>
                </a:solidFill>
                <a:latin typeface="Calibri" pitchFamily="34" charset="0"/>
              </a:rPr>
              <a:t>DCS gives in comparison with the normal ULO storage systems better results.</a:t>
            </a:r>
          </a:p>
          <a:p>
            <a:pPr>
              <a:lnSpc>
                <a:spcPct val="100000"/>
              </a:lnSpc>
              <a:buClr>
                <a:srgbClr val="0632AD"/>
              </a:buClr>
              <a:buFont typeface="Arial" pitchFamily="34" charset="0"/>
              <a:buChar char="•"/>
            </a:pPr>
            <a:r>
              <a:rPr lang="en-US" sz="2400" dirty="0" smtClean="0">
                <a:solidFill>
                  <a:srgbClr val="0632AD"/>
                </a:solidFill>
                <a:latin typeface="Calibri" pitchFamily="34" charset="0"/>
              </a:rPr>
              <a:t>DCS can be used as a alternative of Smartfresh, or in combination with Smartfresh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532037" y="1123486"/>
            <a:ext cx="8067707" cy="4508021"/>
          </a:xfrm>
        </p:spPr>
        <p:txBody>
          <a:bodyPr/>
          <a:lstStyle/>
          <a:p>
            <a:pPr>
              <a:lnSpc>
                <a:spcPct val="100000"/>
              </a:lnSpc>
              <a:buClr>
                <a:srgbClr val="0632AD"/>
              </a:buClr>
              <a:buFont typeface="Arial" pitchFamily="34" charset="0"/>
              <a:buChar char="•"/>
            </a:pPr>
            <a:r>
              <a:rPr lang="en-US" sz="2400" dirty="0" smtClean="0">
                <a:solidFill>
                  <a:srgbClr val="0632AD"/>
                </a:solidFill>
                <a:latin typeface="Calibri" pitchFamily="34" charset="0"/>
              </a:rPr>
              <a:t>DCS is developed and introduced by </a:t>
            </a:r>
            <a:r>
              <a:rPr lang="en-US" sz="2400" dirty="0" err="1" smtClean="0">
                <a:solidFill>
                  <a:srgbClr val="0632AD"/>
                </a:solidFill>
                <a:latin typeface="Calibri" pitchFamily="34" charset="0"/>
              </a:rPr>
              <a:t>Wageningen</a:t>
            </a:r>
            <a:r>
              <a:rPr lang="en-US" sz="2400" dirty="0" smtClean="0">
                <a:solidFill>
                  <a:srgbClr val="0632AD"/>
                </a:solidFill>
                <a:latin typeface="Calibri" pitchFamily="34" charset="0"/>
              </a:rPr>
              <a:t> UR, Food &amp; </a:t>
            </a:r>
            <a:r>
              <a:rPr lang="en-US" sz="2400" dirty="0" err="1" smtClean="0">
                <a:solidFill>
                  <a:srgbClr val="0632AD"/>
                </a:solidFill>
                <a:latin typeface="Calibri" pitchFamily="34" charset="0"/>
              </a:rPr>
              <a:t>Biobased</a:t>
            </a:r>
            <a:r>
              <a:rPr lang="en-US" sz="2400" dirty="0" smtClean="0">
                <a:solidFill>
                  <a:srgbClr val="0632AD"/>
                </a:solidFill>
                <a:latin typeface="Calibri" pitchFamily="34" charset="0"/>
              </a:rPr>
              <a:t> Research, Netherlands since 1997.</a:t>
            </a:r>
          </a:p>
          <a:p>
            <a:pPr>
              <a:lnSpc>
                <a:spcPct val="100000"/>
              </a:lnSpc>
              <a:buClr>
                <a:srgbClr val="0632AD"/>
              </a:buClr>
              <a:buFont typeface="Arial" pitchFamily="34" charset="0"/>
              <a:buChar char="•"/>
            </a:pPr>
            <a:r>
              <a:rPr lang="en-US" sz="2400" dirty="0" smtClean="0">
                <a:solidFill>
                  <a:srgbClr val="0632AD"/>
                </a:solidFill>
                <a:latin typeface="Calibri" pitchFamily="34" charset="0"/>
              </a:rPr>
              <a:t>Since 1997 more than 15 years of research</a:t>
            </a:r>
          </a:p>
          <a:p>
            <a:pPr>
              <a:lnSpc>
                <a:spcPct val="100000"/>
              </a:lnSpc>
              <a:buClr>
                <a:srgbClr val="0632AD"/>
              </a:buClr>
              <a:buFont typeface="Arial" pitchFamily="34" charset="0"/>
              <a:buChar char="•"/>
            </a:pPr>
            <a:r>
              <a:rPr lang="en-US" sz="2400" dirty="0" smtClean="0">
                <a:solidFill>
                  <a:srgbClr val="0632AD"/>
                </a:solidFill>
                <a:latin typeface="Calibri" pitchFamily="34" charset="0"/>
              </a:rPr>
              <a:t>DCS is applied in ca. 200 cells. </a:t>
            </a:r>
          </a:p>
          <a:p>
            <a:pPr>
              <a:lnSpc>
                <a:spcPct val="100000"/>
              </a:lnSpc>
              <a:buClr>
                <a:srgbClr val="0632AD"/>
              </a:buClr>
              <a:buFont typeface="Arial" pitchFamily="34" charset="0"/>
              <a:buChar char="•"/>
            </a:pPr>
            <a:r>
              <a:rPr lang="en-US" sz="2400" dirty="0" smtClean="0">
                <a:solidFill>
                  <a:srgbClr val="0632AD"/>
                </a:solidFill>
                <a:latin typeface="Calibri" pitchFamily="34" charset="0"/>
              </a:rPr>
              <a:t>DCS is applied in ca. 200 </a:t>
            </a:r>
            <a:r>
              <a:rPr lang="en-US" sz="2400" dirty="0" err="1" smtClean="0">
                <a:solidFill>
                  <a:srgbClr val="0632AD"/>
                </a:solidFill>
                <a:latin typeface="Calibri" pitchFamily="34" charset="0"/>
              </a:rPr>
              <a:t>cellen</a:t>
            </a:r>
            <a:r>
              <a:rPr lang="en-US" sz="2400" dirty="0" smtClean="0">
                <a:solidFill>
                  <a:srgbClr val="0632AD"/>
                </a:solidFill>
                <a:latin typeface="Calibri" pitchFamily="34" charset="0"/>
              </a:rPr>
              <a:t>. Checking the apples on the presence of ethanol is carried out manually by a pulp analysis</a:t>
            </a:r>
          </a:p>
          <a:p>
            <a:pPr>
              <a:lnSpc>
                <a:spcPct val="100000"/>
              </a:lnSpc>
              <a:buClr>
                <a:srgbClr val="0632AD"/>
              </a:buClr>
              <a:buFont typeface="Arial" pitchFamily="34" charset="0"/>
              <a:buChar char="•"/>
            </a:pPr>
            <a:r>
              <a:rPr lang="en-US" sz="2400" dirty="0" smtClean="0">
                <a:solidFill>
                  <a:srgbClr val="0632AD"/>
                </a:solidFill>
                <a:latin typeface="Calibri" pitchFamily="34" charset="0"/>
              </a:rPr>
              <a:t>When there is no ethanol measured, the oxygen level can be decreased. When ethanol is measured the oxygen level has to increase. Dynamic storage.</a:t>
            </a:r>
          </a:p>
        </p:txBody>
      </p:sp>
      <p:sp>
        <p:nvSpPr>
          <p:cNvPr id="4" name="Titel 3"/>
          <p:cNvSpPr>
            <a:spLocks noGrp="1"/>
          </p:cNvSpPr>
          <p:nvPr>
            <p:ph type="title"/>
          </p:nvPr>
        </p:nvSpPr>
        <p:spPr>
          <a:xfrm>
            <a:off x="247802" y="205805"/>
            <a:ext cx="3958438" cy="840125"/>
          </a:xfrm>
          <a:ln>
            <a:noFill/>
          </a:ln>
        </p:spPr>
        <p:txBody>
          <a:bodyPr/>
          <a:lstStyle/>
          <a:p>
            <a:r>
              <a:rPr lang="nl-NL" sz="3600" b="1" dirty="0" err="1" smtClean="0">
                <a:solidFill>
                  <a:schemeClr val="bg1"/>
                </a:solidFill>
                <a:latin typeface="Calibri" pitchFamily="34" charset="0"/>
              </a:rPr>
              <a:t>History</a:t>
            </a:r>
            <a:r>
              <a:rPr lang="nl-NL" sz="3600" b="1" dirty="0" smtClean="0">
                <a:solidFill>
                  <a:schemeClr val="bg1"/>
                </a:solidFill>
                <a:latin typeface="Calibri" pitchFamily="34" charset="0"/>
              </a:rPr>
              <a:t> of DCS</a:t>
            </a:r>
            <a:r>
              <a:rPr lang="nl-NL" sz="3600" b="1" baseline="30000" dirty="0" smtClean="0">
                <a:solidFill>
                  <a:schemeClr val="bg1"/>
                </a:solidFill>
                <a:latin typeface="Calibri" pitchFamily="34" charset="0"/>
              </a:rPr>
              <a:t>TM </a:t>
            </a:r>
            <a:endParaRPr lang="nl-NL" sz="3600" b="1" dirty="0">
              <a:solidFill>
                <a:schemeClr val="bg1"/>
              </a:solidFill>
              <a:latin typeface="Calibri" pitchFamily="34" charset="0"/>
            </a:endParaRPr>
          </a:p>
        </p:txBody>
      </p:sp>
      <p:pic>
        <p:nvPicPr>
          <p:cNvPr id="6" name="Afbeelding 5" descr="storexlogo.png"/>
          <p:cNvPicPr>
            <a:picLocks noChangeAspect="1"/>
          </p:cNvPicPr>
          <p:nvPr/>
        </p:nvPicPr>
        <p:blipFill>
          <a:blip r:embed="rId3" cstate="print"/>
          <a:stretch>
            <a:fillRect/>
          </a:stretch>
        </p:blipFill>
        <p:spPr>
          <a:xfrm>
            <a:off x="3599832" y="5625321"/>
            <a:ext cx="2489767" cy="965420"/>
          </a:xfrm>
          <a:prstGeom prst="rect">
            <a:avLst/>
          </a:prstGeom>
        </p:spPr>
      </p:pic>
    </p:spTree>
    <p:extLst>
      <p:ext uri="{BB962C8B-B14F-4D97-AF65-F5344CB8AC3E}">
        <p14:creationId xmlns:p14="http://schemas.microsoft.com/office/powerpoint/2010/main" val="2367016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532037" y="931986"/>
            <a:ext cx="8067707" cy="4699522"/>
          </a:xfrm>
        </p:spPr>
        <p:txBody>
          <a:bodyPr/>
          <a:lstStyle/>
          <a:p>
            <a:pPr>
              <a:lnSpc>
                <a:spcPct val="100000"/>
              </a:lnSpc>
              <a:buClr>
                <a:srgbClr val="0632AD"/>
              </a:buClr>
              <a:buFont typeface="Arial" pitchFamily="34" charset="0"/>
              <a:buChar char="•"/>
            </a:pPr>
            <a:r>
              <a:rPr lang="en-US" sz="2400" dirty="0" smtClean="0">
                <a:solidFill>
                  <a:srgbClr val="0632AD"/>
                </a:solidFill>
                <a:latin typeface="Calibri" pitchFamily="34" charset="0"/>
              </a:rPr>
              <a:t>A number of  attempts to automate the DCS system has failed</a:t>
            </a:r>
          </a:p>
          <a:p>
            <a:pPr>
              <a:lnSpc>
                <a:spcPct val="100000"/>
              </a:lnSpc>
              <a:buClr>
                <a:srgbClr val="0632AD"/>
              </a:buClr>
              <a:buFont typeface="Arial" pitchFamily="34" charset="0"/>
              <a:buChar char="•"/>
            </a:pPr>
            <a:r>
              <a:rPr lang="en-US" sz="2400" dirty="0" smtClean="0">
                <a:solidFill>
                  <a:srgbClr val="0632AD"/>
                </a:solidFill>
                <a:latin typeface="Calibri" pitchFamily="34" charset="0"/>
              </a:rPr>
              <a:t>Due to the </a:t>
            </a:r>
            <a:r>
              <a:rPr lang="en-US" sz="2400" dirty="0" err="1" smtClean="0">
                <a:solidFill>
                  <a:srgbClr val="0632AD"/>
                </a:solidFill>
                <a:latin typeface="Calibri" pitchFamily="34" charset="0"/>
              </a:rPr>
              <a:t>labour</a:t>
            </a:r>
            <a:r>
              <a:rPr lang="en-US" sz="2400" dirty="0" smtClean="0">
                <a:solidFill>
                  <a:srgbClr val="0632AD"/>
                </a:solidFill>
                <a:latin typeface="Calibri" pitchFamily="34" charset="0"/>
              </a:rPr>
              <a:t>-intensive method, the semi automatic DCS application is used very limited. This despite the enormous advantages</a:t>
            </a:r>
          </a:p>
          <a:p>
            <a:pPr>
              <a:lnSpc>
                <a:spcPct val="100000"/>
              </a:lnSpc>
              <a:buClr>
                <a:srgbClr val="0632AD"/>
              </a:buClr>
              <a:buFont typeface="Arial" pitchFamily="34" charset="0"/>
              <a:buChar char="•"/>
            </a:pPr>
            <a:r>
              <a:rPr lang="en-US" sz="2400" dirty="0" smtClean="0">
                <a:solidFill>
                  <a:srgbClr val="0632AD"/>
                </a:solidFill>
                <a:latin typeface="Calibri" pitchFamily="34" charset="0"/>
              </a:rPr>
              <a:t>Due to the </a:t>
            </a:r>
            <a:r>
              <a:rPr lang="en-US" sz="2400" dirty="0" err="1" smtClean="0">
                <a:solidFill>
                  <a:srgbClr val="0632AD"/>
                </a:solidFill>
                <a:latin typeface="Calibri" pitchFamily="34" charset="0"/>
              </a:rPr>
              <a:t>labour</a:t>
            </a:r>
            <a:r>
              <a:rPr lang="en-US" sz="2400" dirty="0" smtClean="0">
                <a:solidFill>
                  <a:srgbClr val="0632AD"/>
                </a:solidFill>
                <a:latin typeface="Calibri" pitchFamily="34" charset="0"/>
              </a:rPr>
              <a:t>-intensive DCS storage, most oxygen values aren’t reached as soon as possible</a:t>
            </a:r>
          </a:p>
          <a:p>
            <a:pPr>
              <a:lnSpc>
                <a:spcPct val="100000"/>
              </a:lnSpc>
              <a:buClr>
                <a:srgbClr val="0632AD"/>
              </a:buClr>
              <a:buFont typeface="Arial" pitchFamily="34" charset="0"/>
              <a:buChar char="•"/>
            </a:pPr>
            <a:r>
              <a:rPr lang="en-US" sz="2400" dirty="0" err="1" smtClean="0">
                <a:solidFill>
                  <a:srgbClr val="0632AD"/>
                </a:solidFill>
                <a:latin typeface="Calibri" pitchFamily="34" charset="0"/>
              </a:rPr>
              <a:t>Automic</a:t>
            </a:r>
            <a:r>
              <a:rPr lang="en-US" sz="2400" dirty="0" smtClean="0">
                <a:solidFill>
                  <a:srgbClr val="0632AD"/>
                </a:solidFill>
                <a:latin typeface="Calibri" pitchFamily="34" charset="0"/>
              </a:rPr>
              <a:t> DCS makes it possible to control and reach the oxygen levels quickly</a:t>
            </a:r>
          </a:p>
          <a:p>
            <a:pPr>
              <a:lnSpc>
                <a:spcPct val="100000"/>
              </a:lnSpc>
              <a:buClr>
                <a:srgbClr val="0632AD"/>
              </a:buClr>
              <a:buFont typeface="Arial" pitchFamily="34" charset="0"/>
              <a:buChar char="•"/>
            </a:pPr>
            <a:r>
              <a:rPr lang="en-US" sz="2400" dirty="0" smtClean="0">
                <a:solidFill>
                  <a:srgbClr val="0632AD"/>
                </a:solidFill>
                <a:latin typeface="Calibri" pitchFamily="34" charset="0"/>
              </a:rPr>
              <a:t>DCS improves the quality of the fruit by long term storage.</a:t>
            </a:r>
          </a:p>
        </p:txBody>
      </p:sp>
      <p:sp>
        <p:nvSpPr>
          <p:cNvPr id="4" name="Titel 3"/>
          <p:cNvSpPr>
            <a:spLocks noGrp="1"/>
          </p:cNvSpPr>
          <p:nvPr>
            <p:ph type="title"/>
          </p:nvPr>
        </p:nvSpPr>
        <p:spPr>
          <a:xfrm>
            <a:off x="272716" y="205805"/>
            <a:ext cx="3958438" cy="840125"/>
          </a:xfrm>
          <a:ln>
            <a:noFill/>
          </a:ln>
        </p:spPr>
        <p:txBody>
          <a:bodyPr/>
          <a:lstStyle/>
          <a:p>
            <a:r>
              <a:rPr lang="nl-NL" dirty="0" err="1" smtClean="0"/>
              <a:t>History</a:t>
            </a:r>
            <a:r>
              <a:rPr lang="nl-NL" dirty="0" smtClean="0"/>
              <a:t> of DCS</a:t>
            </a:r>
            <a:r>
              <a:rPr lang="nl-NL" baseline="30000" dirty="0" smtClean="0"/>
              <a:t>TM</a:t>
            </a:r>
            <a:endParaRPr lang="nl-NL" sz="3600" b="1" dirty="0">
              <a:solidFill>
                <a:schemeClr val="bg1"/>
              </a:solidFill>
              <a:latin typeface="Calibri" pitchFamily="34" charset="0"/>
            </a:endParaRPr>
          </a:p>
        </p:txBody>
      </p:sp>
      <p:pic>
        <p:nvPicPr>
          <p:cNvPr id="6" name="Afbeelding 5" descr="storexlogo.png"/>
          <p:cNvPicPr>
            <a:picLocks noChangeAspect="1"/>
          </p:cNvPicPr>
          <p:nvPr/>
        </p:nvPicPr>
        <p:blipFill>
          <a:blip r:embed="rId3" cstate="print"/>
          <a:stretch>
            <a:fillRect/>
          </a:stretch>
        </p:blipFill>
        <p:spPr>
          <a:xfrm>
            <a:off x="3482911" y="5556739"/>
            <a:ext cx="2584938" cy="1002323"/>
          </a:xfrm>
          <a:prstGeom prst="rect">
            <a:avLst/>
          </a:prstGeom>
        </p:spPr>
      </p:pic>
    </p:spTree>
    <p:extLst>
      <p:ext uri="{BB962C8B-B14F-4D97-AF65-F5344CB8AC3E}">
        <p14:creationId xmlns:p14="http://schemas.microsoft.com/office/powerpoint/2010/main" val="23670166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2714" y="170688"/>
            <a:ext cx="8589100" cy="840125"/>
          </a:xfrm>
          <a:ln>
            <a:noFill/>
          </a:ln>
        </p:spPr>
        <p:txBody>
          <a:bodyPr/>
          <a:lstStyle/>
          <a:p>
            <a:r>
              <a:rPr lang="nl-NL" sz="3600" b="1" dirty="0" smtClean="0">
                <a:solidFill>
                  <a:schemeClr val="bg1"/>
                </a:solidFill>
                <a:latin typeface="Calibri" pitchFamily="34" charset="0"/>
              </a:rPr>
              <a:t>DCS - </a:t>
            </a:r>
            <a:r>
              <a:rPr lang="en-US" sz="3600" b="1" dirty="0" smtClean="0">
                <a:solidFill>
                  <a:schemeClr val="bg1"/>
                </a:solidFill>
                <a:latin typeface="Calibri" pitchFamily="34" charset="0"/>
              </a:rPr>
              <a:t>History</a:t>
            </a:r>
            <a:endParaRPr lang="en-US" sz="3600" b="1" dirty="0">
              <a:solidFill>
                <a:schemeClr val="bg1"/>
              </a:solidFill>
              <a:latin typeface="Calibri" pitchFamily="34" charset="0"/>
            </a:endParaRPr>
          </a:p>
        </p:txBody>
      </p:sp>
      <p:sp>
        <p:nvSpPr>
          <p:cNvPr id="4" name="Tijdelijke aanduiding voor tekst 3"/>
          <p:cNvSpPr>
            <a:spLocks noGrp="1"/>
          </p:cNvSpPr>
          <p:nvPr>
            <p:ph type="body" sz="quarter" idx="17"/>
          </p:nvPr>
        </p:nvSpPr>
        <p:spPr>
          <a:xfrm>
            <a:off x="821233" y="1118322"/>
            <a:ext cx="7796462" cy="4315326"/>
          </a:xfrm>
        </p:spPr>
        <p:txBody>
          <a:bodyPr/>
          <a:lstStyle/>
          <a:p>
            <a:pPr marL="514350" indent="-514350">
              <a:lnSpc>
                <a:spcPct val="100000"/>
              </a:lnSpc>
              <a:buClr>
                <a:srgbClr val="0632AD"/>
              </a:buClr>
            </a:pPr>
            <a:r>
              <a:rPr lang="en-US" sz="2400" dirty="0" smtClean="0">
                <a:solidFill>
                  <a:srgbClr val="0632AD"/>
                </a:solidFill>
                <a:latin typeface="Calibri" pitchFamily="34" charset="0"/>
              </a:rPr>
              <a:t>Before automatic DCS, there was no reliable measurement for ethanol in a cold store. Why?</a:t>
            </a:r>
          </a:p>
          <a:p>
            <a:pPr marL="514350" indent="-514350">
              <a:lnSpc>
                <a:spcPct val="100000"/>
              </a:lnSpc>
              <a:buClr>
                <a:srgbClr val="0632AD"/>
              </a:buClr>
              <a:buFont typeface="Arial" pitchFamily="34" charset="0"/>
              <a:buChar char="•"/>
            </a:pPr>
            <a:r>
              <a:rPr lang="en-US" sz="2400" dirty="0" smtClean="0">
                <a:solidFill>
                  <a:srgbClr val="0632AD"/>
                </a:solidFill>
                <a:latin typeface="Calibri" pitchFamily="34" charset="0"/>
              </a:rPr>
              <a:t>Ethanol has to be measured on ppb scale</a:t>
            </a:r>
          </a:p>
          <a:p>
            <a:pPr marL="514350" indent="-514350">
              <a:lnSpc>
                <a:spcPct val="100000"/>
              </a:lnSpc>
              <a:buClr>
                <a:srgbClr val="0632AD"/>
              </a:buClr>
              <a:buFont typeface="Arial" pitchFamily="34" charset="0"/>
              <a:buChar char="•"/>
            </a:pPr>
            <a:r>
              <a:rPr lang="en-US" sz="2400" dirty="0" smtClean="0">
                <a:solidFill>
                  <a:srgbClr val="0632AD"/>
                </a:solidFill>
                <a:latin typeface="Calibri" pitchFamily="34" charset="0"/>
              </a:rPr>
              <a:t>Measuring ethanol is difficult, because of the presence of, for example ethylene and other gasses.</a:t>
            </a:r>
          </a:p>
          <a:p>
            <a:pPr marL="514350" indent="-514350">
              <a:lnSpc>
                <a:spcPct val="100000"/>
              </a:lnSpc>
              <a:buClr>
                <a:srgbClr val="0632AD"/>
              </a:buClr>
              <a:buFont typeface="Arial" pitchFamily="34" charset="0"/>
              <a:buChar char="•"/>
            </a:pPr>
            <a:r>
              <a:rPr lang="en-US" sz="2400" dirty="0" smtClean="0">
                <a:solidFill>
                  <a:srgbClr val="0632AD"/>
                </a:solidFill>
                <a:latin typeface="Calibri" pitchFamily="34" charset="0"/>
              </a:rPr>
              <a:t>Ethanol dissolves easily in water</a:t>
            </a:r>
          </a:p>
          <a:p>
            <a:pPr marL="514350" indent="-514350">
              <a:lnSpc>
                <a:spcPct val="100000"/>
              </a:lnSpc>
              <a:buClr>
                <a:srgbClr val="0632AD"/>
              </a:buClr>
              <a:buFont typeface="Arial" pitchFamily="34" charset="0"/>
              <a:buChar char="•"/>
            </a:pPr>
            <a:r>
              <a:rPr lang="en-US" sz="2400" dirty="0" smtClean="0">
                <a:solidFill>
                  <a:srgbClr val="0632AD"/>
                </a:solidFill>
                <a:latin typeface="Calibri" pitchFamily="34" charset="0"/>
              </a:rPr>
              <a:t>Also rotting fruit produces ethanol </a:t>
            </a:r>
          </a:p>
          <a:p>
            <a:pPr marL="514350" indent="-514350">
              <a:lnSpc>
                <a:spcPct val="100000"/>
              </a:lnSpc>
              <a:buClr>
                <a:srgbClr val="0632AD"/>
              </a:buClr>
            </a:pPr>
            <a:r>
              <a:rPr lang="en-US" sz="2400" dirty="0" smtClean="0">
                <a:solidFill>
                  <a:srgbClr val="0632AD"/>
                </a:solidFill>
                <a:latin typeface="Calibri" pitchFamily="34" charset="0"/>
              </a:rPr>
              <a:t>Because of the developed procedure with the measuring box this problems haven been solved.</a:t>
            </a:r>
          </a:p>
          <a:p>
            <a:pPr marL="514350" indent="-514350">
              <a:lnSpc>
                <a:spcPct val="100000"/>
              </a:lnSpc>
              <a:buClr>
                <a:srgbClr val="0632AD"/>
              </a:buClr>
            </a:pPr>
            <a:endParaRPr lang="nl-NL" sz="2400" dirty="0" smtClean="0">
              <a:solidFill>
                <a:srgbClr val="0632AD"/>
              </a:solidFill>
              <a:latin typeface="Calibri" pitchFamily="34" charset="0"/>
            </a:endParaRPr>
          </a:p>
          <a:p>
            <a:pPr marL="514350" indent="-514350">
              <a:lnSpc>
                <a:spcPct val="100000"/>
              </a:lnSpc>
              <a:buClr>
                <a:srgbClr val="0632AD"/>
              </a:buClr>
            </a:pPr>
            <a:endParaRPr lang="en-GB" sz="2800" dirty="0" smtClean="0">
              <a:solidFill>
                <a:srgbClr val="0632AD"/>
              </a:solidFill>
              <a:latin typeface="Calibri" pitchFamily="34" charset="0"/>
            </a:endParaRPr>
          </a:p>
          <a:p>
            <a:pPr marL="514350" indent="-514350">
              <a:lnSpc>
                <a:spcPct val="150000"/>
              </a:lnSpc>
              <a:buClr>
                <a:srgbClr val="0632AD"/>
              </a:buClr>
            </a:pPr>
            <a:endParaRPr lang="en-GB" sz="2800" dirty="0" smtClean="0">
              <a:solidFill>
                <a:srgbClr val="0632AD"/>
              </a:solidFill>
              <a:latin typeface="Calibri" pitchFamily="34" charset="0"/>
            </a:endParaRPr>
          </a:p>
          <a:p>
            <a:pPr marL="514350" indent="-514350">
              <a:lnSpc>
                <a:spcPct val="150000"/>
              </a:lnSpc>
              <a:buClr>
                <a:srgbClr val="0632AD"/>
              </a:buClr>
            </a:pPr>
            <a:endParaRPr lang="en-GB" sz="2800" dirty="0" smtClean="0">
              <a:solidFill>
                <a:srgbClr val="0632AD"/>
              </a:solidFill>
              <a:latin typeface="Calibri" pitchFamily="34" charset="0"/>
            </a:endParaRPr>
          </a:p>
          <a:p>
            <a:pPr marL="514350" indent="-514350">
              <a:lnSpc>
                <a:spcPct val="150000"/>
              </a:lnSpc>
              <a:buClr>
                <a:srgbClr val="0632AD"/>
              </a:buClr>
            </a:pPr>
            <a:endParaRPr lang="en-GB" sz="2800" b="1" dirty="0">
              <a:solidFill>
                <a:srgbClr val="0632AD"/>
              </a:solidFill>
              <a:latin typeface="Calibri" pitchFamily="34" charset="0"/>
            </a:endParaRPr>
          </a:p>
        </p:txBody>
      </p:sp>
    </p:spTree>
    <p:extLst>
      <p:ext uri="{BB962C8B-B14F-4D97-AF65-F5344CB8AC3E}">
        <p14:creationId xmlns:p14="http://schemas.microsoft.com/office/powerpoint/2010/main" val="1983885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a:xfrm>
            <a:off x="243281" y="1251823"/>
            <a:ext cx="8900719" cy="4202494"/>
          </a:xfrm>
        </p:spPr>
        <p:txBody>
          <a:bodyPr/>
          <a:lstStyle/>
          <a:p>
            <a:pPr lvl="1">
              <a:lnSpc>
                <a:spcPct val="100000"/>
              </a:lnSpc>
              <a:buClr>
                <a:srgbClr val="0632AD"/>
              </a:buClr>
              <a:buNone/>
            </a:pPr>
            <a:r>
              <a:rPr lang="en-US" sz="2400" dirty="0" smtClean="0">
                <a:solidFill>
                  <a:srgbClr val="0632AD"/>
                </a:solidFill>
                <a:latin typeface="Calibri" pitchFamily="34" charset="0"/>
              </a:rPr>
              <a:t>Since 2009 there is a cooperation between:</a:t>
            </a:r>
          </a:p>
          <a:p>
            <a:pPr lvl="1">
              <a:lnSpc>
                <a:spcPct val="100000"/>
              </a:lnSpc>
              <a:buClr>
                <a:srgbClr val="0632AD"/>
              </a:buClr>
              <a:buFont typeface="Arial" pitchFamily="34" charset="0"/>
              <a:buChar char="•"/>
            </a:pPr>
            <a:r>
              <a:rPr lang="en-US" sz="2400" dirty="0" err="1" smtClean="0">
                <a:solidFill>
                  <a:srgbClr val="0632AD"/>
                </a:solidFill>
                <a:latin typeface="Calibri" pitchFamily="34" charset="0"/>
              </a:rPr>
              <a:t>Wageningen</a:t>
            </a:r>
            <a:r>
              <a:rPr lang="en-US" sz="2400" dirty="0" smtClean="0">
                <a:solidFill>
                  <a:srgbClr val="0632AD"/>
                </a:solidFill>
                <a:latin typeface="Calibri" pitchFamily="34" charset="0"/>
              </a:rPr>
              <a:t> UR, Food &amp; </a:t>
            </a:r>
            <a:r>
              <a:rPr lang="en-US" sz="2400" dirty="0" err="1" smtClean="0">
                <a:solidFill>
                  <a:srgbClr val="0632AD"/>
                </a:solidFill>
                <a:latin typeface="Calibri" pitchFamily="34" charset="0"/>
              </a:rPr>
              <a:t>Biobased</a:t>
            </a:r>
            <a:r>
              <a:rPr lang="en-US" sz="2400" dirty="0" smtClean="0">
                <a:solidFill>
                  <a:srgbClr val="0632AD"/>
                </a:solidFill>
                <a:latin typeface="Calibri" pitchFamily="34" charset="0"/>
              </a:rPr>
              <a:t> Research, Nederland</a:t>
            </a:r>
          </a:p>
          <a:p>
            <a:pPr lvl="1">
              <a:lnSpc>
                <a:spcPct val="100000"/>
              </a:lnSpc>
              <a:buClr>
                <a:srgbClr val="0632AD"/>
              </a:buClr>
              <a:buFont typeface="Arial" pitchFamily="34" charset="0"/>
              <a:buChar char="•"/>
            </a:pPr>
            <a:r>
              <a:rPr lang="en-US" sz="2400" dirty="0" err="1" smtClean="0">
                <a:solidFill>
                  <a:schemeClr val="accent1">
                    <a:lumMod val="50000"/>
                  </a:schemeClr>
                </a:solidFill>
                <a:latin typeface="Calibri" pitchFamily="34" charset="0"/>
              </a:rPr>
              <a:t>Storex</a:t>
            </a:r>
            <a:r>
              <a:rPr lang="en-US" sz="2400" dirty="0" smtClean="0">
                <a:solidFill>
                  <a:srgbClr val="0632AD"/>
                </a:solidFill>
                <a:latin typeface="Calibri" pitchFamily="34" charset="0"/>
              </a:rPr>
              <a:t> B.V. </a:t>
            </a:r>
          </a:p>
          <a:p>
            <a:pPr lvl="1">
              <a:lnSpc>
                <a:spcPct val="100000"/>
              </a:lnSpc>
              <a:buClr>
                <a:srgbClr val="0632AD"/>
              </a:buClr>
              <a:buFont typeface="Arial" pitchFamily="34" charset="0"/>
              <a:buChar char="•"/>
            </a:pPr>
            <a:r>
              <a:rPr lang="en-US" sz="2400" dirty="0" smtClean="0">
                <a:solidFill>
                  <a:srgbClr val="0632AD"/>
                </a:solidFill>
                <a:latin typeface="Calibri" pitchFamily="34" charset="0"/>
              </a:rPr>
              <a:t>EMS B.V. ( Manufacturer of analytic sensor </a:t>
            </a:r>
            <a:r>
              <a:rPr lang="en-US" sz="2400" dirty="0" err="1" smtClean="0">
                <a:solidFill>
                  <a:srgbClr val="0632AD"/>
                </a:solidFill>
                <a:latin typeface="Calibri" pitchFamily="34" charset="0"/>
              </a:rPr>
              <a:t>technics</a:t>
            </a:r>
            <a:r>
              <a:rPr lang="en-US" sz="2400" dirty="0" smtClean="0">
                <a:solidFill>
                  <a:srgbClr val="0632AD"/>
                </a:solidFill>
                <a:latin typeface="Calibri" pitchFamily="34" charset="0"/>
              </a:rPr>
              <a:t>)</a:t>
            </a:r>
          </a:p>
          <a:p>
            <a:pPr lvl="1">
              <a:lnSpc>
                <a:spcPct val="100000"/>
              </a:lnSpc>
              <a:buClr>
                <a:srgbClr val="0632AD"/>
              </a:buClr>
              <a:buFont typeface="Arial" pitchFamily="34" charset="0"/>
              <a:buChar char="•"/>
            </a:pPr>
            <a:endParaRPr lang="en-US" sz="2400" dirty="0" smtClean="0">
              <a:solidFill>
                <a:srgbClr val="0632AD"/>
              </a:solidFill>
              <a:latin typeface="Calibri" pitchFamily="34" charset="0"/>
            </a:endParaRPr>
          </a:p>
          <a:p>
            <a:pPr lvl="1">
              <a:lnSpc>
                <a:spcPct val="100000"/>
              </a:lnSpc>
              <a:buClr>
                <a:srgbClr val="0632AD"/>
              </a:buClr>
              <a:buFont typeface="Arial" pitchFamily="34" charset="0"/>
              <a:buChar char="•"/>
            </a:pPr>
            <a:r>
              <a:rPr lang="en-US" sz="2400" dirty="0" smtClean="0">
                <a:solidFill>
                  <a:srgbClr val="0632AD"/>
                </a:solidFill>
                <a:latin typeface="Calibri" pitchFamily="34" charset="0"/>
              </a:rPr>
              <a:t>Since 2009 we have </a:t>
            </a:r>
            <a:r>
              <a:rPr lang="en-US" sz="2400" dirty="0" err="1" smtClean="0">
                <a:solidFill>
                  <a:srgbClr val="0632AD"/>
                </a:solidFill>
                <a:latin typeface="Calibri" pitchFamily="34" charset="0"/>
              </a:rPr>
              <a:t>devolped</a:t>
            </a:r>
            <a:r>
              <a:rPr lang="en-US" sz="2400" dirty="0" smtClean="0">
                <a:solidFill>
                  <a:srgbClr val="0632AD"/>
                </a:solidFill>
                <a:latin typeface="Calibri" pitchFamily="34" charset="0"/>
              </a:rPr>
              <a:t> the Automatic DCS system, based on new developed sensor </a:t>
            </a:r>
            <a:r>
              <a:rPr lang="en-US" sz="2400" dirty="0" err="1" smtClean="0">
                <a:solidFill>
                  <a:srgbClr val="0632AD"/>
                </a:solidFill>
                <a:latin typeface="Calibri" pitchFamily="34" charset="0"/>
              </a:rPr>
              <a:t>technics</a:t>
            </a:r>
            <a:endParaRPr lang="en-US" sz="2400" dirty="0" smtClean="0">
              <a:solidFill>
                <a:srgbClr val="0632AD"/>
              </a:solidFill>
              <a:latin typeface="Calibri" pitchFamily="34" charset="0"/>
            </a:endParaRPr>
          </a:p>
          <a:p>
            <a:pPr lvl="1">
              <a:lnSpc>
                <a:spcPct val="100000"/>
              </a:lnSpc>
              <a:buClr>
                <a:srgbClr val="0632AD"/>
              </a:buClr>
              <a:buFont typeface="Arial" pitchFamily="34" charset="0"/>
              <a:buChar char="•"/>
            </a:pPr>
            <a:r>
              <a:rPr lang="en-US" sz="2400" dirty="0" smtClean="0">
                <a:solidFill>
                  <a:srgbClr val="0632AD"/>
                </a:solidFill>
                <a:latin typeface="Calibri" pitchFamily="34" charset="0"/>
              </a:rPr>
              <a:t>Since 2013 the system is ready to be used</a:t>
            </a:r>
          </a:p>
        </p:txBody>
      </p:sp>
      <p:sp>
        <p:nvSpPr>
          <p:cNvPr id="4" name="Titel 3"/>
          <p:cNvSpPr>
            <a:spLocks noGrp="1"/>
          </p:cNvSpPr>
          <p:nvPr>
            <p:ph type="title"/>
          </p:nvPr>
        </p:nvSpPr>
        <p:spPr>
          <a:xfrm>
            <a:off x="199675" y="205805"/>
            <a:ext cx="6473841" cy="840125"/>
          </a:xfrm>
          <a:ln>
            <a:noFill/>
          </a:ln>
        </p:spPr>
        <p:txBody>
          <a:bodyPr/>
          <a:lstStyle/>
          <a:p>
            <a:r>
              <a:rPr lang="nl-NL" sz="3200" b="1" dirty="0" err="1" smtClean="0">
                <a:solidFill>
                  <a:schemeClr val="bg1"/>
                </a:solidFill>
                <a:latin typeface="Calibri" pitchFamily="34" charset="0"/>
              </a:rPr>
              <a:t>History</a:t>
            </a:r>
            <a:r>
              <a:rPr lang="nl-NL" sz="3200" b="1" dirty="0" smtClean="0">
                <a:solidFill>
                  <a:schemeClr val="bg1"/>
                </a:solidFill>
                <a:latin typeface="Calibri" pitchFamily="34" charset="0"/>
              </a:rPr>
              <a:t> of the DCS </a:t>
            </a:r>
            <a:r>
              <a:rPr lang="nl-NL" sz="3200" b="1" dirty="0" err="1" smtClean="0">
                <a:solidFill>
                  <a:schemeClr val="bg1"/>
                </a:solidFill>
                <a:latin typeface="Calibri" pitchFamily="34" charset="0"/>
              </a:rPr>
              <a:t>Automatic</a:t>
            </a:r>
            <a:endParaRPr lang="nl-NL" sz="3200" b="1" dirty="0">
              <a:solidFill>
                <a:schemeClr val="bg1"/>
              </a:solidFill>
              <a:latin typeface="Calibri" pitchFamily="34" charset="0"/>
            </a:endParaRPr>
          </a:p>
        </p:txBody>
      </p:sp>
      <p:pic>
        <p:nvPicPr>
          <p:cNvPr id="6" name="Afbeelding 5" descr="EMS_logo.tif"/>
          <p:cNvPicPr>
            <a:picLocks noChangeAspect="1"/>
          </p:cNvPicPr>
          <p:nvPr/>
        </p:nvPicPr>
        <p:blipFill>
          <a:blip r:embed="rId3" cstate="print"/>
          <a:stretch>
            <a:fillRect/>
          </a:stretch>
        </p:blipFill>
        <p:spPr>
          <a:xfrm>
            <a:off x="6507091" y="5663185"/>
            <a:ext cx="835259" cy="1018353"/>
          </a:xfrm>
          <a:prstGeom prst="rect">
            <a:avLst/>
          </a:prstGeom>
        </p:spPr>
      </p:pic>
      <p:pic>
        <p:nvPicPr>
          <p:cNvPr id="7" name="Afbeelding 6" descr="fbr.jpg"/>
          <p:cNvPicPr>
            <a:picLocks noChangeAspect="1"/>
          </p:cNvPicPr>
          <p:nvPr/>
        </p:nvPicPr>
        <p:blipFill>
          <a:blip r:embed="rId4" cstate="print"/>
          <a:stretch>
            <a:fillRect/>
          </a:stretch>
        </p:blipFill>
        <p:spPr>
          <a:xfrm>
            <a:off x="2540168" y="6194436"/>
            <a:ext cx="3716254" cy="599396"/>
          </a:xfrm>
          <a:prstGeom prst="rect">
            <a:avLst/>
          </a:prstGeom>
        </p:spPr>
      </p:pic>
      <p:pic>
        <p:nvPicPr>
          <p:cNvPr id="9" name="Afbeelding 8" descr="storexlogo.png"/>
          <p:cNvPicPr>
            <a:picLocks noChangeAspect="1"/>
          </p:cNvPicPr>
          <p:nvPr/>
        </p:nvPicPr>
        <p:blipFill>
          <a:blip r:embed="rId5" cstate="print"/>
          <a:stretch>
            <a:fillRect/>
          </a:stretch>
        </p:blipFill>
        <p:spPr>
          <a:xfrm>
            <a:off x="3664000" y="5609279"/>
            <a:ext cx="1806357" cy="700424"/>
          </a:xfrm>
          <a:prstGeom prst="rect">
            <a:avLst/>
          </a:prstGeom>
        </p:spPr>
      </p:pic>
    </p:spTree>
    <p:extLst>
      <p:ext uri="{BB962C8B-B14F-4D97-AF65-F5344CB8AC3E}">
        <p14:creationId xmlns:p14="http://schemas.microsoft.com/office/powerpoint/2010/main" val="236701664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a:ln>
            <a:noFill/>
          </a:ln>
        </p:spPr>
        <p:txBody>
          <a:bodyPr/>
          <a:lstStyle/>
          <a:p>
            <a:r>
              <a:rPr lang="nl-NL" dirty="0" smtClean="0"/>
              <a:t>Research </a:t>
            </a:r>
            <a:r>
              <a:rPr lang="nl-NL" dirty="0" err="1" smtClean="0"/>
              <a:t>results</a:t>
            </a:r>
            <a:endParaRPr lang="nl-NL" dirty="0"/>
          </a:p>
        </p:txBody>
      </p:sp>
      <p:pic>
        <p:nvPicPr>
          <p:cNvPr id="1026" name="Picture 2"/>
          <p:cNvPicPr>
            <a:picLocks noChangeAspect="1" noChangeArrowheads="1"/>
          </p:cNvPicPr>
          <p:nvPr/>
        </p:nvPicPr>
        <p:blipFill>
          <a:blip r:embed="rId2" cstate="print"/>
          <a:srcRect l="8478" t="12761" r="29130" b="4666"/>
          <a:stretch>
            <a:fillRect/>
          </a:stretch>
        </p:blipFill>
        <p:spPr bwMode="auto">
          <a:xfrm>
            <a:off x="680636" y="1026695"/>
            <a:ext cx="4998269" cy="5085347"/>
          </a:xfrm>
          <a:prstGeom prst="rect">
            <a:avLst/>
          </a:prstGeom>
          <a:noFill/>
          <a:ln w="9525">
            <a:noFill/>
            <a:miter lim="800000"/>
            <a:headEnd/>
            <a:tailEnd/>
          </a:ln>
        </p:spPr>
      </p:pic>
      <p:sp>
        <p:nvSpPr>
          <p:cNvPr id="4" name="Tekstvak 3"/>
          <p:cNvSpPr txBox="1"/>
          <p:nvPr/>
        </p:nvSpPr>
        <p:spPr>
          <a:xfrm>
            <a:off x="5833308" y="502414"/>
            <a:ext cx="3101372" cy="59246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sz="2800" dirty="0" err="1" smtClean="0">
                <a:latin typeface="Calibri" pitchFamily="34" charset="0"/>
              </a:rPr>
              <a:t>Remarkable</a:t>
            </a:r>
            <a:r>
              <a:rPr lang="nl-NL" sz="2800" dirty="0" smtClean="0">
                <a:latin typeface="Calibri" pitchFamily="34" charset="0"/>
              </a:rPr>
              <a:t> </a:t>
            </a:r>
            <a:r>
              <a:rPr lang="nl-NL" sz="2800" dirty="0" err="1" smtClean="0">
                <a:latin typeface="Calibri" pitchFamily="34" charset="0"/>
              </a:rPr>
              <a:t>results</a:t>
            </a:r>
            <a:r>
              <a:rPr lang="nl-NL" sz="2800" dirty="0" smtClean="0">
                <a:latin typeface="Calibri" pitchFamily="34" charset="0"/>
              </a:rPr>
              <a:t> of research in Canada 2013/2014 </a:t>
            </a:r>
            <a:r>
              <a:rPr lang="nl-NL" sz="2800" dirty="0" err="1" smtClean="0">
                <a:latin typeface="Calibri" pitchFamily="34" charset="0"/>
              </a:rPr>
              <a:t>with</a:t>
            </a:r>
            <a:r>
              <a:rPr lang="nl-NL" sz="2800" dirty="0" smtClean="0">
                <a:latin typeface="Calibri" pitchFamily="34" charset="0"/>
              </a:rPr>
              <a:t> </a:t>
            </a:r>
            <a:r>
              <a:rPr lang="nl-NL" sz="2800" dirty="0" err="1" smtClean="0">
                <a:latin typeface="Calibri" pitchFamily="34" charset="0"/>
              </a:rPr>
              <a:t>McIntosch</a:t>
            </a:r>
            <a:endParaRPr lang="nl-NL" sz="2800" dirty="0" smtClean="0">
              <a:latin typeface="Calibri" pitchFamily="34" charset="0"/>
            </a:endParaRPr>
          </a:p>
          <a:p>
            <a:endParaRPr lang="nl-NL" sz="2800" dirty="0" smtClean="0">
              <a:latin typeface="Calibri" pitchFamily="34" charset="0"/>
            </a:endParaRPr>
          </a:p>
          <a:p>
            <a:r>
              <a:rPr lang="nl-NL" sz="2800" dirty="0" err="1" smtClean="0">
                <a:latin typeface="Calibri" pitchFamily="34" charset="0"/>
              </a:rPr>
              <a:t>After</a:t>
            </a:r>
            <a:r>
              <a:rPr lang="nl-NL" sz="2800" dirty="0" smtClean="0">
                <a:latin typeface="Calibri" pitchFamily="34" charset="0"/>
              </a:rPr>
              <a:t> 7 </a:t>
            </a:r>
            <a:r>
              <a:rPr lang="nl-NL" sz="2800" dirty="0" err="1" smtClean="0">
                <a:latin typeface="Calibri" pitchFamily="34" charset="0"/>
              </a:rPr>
              <a:t>days</a:t>
            </a:r>
            <a:r>
              <a:rPr lang="nl-NL" sz="2800" dirty="0" smtClean="0">
                <a:latin typeface="Calibri" pitchFamily="34" charset="0"/>
              </a:rPr>
              <a:t> </a:t>
            </a:r>
            <a:r>
              <a:rPr lang="nl-NL" sz="2800" dirty="0" err="1" smtClean="0">
                <a:latin typeface="Calibri" pitchFamily="34" charset="0"/>
              </a:rPr>
              <a:t>on</a:t>
            </a:r>
            <a:r>
              <a:rPr lang="nl-NL" sz="2800" dirty="0" smtClean="0">
                <a:latin typeface="Calibri" pitchFamily="34" charset="0"/>
              </a:rPr>
              <a:t> room </a:t>
            </a:r>
            <a:r>
              <a:rPr lang="nl-NL" sz="2800" dirty="0" err="1" smtClean="0">
                <a:latin typeface="Calibri" pitchFamily="34" charset="0"/>
              </a:rPr>
              <a:t>temperature</a:t>
            </a:r>
            <a:r>
              <a:rPr lang="nl-NL" sz="2800" dirty="0" smtClean="0">
                <a:latin typeface="Calibri" pitchFamily="34" charset="0"/>
              </a:rPr>
              <a:t>, </a:t>
            </a:r>
            <a:r>
              <a:rPr lang="nl-NL" sz="2800" dirty="0" err="1" smtClean="0">
                <a:latin typeface="Calibri" pitchFamily="34" charset="0"/>
              </a:rPr>
              <a:t>apples</a:t>
            </a:r>
            <a:r>
              <a:rPr lang="nl-NL" sz="2800" dirty="0" smtClean="0">
                <a:latin typeface="Calibri" pitchFamily="34" charset="0"/>
              </a:rPr>
              <a:t> </a:t>
            </a:r>
            <a:r>
              <a:rPr lang="nl-NL" sz="2800" dirty="0" err="1" smtClean="0">
                <a:latin typeface="Calibri" pitchFamily="34" charset="0"/>
              </a:rPr>
              <a:t>stored</a:t>
            </a:r>
            <a:r>
              <a:rPr lang="nl-NL" sz="2800" dirty="0" smtClean="0">
                <a:latin typeface="Calibri" pitchFamily="34" charset="0"/>
              </a:rPr>
              <a:t> </a:t>
            </a:r>
            <a:r>
              <a:rPr lang="nl-NL" sz="2800" dirty="0" err="1" smtClean="0">
                <a:latin typeface="Calibri" pitchFamily="34" charset="0"/>
              </a:rPr>
              <a:t>with</a:t>
            </a:r>
            <a:r>
              <a:rPr lang="nl-NL" sz="2800" dirty="0" smtClean="0">
                <a:latin typeface="Calibri" pitchFamily="34" charset="0"/>
              </a:rPr>
              <a:t> DCS </a:t>
            </a:r>
            <a:r>
              <a:rPr lang="nl-NL" sz="2800" dirty="0" err="1" smtClean="0">
                <a:latin typeface="Calibri" pitchFamily="34" charset="0"/>
              </a:rPr>
              <a:t>maintain</a:t>
            </a:r>
            <a:r>
              <a:rPr lang="nl-NL" sz="2800" dirty="0" smtClean="0">
                <a:latin typeface="Calibri" pitchFamily="34" charset="0"/>
              </a:rPr>
              <a:t> the </a:t>
            </a:r>
            <a:r>
              <a:rPr lang="nl-NL" sz="2800" dirty="0" err="1" smtClean="0">
                <a:latin typeface="Calibri" pitchFamily="34" charset="0"/>
              </a:rPr>
              <a:t>same</a:t>
            </a:r>
            <a:r>
              <a:rPr lang="nl-NL" sz="2800" dirty="0" smtClean="0">
                <a:latin typeface="Calibri" pitchFamily="34" charset="0"/>
              </a:rPr>
              <a:t> </a:t>
            </a:r>
            <a:r>
              <a:rPr lang="nl-NL" sz="2800" dirty="0" err="1" smtClean="0">
                <a:latin typeface="Calibri" pitchFamily="34" charset="0"/>
              </a:rPr>
              <a:t>firmness</a:t>
            </a:r>
            <a:r>
              <a:rPr lang="nl-NL" sz="2800" dirty="0" smtClean="0">
                <a:latin typeface="Calibri" pitchFamily="34" charset="0"/>
              </a:rPr>
              <a:t> as </a:t>
            </a:r>
            <a:r>
              <a:rPr lang="nl-NL" sz="2800" dirty="0" err="1" smtClean="0">
                <a:latin typeface="Calibri" pitchFamily="34" charset="0"/>
              </a:rPr>
              <a:t>apples</a:t>
            </a:r>
            <a:r>
              <a:rPr lang="nl-NL" sz="2800" dirty="0" smtClean="0">
                <a:latin typeface="Calibri" pitchFamily="34" charset="0"/>
              </a:rPr>
              <a:t> </a:t>
            </a:r>
            <a:r>
              <a:rPr lang="nl-NL" sz="2800" dirty="0" err="1" smtClean="0">
                <a:latin typeface="Calibri" pitchFamily="34" charset="0"/>
              </a:rPr>
              <a:t>stored</a:t>
            </a:r>
            <a:r>
              <a:rPr lang="nl-NL" sz="2800" dirty="0" smtClean="0">
                <a:latin typeface="Calibri" pitchFamily="34" charset="0"/>
              </a:rPr>
              <a:t> </a:t>
            </a:r>
            <a:r>
              <a:rPr lang="nl-NL" sz="2800" dirty="0" err="1" smtClean="0">
                <a:latin typeface="Calibri" pitchFamily="34" charset="0"/>
              </a:rPr>
              <a:t>with</a:t>
            </a:r>
            <a:r>
              <a:rPr lang="nl-NL" sz="2800" dirty="0" smtClean="0">
                <a:latin typeface="Calibri" pitchFamily="34" charset="0"/>
              </a:rPr>
              <a:t> ULO and </a:t>
            </a:r>
            <a:r>
              <a:rPr lang="nl-NL" sz="2800" dirty="0" err="1" smtClean="0">
                <a:latin typeface="Calibri" pitchFamily="34" charset="0"/>
              </a:rPr>
              <a:t>Smartfresh</a:t>
            </a:r>
            <a:r>
              <a:rPr lang="nl-NL" sz="2800" dirty="0" smtClean="0">
                <a:latin typeface="Calibri" pitchFamily="34" charset="0"/>
              </a:rPr>
              <a:t>.</a:t>
            </a:r>
          </a:p>
          <a:p>
            <a:pPr>
              <a:lnSpc>
                <a:spcPts val="1800"/>
              </a:lnSpc>
            </a:pPr>
            <a:endParaRPr lang="en-US" sz="1400" dirty="0" smtClean="0">
              <a:latin typeface="Verdan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p:txBody>
          <a:bodyPr/>
          <a:lstStyle/>
          <a:p>
            <a:r>
              <a:rPr lang="nl-NL" dirty="0" err="1" smtClean="0"/>
              <a:t>Elstar</a:t>
            </a:r>
            <a:endParaRPr lang="nl-NL"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76076"/>
            <a:ext cx="8228013" cy="4171950"/>
          </a:xfrm>
          <a:prstGeom prst="rect">
            <a:avLst/>
          </a:prstGeom>
          <a:noFill/>
          <a:ln>
            <a:noFill/>
          </a:ln>
          <a:effectLst/>
          <a:extLst>
            <a:ext uri="{909E8E84-426E-40DD-AFC4-6F175D3DCCD1}">
              <a14:hiddenFill xmlns:a14="http://schemas.microsoft.com/office/drawing/2010/main">
                <a:solidFill>
                  <a:srgbClr val="FF0000">
                    <a:alpha val="98000"/>
                  </a:srgbClr>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itel 1"/>
          <p:cNvSpPr txBox="1">
            <a:spLocks/>
          </p:cNvSpPr>
          <p:nvPr/>
        </p:nvSpPr>
        <p:spPr bwMode="auto">
          <a:xfrm>
            <a:off x="259994" y="205804"/>
            <a:ext cx="8442796" cy="840125"/>
          </a:xfrm>
          <a:prstGeom prst="rect">
            <a:avLst/>
          </a:prstGeom>
          <a:noFill/>
          <a:ln w="0">
            <a:noFill/>
          </a:ln>
          <a:extLst/>
        </p:spPr>
        <p:txBody>
          <a:bodyPr vert="horz" wrap="square" lIns="18000" tIns="0" rIns="91440" bIns="324000" numCol="1" anchor="t" anchorCtr="0" compatLnSpc="1">
            <a:prstTxWarp prst="textNoShape">
              <a:avLst/>
            </a:prstTxWarp>
            <a:spAutoFit/>
          </a:bodyPr>
          <a:lstStyle/>
          <a:p>
            <a:pPr marL="0" marR="0" lvl="0" indent="0" algn="l" defTabSz="914400" rtl="0" eaLnBrk="1" fontAlgn="base" latinLnBrk="0" hangingPunct="1">
              <a:lnSpc>
                <a:spcPts val="4000"/>
              </a:lnSpc>
              <a:spcBef>
                <a:spcPct val="0"/>
              </a:spcBef>
              <a:spcAft>
                <a:spcPct val="0"/>
              </a:spcAft>
              <a:buClrTx/>
              <a:buSzTx/>
              <a:buFontTx/>
              <a:buNone/>
              <a:tabLst/>
              <a:defRPr/>
            </a:pPr>
            <a:r>
              <a:rPr lang="nl-NL" sz="3000" b="1" dirty="0" err="1" smtClean="0">
                <a:solidFill>
                  <a:schemeClr val="bg1"/>
                </a:solidFill>
                <a:ea typeface="+mj-ea"/>
                <a:cs typeface="+mj-cs"/>
              </a:rPr>
              <a:t>Firmness</a:t>
            </a:r>
            <a:r>
              <a:rPr kumimoji="0" lang="nl-NL" sz="3000" b="1" i="0" u="none" strike="noStrike" kern="1200" cap="none" spc="0" normalizeH="0" baseline="0" noProof="0" dirty="0" smtClean="0">
                <a:ln>
                  <a:noFill/>
                </a:ln>
                <a:solidFill>
                  <a:schemeClr val="bg1"/>
                </a:solidFill>
                <a:effectLst/>
                <a:uLnTx/>
                <a:uFillTx/>
                <a:latin typeface="Calibri" pitchFamily="34" charset="0"/>
                <a:ea typeface="+mj-ea"/>
                <a:cs typeface="+mj-cs"/>
              </a:rPr>
              <a:t> ULO versus DCS</a:t>
            </a:r>
            <a:r>
              <a:rPr kumimoji="0" lang="nl-NL" sz="3000" b="1" i="0" u="none" strike="noStrike" kern="1200" cap="none" spc="0" normalizeH="0" baseline="30000" noProof="0" dirty="0" smtClean="0">
                <a:ln>
                  <a:noFill/>
                </a:ln>
                <a:solidFill>
                  <a:schemeClr val="bg1"/>
                </a:solidFill>
                <a:effectLst/>
                <a:uLnTx/>
                <a:uFillTx/>
                <a:latin typeface="Calibri" pitchFamily="34" charset="0"/>
                <a:ea typeface="+mj-ea"/>
                <a:cs typeface="+mj-cs"/>
              </a:rPr>
              <a:t>TM</a:t>
            </a:r>
            <a:r>
              <a:rPr kumimoji="0" lang="nl-NL" sz="3000" b="1" i="0" u="none" strike="noStrike" kern="1200" cap="none" spc="0" normalizeH="0" baseline="0" noProof="0" dirty="0" smtClean="0">
                <a:ln>
                  <a:noFill/>
                </a:ln>
                <a:solidFill>
                  <a:schemeClr val="bg1"/>
                </a:solidFill>
                <a:effectLst/>
                <a:uLnTx/>
                <a:uFillTx/>
                <a:latin typeface="Calibri" pitchFamily="34" charset="0"/>
                <a:ea typeface="+mj-ea"/>
                <a:cs typeface="+mj-cs"/>
              </a:rPr>
              <a:t> </a:t>
            </a:r>
            <a:endParaRPr kumimoji="0" lang="nl-NL" sz="3000" b="1" i="0" u="none" strike="noStrike" kern="1200" cap="none" spc="0" normalizeH="0" baseline="0" noProof="0" dirty="0">
              <a:ln>
                <a:noFill/>
              </a:ln>
              <a:solidFill>
                <a:schemeClr val="bg1"/>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3880" y="1154648"/>
            <a:ext cx="5972175" cy="4924425"/>
          </a:xfrm>
          <a:prstGeom prst="rect">
            <a:avLst/>
          </a:prstGeom>
          <a:noFill/>
          <a:ln>
            <a:noFill/>
          </a:ln>
          <a:effectLst/>
          <a:extLst>
            <a:ext uri="{909E8E84-426E-40DD-AFC4-6F175D3DCCD1}">
              <a14:hiddenFill xmlns:a14="http://schemas.microsoft.com/office/drawing/2010/main">
                <a:solidFill>
                  <a:srgbClr val="FF0000">
                    <a:alpha val="98000"/>
                  </a:srgbClr>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el 1"/>
          <p:cNvSpPr txBox="1">
            <a:spLocks/>
          </p:cNvSpPr>
          <p:nvPr/>
        </p:nvSpPr>
        <p:spPr bwMode="auto">
          <a:xfrm>
            <a:off x="259994" y="205805"/>
            <a:ext cx="5504198" cy="840125"/>
          </a:xfrm>
          <a:prstGeom prst="rect">
            <a:avLst/>
          </a:prstGeom>
          <a:noFill/>
          <a:ln w="0">
            <a:noFill/>
          </a:ln>
          <a:extLst/>
        </p:spPr>
        <p:txBody>
          <a:bodyPr vert="horz" wrap="square" lIns="18000" tIns="0" rIns="91440" bIns="324000" numCol="1" anchor="t" anchorCtr="0" compatLnSpc="1">
            <a:prstTxWarp prst="textNoShape">
              <a:avLst/>
            </a:prstTxWarp>
            <a:spAutoFit/>
          </a:bodyPr>
          <a:lstStyle/>
          <a:p>
            <a:pPr marL="0" marR="0" lvl="0" indent="0" algn="l" defTabSz="914400" rtl="0" eaLnBrk="1" fontAlgn="base" latinLnBrk="0" hangingPunct="1">
              <a:lnSpc>
                <a:spcPts val="4000"/>
              </a:lnSpc>
              <a:spcBef>
                <a:spcPct val="0"/>
              </a:spcBef>
              <a:spcAft>
                <a:spcPct val="0"/>
              </a:spcAft>
              <a:buClrTx/>
              <a:buSzTx/>
              <a:buFontTx/>
              <a:buNone/>
              <a:tabLst/>
              <a:defRPr/>
            </a:pPr>
            <a:r>
              <a:rPr lang="nl-NL" sz="2400" b="1" dirty="0" smtClean="0">
                <a:solidFill>
                  <a:schemeClr val="bg1"/>
                </a:solidFill>
                <a:ea typeface="+mj-ea"/>
                <a:cs typeface="+mj-cs"/>
              </a:rPr>
              <a:t>Distribution of </a:t>
            </a:r>
            <a:r>
              <a:rPr lang="nl-NL" sz="2400" b="1" dirty="0" err="1" smtClean="0">
                <a:solidFill>
                  <a:schemeClr val="bg1"/>
                </a:solidFill>
                <a:ea typeface="+mj-ea"/>
                <a:cs typeface="+mj-cs"/>
              </a:rPr>
              <a:t>firmness</a:t>
            </a:r>
            <a:r>
              <a:rPr lang="nl-NL" sz="2400" b="1" dirty="0" smtClean="0">
                <a:solidFill>
                  <a:schemeClr val="bg1"/>
                </a:solidFill>
                <a:ea typeface="+mj-ea"/>
                <a:cs typeface="+mj-cs"/>
              </a:rPr>
              <a:t> </a:t>
            </a:r>
            <a:r>
              <a:rPr kumimoji="0" lang="nl-NL" sz="2400" b="1" i="0" u="none" strike="noStrike" kern="1200" cap="none" spc="0" normalizeH="0" baseline="0" noProof="0" dirty="0" smtClean="0">
                <a:ln>
                  <a:noFill/>
                </a:ln>
                <a:solidFill>
                  <a:schemeClr val="bg1"/>
                </a:solidFill>
                <a:effectLst/>
                <a:uLnTx/>
                <a:uFillTx/>
                <a:latin typeface="Calibri" pitchFamily="34" charset="0"/>
                <a:ea typeface="+mj-ea"/>
                <a:cs typeface="+mj-cs"/>
              </a:rPr>
              <a:t>ULO versus</a:t>
            </a:r>
            <a:r>
              <a:rPr kumimoji="0" lang="nl-NL" sz="2400" b="1" i="0" u="none" strike="noStrike" kern="1200" cap="none" spc="0" normalizeH="0" noProof="0" dirty="0" smtClean="0">
                <a:ln>
                  <a:noFill/>
                </a:ln>
                <a:solidFill>
                  <a:schemeClr val="bg1"/>
                </a:solidFill>
                <a:effectLst/>
                <a:uLnTx/>
                <a:uFillTx/>
                <a:latin typeface="Calibri" pitchFamily="34" charset="0"/>
                <a:ea typeface="+mj-ea"/>
                <a:cs typeface="+mj-cs"/>
              </a:rPr>
              <a:t> </a:t>
            </a:r>
            <a:r>
              <a:rPr kumimoji="0" lang="nl-NL" sz="2400" b="1" i="0" u="none" strike="noStrike" kern="1200" cap="none" spc="0" normalizeH="0" baseline="0" noProof="0" dirty="0" smtClean="0">
                <a:ln>
                  <a:noFill/>
                </a:ln>
                <a:solidFill>
                  <a:schemeClr val="bg1"/>
                </a:solidFill>
                <a:effectLst/>
                <a:uLnTx/>
                <a:uFillTx/>
                <a:latin typeface="Calibri" pitchFamily="34" charset="0"/>
                <a:ea typeface="+mj-ea"/>
                <a:cs typeface="+mj-cs"/>
              </a:rPr>
              <a:t>DCS</a:t>
            </a:r>
            <a:r>
              <a:rPr kumimoji="0" lang="nl-NL" sz="2000" b="1" i="0" u="none" strike="noStrike" kern="1200" cap="none" spc="0" normalizeH="0" baseline="30000" noProof="0" dirty="0" smtClean="0">
                <a:ln>
                  <a:noFill/>
                </a:ln>
                <a:solidFill>
                  <a:schemeClr val="bg1"/>
                </a:solidFill>
                <a:effectLst/>
                <a:uLnTx/>
                <a:uFillTx/>
                <a:latin typeface="Calibri" pitchFamily="34" charset="0"/>
                <a:ea typeface="+mj-ea"/>
                <a:cs typeface="+mj-cs"/>
              </a:rPr>
              <a:t>TM</a:t>
            </a:r>
            <a:r>
              <a:rPr kumimoji="0" lang="nl-NL" sz="2400" b="1" i="0" u="none" strike="noStrike" kern="1200" cap="none" spc="0" normalizeH="0" baseline="0" noProof="0" dirty="0" smtClean="0">
                <a:ln>
                  <a:noFill/>
                </a:ln>
                <a:solidFill>
                  <a:schemeClr val="bg1"/>
                </a:solidFill>
                <a:effectLst/>
                <a:uLnTx/>
                <a:uFillTx/>
                <a:latin typeface="Calibri" pitchFamily="34" charset="0"/>
                <a:ea typeface="+mj-ea"/>
                <a:cs typeface="+mj-cs"/>
              </a:rPr>
              <a:t> </a:t>
            </a:r>
            <a:endParaRPr kumimoji="0" lang="nl-NL" sz="3000" b="1" i="0" u="none" strike="noStrike" kern="1200" cap="none" spc="0" normalizeH="0" baseline="0" noProof="0" dirty="0">
              <a:ln>
                <a:noFill/>
              </a:ln>
              <a:solidFill>
                <a:schemeClr val="bg1"/>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314" y="1196880"/>
            <a:ext cx="7227887" cy="4486275"/>
          </a:xfrm>
          <a:prstGeom prst="rect">
            <a:avLst/>
          </a:prstGeom>
          <a:noFill/>
          <a:ln>
            <a:noFill/>
          </a:ln>
          <a:effectLst/>
          <a:extLst>
            <a:ext uri="{909E8E84-426E-40DD-AFC4-6F175D3DCCD1}">
              <a14:hiddenFill xmlns:a14="http://schemas.microsoft.com/office/drawing/2010/main">
                <a:solidFill>
                  <a:srgbClr val="FF0000">
                    <a:alpha val="98000"/>
                  </a:srgbClr>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el 1"/>
          <p:cNvSpPr txBox="1">
            <a:spLocks/>
          </p:cNvSpPr>
          <p:nvPr/>
        </p:nvSpPr>
        <p:spPr bwMode="auto">
          <a:xfrm>
            <a:off x="259994" y="205804"/>
            <a:ext cx="4627316" cy="840125"/>
          </a:xfrm>
          <a:prstGeom prst="rect">
            <a:avLst/>
          </a:prstGeom>
          <a:noFill/>
          <a:ln w="0">
            <a:noFill/>
          </a:ln>
          <a:extLst/>
        </p:spPr>
        <p:txBody>
          <a:bodyPr vert="horz" wrap="square" lIns="18000" tIns="0" rIns="91440" bIns="324000" numCol="1" anchor="t" anchorCtr="0" compatLnSpc="1">
            <a:prstTxWarp prst="textNoShape">
              <a:avLst/>
            </a:prstTxWarp>
            <a:spAutoFit/>
          </a:bodyPr>
          <a:lstStyle/>
          <a:p>
            <a:pPr marL="0" marR="0" lvl="0" indent="0" algn="l" defTabSz="914400" rtl="0" eaLnBrk="1" fontAlgn="base" latinLnBrk="0" hangingPunct="1">
              <a:lnSpc>
                <a:spcPts val="4000"/>
              </a:lnSpc>
              <a:spcBef>
                <a:spcPct val="0"/>
              </a:spcBef>
              <a:spcAft>
                <a:spcPct val="0"/>
              </a:spcAft>
              <a:buClrTx/>
              <a:buSzTx/>
              <a:buFontTx/>
              <a:buNone/>
              <a:tabLst/>
              <a:defRPr/>
            </a:pPr>
            <a:r>
              <a:rPr kumimoji="0" lang="nl-NL" sz="3000" b="1" i="0" u="none" strike="noStrike" kern="1200" cap="none" spc="0" normalizeH="0" baseline="0" noProof="0" dirty="0" smtClean="0">
                <a:ln>
                  <a:noFill/>
                </a:ln>
                <a:solidFill>
                  <a:schemeClr val="bg1"/>
                </a:solidFill>
                <a:effectLst/>
                <a:uLnTx/>
                <a:uFillTx/>
                <a:latin typeface="Calibri" pitchFamily="34" charset="0"/>
                <a:ea typeface="+mj-ea"/>
                <a:cs typeface="+mj-cs"/>
              </a:rPr>
              <a:t>DCS</a:t>
            </a:r>
            <a:r>
              <a:rPr kumimoji="0" lang="nl-NL" sz="3000" b="1" i="0" u="none" strike="noStrike" kern="1200" cap="none" spc="0" normalizeH="0" baseline="30000" noProof="0" dirty="0" smtClean="0">
                <a:ln>
                  <a:noFill/>
                </a:ln>
                <a:solidFill>
                  <a:schemeClr val="bg1"/>
                </a:solidFill>
                <a:effectLst/>
                <a:uLnTx/>
                <a:uFillTx/>
                <a:latin typeface="Calibri" pitchFamily="34" charset="0"/>
                <a:ea typeface="+mj-ea"/>
                <a:cs typeface="+mj-cs"/>
              </a:rPr>
              <a:t>TM</a:t>
            </a:r>
            <a:r>
              <a:rPr kumimoji="0" lang="nl-NL" sz="3000" b="1" i="0" u="none" strike="noStrike" kern="1200" cap="none" spc="0" normalizeH="0" baseline="0" noProof="0" dirty="0" smtClean="0">
                <a:ln>
                  <a:noFill/>
                </a:ln>
                <a:solidFill>
                  <a:schemeClr val="bg1"/>
                </a:solidFill>
                <a:effectLst/>
                <a:uLnTx/>
                <a:uFillTx/>
                <a:latin typeface="Calibri" pitchFamily="34" charset="0"/>
                <a:ea typeface="+mj-ea"/>
                <a:cs typeface="+mj-cs"/>
              </a:rPr>
              <a:t> versus </a:t>
            </a:r>
            <a:r>
              <a:rPr kumimoji="0" lang="nl-NL" sz="3000" b="1" i="0" u="none" strike="noStrike" kern="1200" cap="none" spc="0" normalizeH="0" baseline="0" noProof="0" dirty="0" err="1" smtClean="0">
                <a:ln>
                  <a:noFill/>
                </a:ln>
                <a:solidFill>
                  <a:schemeClr val="bg1"/>
                </a:solidFill>
                <a:effectLst/>
                <a:uLnTx/>
                <a:uFillTx/>
                <a:latin typeface="Calibri" pitchFamily="34" charset="0"/>
                <a:ea typeface="+mj-ea"/>
                <a:cs typeface="+mj-cs"/>
              </a:rPr>
              <a:t>SmartFresh</a:t>
            </a:r>
            <a:endParaRPr kumimoji="0" lang="nl-NL" sz="3000" b="1" i="0" u="none" strike="noStrike" kern="1200" cap="none" spc="0" normalizeH="0" baseline="0" noProof="0" dirty="0">
              <a:ln>
                <a:noFill/>
              </a:ln>
              <a:solidFill>
                <a:schemeClr val="bg1"/>
              </a:solidFill>
              <a:effectLst/>
              <a:uLnTx/>
              <a:uFillTx/>
              <a:latin typeface="Calibri" pitchFamily="34" charset="0"/>
              <a:ea typeface="+mj-ea"/>
              <a:cs typeface="+mj-cs"/>
            </a:endParaRPr>
          </a:p>
        </p:txBody>
      </p:sp>
      <p:sp>
        <p:nvSpPr>
          <p:cNvPr id="7" name="Tekstvak 6"/>
          <p:cNvSpPr txBox="1"/>
          <p:nvPr/>
        </p:nvSpPr>
        <p:spPr>
          <a:xfrm>
            <a:off x="2340883" y="1285875"/>
            <a:ext cx="4362220" cy="536942"/>
          </a:xfrm>
          <a:prstGeom prst="rect">
            <a:avLst/>
          </a:prstGeom>
          <a:solidFill>
            <a:schemeClr val="bg1"/>
          </a:solidFill>
          <a:ln>
            <a:noFill/>
          </a:ln>
        </p:spPr>
        <p:txBody>
          <a:bodyPr wrap="none" rtlCol="0">
            <a:spAutoFit/>
          </a:bodyPr>
          <a:lstStyle/>
          <a:p>
            <a:pPr algn="ctr">
              <a:lnSpc>
                <a:spcPts val="1800"/>
              </a:lnSpc>
            </a:pPr>
            <a:r>
              <a:rPr lang="nl-NL" sz="1200" b="1" dirty="0" err="1" smtClean="0">
                <a:solidFill>
                  <a:schemeClr val="accent6"/>
                </a:solidFill>
              </a:rPr>
              <a:t>Firmness</a:t>
            </a:r>
            <a:r>
              <a:rPr lang="nl-NL" sz="1200" b="1" dirty="0" smtClean="0">
                <a:solidFill>
                  <a:schemeClr val="accent6"/>
                </a:solidFill>
              </a:rPr>
              <a:t> distribution </a:t>
            </a:r>
            <a:r>
              <a:rPr lang="nl-NL" sz="1200" b="1" dirty="0" err="1" smtClean="0">
                <a:solidFill>
                  <a:schemeClr val="accent6"/>
                </a:solidFill>
              </a:rPr>
              <a:t>after</a:t>
            </a:r>
            <a:r>
              <a:rPr lang="nl-NL" sz="1200" b="1" dirty="0" smtClean="0">
                <a:solidFill>
                  <a:schemeClr val="accent6"/>
                </a:solidFill>
              </a:rPr>
              <a:t> 7,5 </a:t>
            </a:r>
            <a:r>
              <a:rPr lang="nl-NL" sz="1200" b="1" dirty="0" err="1" smtClean="0">
                <a:solidFill>
                  <a:schemeClr val="accent6"/>
                </a:solidFill>
              </a:rPr>
              <a:t>months</a:t>
            </a:r>
            <a:r>
              <a:rPr lang="nl-NL" sz="1200" b="1" dirty="0" smtClean="0">
                <a:solidFill>
                  <a:schemeClr val="accent6"/>
                </a:solidFill>
              </a:rPr>
              <a:t> </a:t>
            </a:r>
            <a:r>
              <a:rPr lang="nl-NL" sz="1200" b="1" dirty="0" err="1" smtClean="0">
                <a:solidFill>
                  <a:schemeClr val="accent6"/>
                </a:solidFill>
              </a:rPr>
              <a:t>storage</a:t>
            </a:r>
            <a:r>
              <a:rPr lang="nl-NL" sz="1200" b="1" dirty="0" smtClean="0">
                <a:solidFill>
                  <a:schemeClr val="accent6"/>
                </a:solidFill>
              </a:rPr>
              <a:t> and 7 </a:t>
            </a:r>
            <a:r>
              <a:rPr lang="nl-NL" sz="1200" b="1" dirty="0" err="1" smtClean="0">
                <a:solidFill>
                  <a:schemeClr val="accent6"/>
                </a:solidFill>
              </a:rPr>
              <a:t>days</a:t>
            </a:r>
            <a:r>
              <a:rPr lang="nl-NL" sz="1200" b="1" dirty="0" smtClean="0">
                <a:solidFill>
                  <a:schemeClr val="accent6"/>
                </a:solidFill>
              </a:rPr>
              <a:t> </a:t>
            </a:r>
            <a:r>
              <a:rPr lang="nl-NL" sz="1200" b="1" dirty="0" err="1" smtClean="0">
                <a:solidFill>
                  <a:schemeClr val="accent6"/>
                </a:solidFill>
              </a:rPr>
              <a:t>shelf</a:t>
            </a:r>
            <a:endParaRPr lang="nl-NL" sz="1200" b="1" dirty="0" smtClean="0">
              <a:solidFill>
                <a:schemeClr val="accent6"/>
              </a:solidFill>
            </a:endParaRPr>
          </a:p>
          <a:p>
            <a:pPr algn="ctr">
              <a:lnSpc>
                <a:spcPts val="1800"/>
              </a:lnSpc>
            </a:pPr>
            <a:r>
              <a:rPr lang="nl-NL" sz="1200" b="1" dirty="0" smtClean="0">
                <a:solidFill>
                  <a:schemeClr val="accent6"/>
                </a:solidFill>
              </a:rPr>
              <a:t>ULO and DCS </a:t>
            </a:r>
            <a:r>
              <a:rPr lang="nl-NL" sz="1200" b="1" dirty="0" err="1" smtClean="0">
                <a:solidFill>
                  <a:schemeClr val="accent6"/>
                </a:solidFill>
              </a:rPr>
              <a:t>storage</a:t>
            </a:r>
            <a:r>
              <a:rPr lang="nl-NL" sz="1200" b="1" dirty="0" smtClean="0">
                <a:solidFill>
                  <a:schemeClr val="accent6"/>
                </a:solidFill>
              </a:rPr>
              <a:t> </a:t>
            </a:r>
            <a:r>
              <a:rPr lang="nl-NL" sz="1200" b="1" dirty="0" err="1" smtClean="0">
                <a:solidFill>
                  <a:schemeClr val="accent6"/>
                </a:solidFill>
              </a:rPr>
              <a:t>with</a:t>
            </a:r>
            <a:r>
              <a:rPr lang="nl-NL" sz="1200" b="1" dirty="0" smtClean="0">
                <a:solidFill>
                  <a:schemeClr val="accent6"/>
                </a:solidFill>
              </a:rPr>
              <a:t> and without </a:t>
            </a:r>
            <a:r>
              <a:rPr lang="nl-NL" sz="1200" b="1" dirty="0" err="1" smtClean="0">
                <a:solidFill>
                  <a:schemeClr val="accent6"/>
                </a:solidFill>
              </a:rPr>
              <a:t>SmartFresh</a:t>
            </a:r>
            <a:r>
              <a:rPr lang="nl-NL" sz="1200" b="1" dirty="0" smtClean="0">
                <a:solidFill>
                  <a:schemeClr val="accent6"/>
                </a:solidFill>
              </a:rPr>
              <a:t> – </a:t>
            </a:r>
            <a:r>
              <a:rPr lang="nl-NL" sz="1200" b="1" dirty="0" err="1" smtClean="0">
                <a:solidFill>
                  <a:schemeClr val="accent6"/>
                </a:solidFill>
              </a:rPr>
              <a:t>Elstar</a:t>
            </a:r>
            <a:r>
              <a:rPr lang="nl-NL" sz="1200" b="1" dirty="0" smtClean="0">
                <a:solidFill>
                  <a:schemeClr val="accent6"/>
                </a:solidFill>
              </a:rPr>
              <a:t> Q2 H2</a:t>
            </a:r>
          </a:p>
        </p:txBody>
      </p:sp>
      <p:sp>
        <p:nvSpPr>
          <p:cNvPr id="8" name="Tekstvak 7"/>
          <p:cNvSpPr txBox="1"/>
          <p:nvPr/>
        </p:nvSpPr>
        <p:spPr>
          <a:xfrm>
            <a:off x="4095750" y="4895850"/>
            <a:ext cx="1885950" cy="553998"/>
          </a:xfrm>
          <a:prstGeom prst="rect">
            <a:avLst/>
          </a:prstGeom>
          <a:noFill/>
          <a:ln>
            <a:noFill/>
          </a:ln>
        </p:spPr>
        <p:txBody>
          <a:bodyPr wrap="square" rtlCol="0">
            <a:spAutoFit/>
          </a:bodyPr>
          <a:lstStyle/>
          <a:p>
            <a:pPr>
              <a:lnSpc>
                <a:spcPts val="1800"/>
              </a:lnSpc>
            </a:pPr>
            <a:r>
              <a:rPr lang="nl-NL" sz="1200" b="1" dirty="0" err="1" smtClean="0">
                <a:solidFill>
                  <a:schemeClr val="bg1"/>
                </a:solidFill>
                <a:cs typeface="Symeteo" pitchFamily="2" charset="0"/>
              </a:rPr>
              <a:t>Firmnessgrade</a:t>
            </a:r>
            <a:r>
              <a:rPr lang="nl-NL" sz="1200" b="1" dirty="0" smtClean="0">
                <a:solidFill>
                  <a:schemeClr val="bg1"/>
                </a:solidFill>
                <a:cs typeface="Symeteo" pitchFamily="2" charset="0"/>
              </a:rPr>
              <a:t> (per 0,5) kg)</a:t>
            </a:r>
            <a:r>
              <a:rPr lang="nl-NL" sz="900" b="1" dirty="0" smtClean="0">
                <a:cs typeface="Symeteo" pitchFamily="2" charset="0"/>
              </a:rPr>
              <a:t>)</a:t>
            </a:r>
          </a:p>
        </p:txBody>
      </p:sp>
      <p:sp>
        <p:nvSpPr>
          <p:cNvPr id="10" name="Tekstvak 9"/>
          <p:cNvSpPr txBox="1"/>
          <p:nvPr/>
        </p:nvSpPr>
        <p:spPr>
          <a:xfrm>
            <a:off x="1427017" y="2590800"/>
            <a:ext cx="1649554" cy="326371"/>
          </a:xfrm>
          <a:prstGeom prst="rect">
            <a:avLst/>
          </a:prstGeom>
          <a:noFill/>
          <a:ln>
            <a:noFill/>
          </a:ln>
        </p:spPr>
        <p:txBody>
          <a:bodyPr wrap="none" rtlCol="0">
            <a:spAutoFit/>
          </a:bodyPr>
          <a:lstStyle/>
          <a:p>
            <a:pPr>
              <a:lnSpc>
                <a:spcPts val="1800"/>
              </a:lnSpc>
            </a:pPr>
            <a:r>
              <a:rPr lang="nl-NL" b="1" dirty="0" smtClean="0">
                <a:solidFill>
                  <a:schemeClr val="bg1"/>
                </a:solidFill>
                <a:cs typeface="Symusic" pitchFamily="2" charset="0"/>
              </a:rPr>
              <a:t>Fruit </a:t>
            </a:r>
            <a:r>
              <a:rPr lang="nl-NL" b="1" dirty="0" err="1" smtClean="0">
                <a:solidFill>
                  <a:schemeClr val="bg1"/>
                </a:solidFill>
                <a:cs typeface="Symusic" pitchFamily="2" charset="0"/>
              </a:rPr>
              <a:t>fraction</a:t>
            </a:r>
            <a:r>
              <a:rPr lang="nl-NL" b="1" dirty="0" smtClean="0">
                <a:solidFill>
                  <a:schemeClr val="bg1"/>
                </a:solidFill>
                <a:cs typeface="Symusic" pitchFamily="2"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30188"/>
            <a:ext cx="8934438" cy="839787"/>
          </a:xfrm>
          <a:ln>
            <a:noFill/>
          </a:ln>
        </p:spPr>
        <p:txBody>
          <a:bodyPr/>
          <a:lstStyle/>
          <a:p>
            <a:r>
              <a:rPr lang="en-US" dirty="0" smtClean="0"/>
              <a:t> What is Automatic DCS?</a:t>
            </a:r>
            <a:endParaRPr lang="en-US" dirty="0"/>
          </a:p>
        </p:txBody>
      </p:sp>
      <p:sp>
        <p:nvSpPr>
          <p:cNvPr id="3" name="Tijdelijke aanduiding voor tekst 2"/>
          <p:cNvSpPr>
            <a:spLocks noGrp="1"/>
          </p:cNvSpPr>
          <p:nvPr>
            <p:ph type="body" sz="quarter" idx="10"/>
          </p:nvPr>
        </p:nvSpPr>
        <p:spPr>
          <a:xfrm>
            <a:off x="421200" y="946484"/>
            <a:ext cx="8521188" cy="4978365"/>
          </a:xfrm>
        </p:spPr>
        <p:txBody>
          <a:bodyPr/>
          <a:lstStyle/>
          <a:p>
            <a:pPr>
              <a:lnSpc>
                <a:spcPct val="100000"/>
              </a:lnSpc>
              <a:buNone/>
            </a:pPr>
            <a:r>
              <a:rPr lang="en-GB" sz="2800" dirty="0" smtClean="0">
                <a:solidFill>
                  <a:srgbClr val="0632AD"/>
                </a:solidFill>
                <a:latin typeface="Calibri" pitchFamily="34" charset="0"/>
              </a:rPr>
              <a:t>It provides an automatic system for daily accurate measuring of the ethanol production on a ppb level of a  sample of fruit.   </a:t>
            </a:r>
          </a:p>
          <a:p>
            <a:pPr>
              <a:lnSpc>
                <a:spcPct val="100000"/>
              </a:lnSpc>
              <a:buNone/>
            </a:pPr>
            <a:r>
              <a:rPr lang="en-GB" sz="2800" dirty="0" smtClean="0">
                <a:solidFill>
                  <a:srgbClr val="0632AD"/>
                </a:solidFill>
                <a:latin typeface="Calibri" pitchFamily="34" charset="0"/>
              </a:rPr>
              <a:t>The fruit can be stored at the lowest O</a:t>
            </a:r>
            <a:r>
              <a:rPr lang="en-GB" sz="2800" baseline="-25000" dirty="0" smtClean="0">
                <a:solidFill>
                  <a:srgbClr val="0632AD"/>
                </a:solidFill>
                <a:latin typeface="Calibri" pitchFamily="34" charset="0"/>
              </a:rPr>
              <a:t>2</a:t>
            </a:r>
            <a:r>
              <a:rPr lang="en-GB" sz="2800" dirty="0" smtClean="0">
                <a:solidFill>
                  <a:srgbClr val="0632AD"/>
                </a:solidFill>
                <a:latin typeface="Calibri" pitchFamily="34" charset="0"/>
              </a:rPr>
              <a:t> level where fermentation will not start.  </a:t>
            </a:r>
          </a:p>
          <a:p>
            <a:pPr>
              <a:lnSpc>
                <a:spcPct val="100000"/>
              </a:lnSpc>
              <a:buNone/>
            </a:pPr>
            <a:r>
              <a:rPr lang="en-GB" sz="2800" dirty="0" smtClean="0">
                <a:solidFill>
                  <a:srgbClr val="0632AD"/>
                </a:solidFill>
                <a:latin typeface="Calibri" pitchFamily="34" charset="0"/>
              </a:rPr>
              <a:t>Storing fruit at the lowest O</a:t>
            </a:r>
            <a:r>
              <a:rPr lang="en-GB" sz="2800" baseline="-25000" dirty="0" smtClean="0">
                <a:solidFill>
                  <a:srgbClr val="0632AD"/>
                </a:solidFill>
                <a:latin typeface="Calibri" pitchFamily="34" charset="0"/>
              </a:rPr>
              <a:t>2</a:t>
            </a:r>
            <a:r>
              <a:rPr lang="en-GB" sz="2800" dirty="0" smtClean="0">
                <a:solidFill>
                  <a:srgbClr val="0632AD"/>
                </a:solidFill>
                <a:latin typeface="Calibri" pitchFamily="34" charset="0"/>
              </a:rPr>
              <a:t> level will provide the best fruit quality; </a:t>
            </a:r>
          </a:p>
          <a:p>
            <a:pPr>
              <a:lnSpc>
                <a:spcPct val="100000"/>
              </a:lnSpc>
              <a:buNone/>
            </a:pPr>
            <a:r>
              <a:rPr lang="en-GB" sz="2800" dirty="0" smtClean="0">
                <a:solidFill>
                  <a:srgbClr val="0632AD"/>
                </a:solidFill>
                <a:latin typeface="Calibri" pitchFamily="34" charset="0"/>
              </a:rPr>
              <a:t>Measuring fluorescence, respiration or other indirect factors provide indirect, less accurate information</a:t>
            </a:r>
          </a:p>
          <a:p>
            <a:pPr>
              <a:lnSpc>
                <a:spcPct val="100000"/>
              </a:lnSpc>
              <a:buNone/>
            </a:pPr>
            <a:endParaRPr lang="en-GB" sz="2800" dirty="0" smtClean="0">
              <a:solidFill>
                <a:srgbClr val="0632AD"/>
              </a:solidFill>
              <a:latin typeface="Calibri" pitchFamily="34" charset="0"/>
            </a:endParaRPr>
          </a:p>
          <a:p>
            <a:pPr>
              <a:lnSpc>
                <a:spcPct val="100000"/>
              </a:lnSpc>
              <a:buNone/>
            </a:pPr>
            <a:endParaRPr lang="en-GB" sz="2400" dirty="0" smtClean="0">
              <a:solidFill>
                <a:srgbClr val="0632AD"/>
              </a:solidFill>
              <a:latin typeface="Calibri" pitchFamily="34" charset="0"/>
            </a:endParaRPr>
          </a:p>
          <a:p>
            <a:pPr>
              <a:lnSpc>
                <a:spcPct val="100000"/>
              </a:lnSpc>
              <a:buNone/>
            </a:pPr>
            <a:endParaRPr lang="en-GB" sz="1800" dirty="0" smtClean="0">
              <a:solidFill>
                <a:srgbClr val="0632AD"/>
              </a:solidFill>
              <a:latin typeface="Calibri"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p:txBody>
          <a:bodyPr/>
          <a:lstStyle/>
          <a:p>
            <a:endParaRPr lang="nl-NL"/>
          </a:p>
        </p:txBody>
      </p:sp>
      <p:graphicFrame>
        <p:nvGraphicFramePr>
          <p:cNvPr id="2050" name="Object 2"/>
          <p:cNvGraphicFramePr>
            <a:graphicFrameLocks noChangeAspect="1"/>
          </p:cNvGraphicFramePr>
          <p:nvPr/>
        </p:nvGraphicFramePr>
        <p:xfrm>
          <a:off x="250825" y="1125538"/>
          <a:ext cx="8064500" cy="4400550"/>
        </p:xfrm>
        <a:graphic>
          <a:graphicData uri="http://schemas.openxmlformats.org/presentationml/2006/ole">
            <mc:AlternateContent xmlns:mc="http://schemas.openxmlformats.org/markup-compatibility/2006">
              <mc:Choice xmlns:v="urn:schemas-microsoft-com:vml" Requires="v">
                <p:oleObj spid="_x0000_s1028" name="Chart" r:id="rId5" imgW="4905375" imgH="2676525" progId="Excel.Sheet.8">
                  <p:embed/>
                </p:oleObj>
              </mc:Choice>
              <mc:Fallback>
                <p:oleObj name="Chart" r:id="rId5" imgW="4905375" imgH="2676525"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1125538"/>
                        <a:ext cx="8064500" cy="4400550"/>
                      </a:xfrm>
                      <a:prstGeom prst="rect">
                        <a:avLst/>
                      </a:prstGeom>
                      <a:noFill/>
                      <a:ln>
                        <a:noFill/>
                      </a:ln>
                      <a:effectLst/>
                      <a:extLst>
                        <a:ext uri="{909E8E84-426E-40DD-AFC4-6F175D3DCCD1}">
                          <a14:hiddenFill xmlns:a14="http://schemas.microsoft.com/office/drawing/2010/main">
                            <a:solidFill>
                              <a:srgbClr val="004C7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el 1"/>
          <p:cNvSpPr txBox="1">
            <a:spLocks/>
          </p:cNvSpPr>
          <p:nvPr/>
        </p:nvSpPr>
        <p:spPr bwMode="auto">
          <a:xfrm>
            <a:off x="259994" y="205804"/>
            <a:ext cx="8442796" cy="840125"/>
          </a:xfrm>
          <a:prstGeom prst="rect">
            <a:avLst/>
          </a:prstGeom>
          <a:noFill/>
          <a:ln w="0">
            <a:noFill/>
          </a:ln>
          <a:extLst/>
        </p:spPr>
        <p:txBody>
          <a:bodyPr vert="horz" wrap="square" lIns="18000" tIns="0" rIns="91440" bIns="324000" numCol="1" anchor="t" anchorCtr="0" compatLnSpc="1">
            <a:prstTxWarp prst="textNoShape">
              <a:avLst/>
            </a:prstTxWarp>
            <a:spAutoFit/>
          </a:bodyPr>
          <a:lstStyle/>
          <a:p>
            <a:pPr marL="0" marR="0" lvl="0" indent="0" algn="l" defTabSz="914400" rtl="0" eaLnBrk="1" fontAlgn="base" latinLnBrk="0" hangingPunct="1">
              <a:lnSpc>
                <a:spcPts val="4000"/>
              </a:lnSpc>
              <a:spcBef>
                <a:spcPct val="0"/>
              </a:spcBef>
              <a:spcAft>
                <a:spcPct val="0"/>
              </a:spcAft>
              <a:buClrTx/>
              <a:buSzTx/>
              <a:buFontTx/>
              <a:buNone/>
              <a:tabLst/>
              <a:defRPr/>
            </a:pPr>
            <a:r>
              <a:rPr kumimoji="0" lang="nl-NL" sz="3000" b="1" i="0" u="none" strike="noStrike" kern="1200" cap="none" spc="0" normalizeH="0" baseline="0" noProof="0" dirty="0" err="1" smtClean="0">
                <a:ln>
                  <a:noFill/>
                </a:ln>
                <a:solidFill>
                  <a:schemeClr val="bg1"/>
                </a:solidFill>
                <a:effectLst/>
                <a:uLnTx/>
                <a:uFillTx/>
                <a:latin typeface="Calibri" pitchFamily="34" charset="0"/>
                <a:ea typeface="+mj-ea"/>
                <a:cs typeface="+mj-cs"/>
              </a:rPr>
              <a:t>Scald</a:t>
            </a:r>
            <a:r>
              <a:rPr kumimoji="0" lang="nl-NL" sz="3000" b="1" i="0" u="none" strike="noStrike" kern="1200" cap="none" spc="0" normalizeH="0" baseline="0" noProof="0" dirty="0" smtClean="0">
                <a:ln>
                  <a:noFill/>
                </a:ln>
                <a:solidFill>
                  <a:schemeClr val="bg1"/>
                </a:solidFill>
                <a:effectLst/>
                <a:uLnTx/>
                <a:uFillTx/>
                <a:latin typeface="Calibri" pitchFamily="34" charset="0"/>
                <a:ea typeface="+mj-ea"/>
                <a:cs typeface="+mj-cs"/>
              </a:rPr>
              <a:t> </a:t>
            </a:r>
            <a:r>
              <a:rPr kumimoji="0" lang="nl-NL" sz="3000" b="1" i="0" u="none" strike="noStrike" kern="1200" cap="none" spc="0" normalizeH="0" baseline="0" noProof="0" dirty="0" err="1" smtClean="0">
                <a:ln>
                  <a:noFill/>
                </a:ln>
                <a:solidFill>
                  <a:schemeClr val="bg1"/>
                </a:solidFill>
                <a:effectLst/>
                <a:uLnTx/>
                <a:uFillTx/>
                <a:latin typeface="Calibri" pitchFamily="34" charset="0"/>
                <a:ea typeface="+mj-ea"/>
                <a:cs typeface="+mj-cs"/>
              </a:rPr>
              <a:t>control</a:t>
            </a:r>
            <a:endParaRPr kumimoji="0" lang="nl-NL" sz="3000" b="1" i="0" u="none" strike="noStrike" kern="1200" cap="none" spc="0" normalizeH="0" baseline="0" noProof="0" dirty="0">
              <a:ln>
                <a:noFill/>
              </a:ln>
              <a:solidFill>
                <a:schemeClr val="bg1"/>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p:txBody>
          <a:bodyPr/>
          <a:lstStyle/>
          <a:p>
            <a:endParaRPr lang="nl-NL" dirty="0"/>
          </a:p>
        </p:txBody>
      </p:sp>
      <p:graphicFrame>
        <p:nvGraphicFramePr>
          <p:cNvPr id="1026" name="Object 2"/>
          <p:cNvGraphicFramePr>
            <a:graphicFrameLocks noChangeAspect="1"/>
          </p:cNvGraphicFramePr>
          <p:nvPr/>
        </p:nvGraphicFramePr>
        <p:xfrm>
          <a:off x="2638278" y="1428893"/>
          <a:ext cx="6408737" cy="4162425"/>
        </p:xfrm>
        <a:graphic>
          <a:graphicData uri="http://schemas.openxmlformats.org/presentationml/2006/ole">
            <mc:AlternateContent xmlns:mc="http://schemas.openxmlformats.org/markup-compatibility/2006">
              <mc:Choice xmlns:v="urn:schemas-microsoft-com:vml" Requires="v">
                <p:oleObj spid="_x0000_s2052" name="Worksheet" r:id="rId5" imgW="4552950" imgH="2581275" progId="Excel.Sheet.8">
                  <p:embed/>
                </p:oleObj>
              </mc:Choice>
              <mc:Fallback>
                <p:oleObj name="Worksheet" r:id="rId5" imgW="4552950" imgH="2581275"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8278" y="1428893"/>
                        <a:ext cx="6408737"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5" descr="Schattenseite Einzelfrucht - kl"/>
          <p:cNvPicPr>
            <a:picLocks noChangeAspect="1" noChangeArrowheads="1"/>
          </p:cNvPicPr>
          <p:nvPr/>
        </p:nvPicPr>
        <p:blipFill>
          <a:blip r:embed="rId7" cstate="print"/>
          <a:srcRect/>
          <a:stretch>
            <a:fillRect/>
          </a:stretch>
        </p:blipFill>
        <p:spPr bwMode="auto">
          <a:xfrm>
            <a:off x="249570" y="1526707"/>
            <a:ext cx="2305050" cy="2224087"/>
          </a:xfrm>
          <a:prstGeom prst="rect">
            <a:avLst/>
          </a:prstGeom>
          <a:noFill/>
          <a:ln w="9525">
            <a:noFill/>
            <a:miter lim="800000"/>
            <a:headEnd/>
            <a:tailEnd/>
          </a:ln>
        </p:spPr>
      </p:pic>
      <p:pic>
        <p:nvPicPr>
          <p:cNvPr id="6" name="Picture 6" descr="Schalenflecken rote Seite - ra"/>
          <p:cNvPicPr>
            <a:picLocks noChangeAspect="1" noChangeArrowheads="1"/>
          </p:cNvPicPr>
          <p:nvPr/>
        </p:nvPicPr>
        <p:blipFill>
          <a:blip r:embed="rId8" cstate="print"/>
          <a:srcRect/>
          <a:stretch>
            <a:fillRect/>
          </a:stretch>
        </p:blipFill>
        <p:spPr bwMode="auto">
          <a:xfrm>
            <a:off x="250825" y="3789363"/>
            <a:ext cx="2305050" cy="1728787"/>
          </a:xfrm>
          <a:prstGeom prst="rect">
            <a:avLst/>
          </a:prstGeom>
          <a:noFill/>
          <a:ln w="9525">
            <a:noFill/>
            <a:miter lim="800000"/>
            <a:headEnd/>
            <a:tailEnd/>
          </a:ln>
        </p:spPr>
      </p:pic>
      <p:sp>
        <p:nvSpPr>
          <p:cNvPr id="7" name="Titel 1"/>
          <p:cNvSpPr txBox="1">
            <a:spLocks/>
          </p:cNvSpPr>
          <p:nvPr/>
        </p:nvSpPr>
        <p:spPr bwMode="auto">
          <a:xfrm>
            <a:off x="259994" y="205804"/>
            <a:ext cx="5184842" cy="840125"/>
          </a:xfrm>
          <a:prstGeom prst="rect">
            <a:avLst/>
          </a:prstGeom>
          <a:noFill/>
          <a:ln w="0">
            <a:noFill/>
          </a:ln>
          <a:extLst/>
        </p:spPr>
        <p:txBody>
          <a:bodyPr vert="horz" wrap="square" lIns="18000" tIns="0" rIns="91440" bIns="324000" numCol="1" anchor="t" anchorCtr="0" compatLnSpc="1">
            <a:prstTxWarp prst="textNoShape">
              <a:avLst/>
            </a:prstTxWarp>
            <a:spAutoFit/>
          </a:bodyPr>
          <a:lstStyle/>
          <a:p>
            <a:pPr marL="0" marR="0" lvl="0" indent="0" algn="l" defTabSz="914400" rtl="0" eaLnBrk="1" fontAlgn="base" latinLnBrk="0" hangingPunct="1">
              <a:lnSpc>
                <a:spcPts val="4000"/>
              </a:lnSpc>
              <a:spcBef>
                <a:spcPct val="0"/>
              </a:spcBef>
              <a:spcAft>
                <a:spcPct val="0"/>
              </a:spcAft>
              <a:buClrTx/>
              <a:buSzTx/>
              <a:buFontTx/>
              <a:buNone/>
              <a:tabLst/>
              <a:defRPr/>
            </a:pPr>
            <a:r>
              <a:rPr lang="nl-NL" sz="3000" b="1" noProof="0" dirty="0" err="1" smtClean="0">
                <a:solidFill>
                  <a:schemeClr val="bg1"/>
                </a:solidFill>
                <a:ea typeface="+mj-ea"/>
                <a:cs typeface="+mj-cs"/>
              </a:rPr>
              <a:t>Reduction</a:t>
            </a:r>
            <a:r>
              <a:rPr lang="nl-NL" sz="3000" b="1" noProof="0" dirty="0" smtClean="0">
                <a:solidFill>
                  <a:schemeClr val="bg1"/>
                </a:solidFill>
                <a:ea typeface="+mj-ea"/>
                <a:cs typeface="+mj-cs"/>
              </a:rPr>
              <a:t> of schil spots</a:t>
            </a:r>
            <a:endParaRPr kumimoji="0" lang="nl-NL" sz="3000" b="1" i="0" u="none" strike="noStrike" kern="1200" cap="none" spc="0" normalizeH="0" baseline="0" noProof="0" dirty="0">
              <a:ln>
                <a:noFill/>
              </a:ln>
              <a:solidFill>
                <a:schemeClr val="bg1"/>
              </a:solidFill>
              <a:effectLst/>
              <a:uLnTx/>
              <a:uFillTx/>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Afbeelding 204" descr="computer.png"/>
          <p:cNvPicPr>
            <a:picLocks noChangeAspect="1"/>
          </p:cNvPicPr>
          <p:nvPr/>
        </p:nvPicPr>
        <p:blipFill>
          <a:blip r:embed="rId3" cstate="print"/>
          <a:stretch>
            <a:fillRect/>
          </a:stretch>
        </p:blipFill>
        <p:spPr>
          <a:xfrm>
            <a:off x="5772610" y="3559648"/>
            <a:ext cx="3156237" cy="1967091"/>
          </a:xfrm>
          <a:prstGeom prst="rect">
            <a:avLst/>
          </a:prstGeom>
        </p:spPr>
      </p:pic>
      <p:sp>
        <p:nvSpPr>
          <p:cNvPr id="184" name="Titel 1"/>
          <p:cNvSpPr txBox="1">
            <a:spLocks/>
          </p:cNvSpPr>
          <p:nvPr/>
        </p:nvSpPr>
        <p:spPr bwMode="auto">
          <a:xfrm>
            <a:off x="356246" y="205807"/>
            <a:ext cx="4738726" cy="840125"/>
          </a:xfrm>
          <a:prstGeom prst="rect">
            <a:avLst/>
          </a:prstGeom>
          <a:noFill/>
          <a:ln w="0">
            <a:noFill/>
          </a:ln>
          <a:extLst/>
        </p:spPr>
        <p:txBody>
          <a:bodyPr vert="horz" wrap="square" lIns="18000" tIns="0" rIns="91440" bIns="324000" numCol="1" anchor="t" anchorCtr="0" compatLnSpc="1">
            <a:prstTxWarp prst="textNoShape">
              <a:avLst/>
            </a:prstTxWarp>
            <a:spAutoFit/>
          </a:bodyPr>
          <a:lstStyle/>
          <a:p>
            <a:pPr marL="0" marR="0" lvl="0" indent="0" algn="l" defTabSz="914400" rtl="0" eaLnBrk="1" fontAlgn="base" latinLnBrk="0" hangingPunct="1">
              <a:lnSpc>
                <a:spcPts val="4000"/>
              </a:lnSpc>
              <a:spcBef>
                <a:spcPct val="0"/>
              </a:spcBef>
              <a:spcAft>
                <a:spcPct val="0"/>
              </a:spcAft>
              <a:buClrTx/>
              <a:buSzTx/>
              <a:buFontTx/>
              <a:buNone/>
              <a:tabLst/>
              <a:defRPr/>
            </a:pPr>
            <a:r>
              <a:rPr lang="nl-NL" sz="4000" b="1" dirty="0" err="1" smtClean="0">
                <a:solidFill>
                  <a:schemeClr val="bg1"/>
                </a:solidFill>
                <a:ea typeface="+mj-ea"/>
                <a:cs typeface="+mj-cs"/>
              </a:rPr>
              <a:t>Configuration</a:t>
            </a:r>
            <a:endParaRPr kumimoji="0" lang="nl-NL" sz="4000" b="1" i="0" u="none" strike="noStrike" kern="1200" cap="none" spc="0" normalizeH="0" baseline="0" noProof="0" dirty="0">
              <a:ln>
                <a:noFill/>
              </a:ln>
              <a:solidFill>
                <a:schemeClr val="bg1"/>
              </a:solidFill>
              <a:effectLst/>
              <a:uLnTx/>
              <a:uFillTx/>
              <a:latin typeface="Calibri" pitchFamily="34" charset="0"/>
              <a:ea typeface="+mj-ea"/>
              <a:cs typeface="+mj-cs"/>
            </a:endParaRPr>
          </a:p>
        </p:txBody>
      </p:sp>
      <p:pic>
        <p:nvPicPr>
          <p:cNvPr id="185" name="Afbeelding 184" descr="DSC01639.jpg"/>
          <p:cNvPicPr>
            <a:picLocks noChangeAspect="1"/>
          </p:cNvPicPr>
          <p:nvPr/>
        </p:nvPicPr>
        <p:blipFill>
          <a:blip r:embed="rId4" cstate="print"/>
          <a:stretch>
            <a:fillRect/>
          </a:stretch>
        </p:blipFill>
        <p:spPr>
          <a:xfrm>
            <a:off x="2837330" y="4301431"/>
            <a:ext cx="1813044" cy="1359783"/>
          </a:xfrm>
          <a:prstGeom prst="rect">
            <a:avLst/>
          </a:prstGeom>
        </p:spPr>
      </p:pic>
      <p:pic>
        <p:nvPicPr>
          <p:cNvPr id="16385" name="Picture 1"/>
          <p:cNvPicPr>
            <a:picLocks noChangeAspect="1" noChangeArrowheads="1"/>
          </p:cNvPicPr>
          <p:nvPr/>
        </p:nvPicPr>
        <p:blipFill>
          <a:blip r:embed="rId5" cstate="print"/>
          <a:srcRect/>
          <a:stretch>
            <a:fillRect/>
          </a:stretch>
        </p:blipFill>
        <p:spPr bwMode="auto">
          <a:xfrm>
            <a:off x="2101770" y="4421596"/>
            <a:ext cx="825635" cy="1105147"/>
          </a:xfrm>
          <a:prstGeom prst="rect">
            <a:avLst/>
          </a:prstGeom>
          <a:noFill/>
          <a:ln w="9525">
            <a:noFill/>
            <a:miter lim="800000"/>
            <a:headEnd/>
            <a:tailEnd/>
          </a:ln>
        </p:spPr>
      </p:pic>
      <p:sp>
        <p:nvSpPr>
          <p:cNvPr id="195" name="Tekstvak 194"/>
          <p:cNvSpPr txBox="1"/>
          <p:nvPr/>
        </p:nvSpPr>
        <p:spPr>
          <a:xfrm>
            <a:off x="271250" y="4631506"/>
            <a:ext cx="1829219" cy="323165"/>
          </a:xfrm>
          <a:prstGeom prst="rect">
            <a:avLst/>
          </a:prstGeom>
          <a:noFill/>
          <a:ln>
            <a:noFill/>
          </a:ln>
        </p:spPr>
        <p:txBody>
          <a:bodyPr wrap="none" rtlCol="0">
            <a:spAutoFit/>
          </a:bodyPr>
          <a:lstStyle/>
          <a:p>
            <a:pPr>
              <a:lnSpc>
                <a:spcPts val="1800"/>
              </a:lnSpc>
            </a:pPr>
            <a:r>
              <a:rPr lang="nl-NL" sz="1600" b="1" dirty="0" smtClean="0">
                <a:solidFill>
                  <a:srgbClr val="0632AD"/>
                </a:solidFill>
                <a:ea typeface="Tahoma" pitchFamily="34" charset="0"/>
                <a:cs typeface="Tahoma" pitchFamily="34" charset="0"/>
              </a:rPr>
              <a:t>O</a:t>
            </a:r>
            <a:r>
              <a:rPr lang="nl-NL" sz="1200" b="1" dirty="0" smtClean="0">
                <a:solidFill>
                  <a:srgbClr val="0632AD"/>
                </a:solidFill>
                <a:ea typeface="Tahoma" pitchFamily="34" charset="0"/>
                <a:cs typeface="Tahoma" pitchFamily="34" charset="0"/>
              </a:rPr>
              <a:t>2 </a:t>
            </a:r>
            <a:r>
              <a:rPr lang="nl-NL" sz="1600" b="1" dirty="0" smtClean="0">
                <a:solidFill>
                  <a:srgbClr val="0632AD"/>
                </a:solidFill>
                <a:ea typeface="Tahoma" pitchFamily="34" charset="0"/>
                <a:cs typeface="Tahoma" pitchFamily="34" charset="0"/>
              </a:rPr>
              <a:t>/ CO</a:t>
            </a:r>
            <a:r>
              <a:rPr lang="nl-NL" sz="1200" b="1" dirty="0" smtClean="0">
                <a:solidFill>
                  <a:srgbClr val="0632AD"/>
                </a:solidFill>
                <a:ea typeface="Tahoma" pitchFamily="34" charset="0"/>
                <a:cs typeface="Tahoma" pitchFamily="34" charset="0"/>
              </a:rPr>
              <a:t>2</a:t>
            </a:r>
            <a:r>
              <a:rPr lang="nl-NL" sz="1600" b="1" dirty="0" smtClean="0">
                <a:solidFill>
                  <a:srgbClr val="0632AD"/>
                </a:solidFill>
                <a:ea typeface="Tahoma" pitchFamily="34" charset="0"/>
                <a:cs typeface="Tahoma" pitchFamily="34" charset="0"/>
              </a:rPr>
              <a:t> CONTROL</a:t>
            </a:r>
          </a:p>
        </p:txBody>
      </p:sp>
      <p:sp>
        <p:nvSpPr>
          <p:cNvPr id="198" name="PIJL-LINKS 197"/>
          <p:cNvSpPr/>
          <p:nvPr/>
        </p:nvSpPr>
        <p:spPr>
          <a:xfrm>
            <a:off x="4424081" y="4881177"/>
            <a:ext cx="1613647" cy="121129"/>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solidFill>
                <a:srgbClr val="0632AD"/>
              </a:solidFill>
            </a:endParaRPr>
          </a:p>
        </p:txBody>
      </p:sp>
      <p:sp>
        <p:nvSpPr>
          <p:cNvPr id="199" name="PIJL-LINKS 198"/>
          <p:cNvSpPr/>
          <p:nvPr/>
        </p:nvSpPr>
        <p:spPr>
          <a:xfrm rot="10800000">
            <a:off x="3808082" y="1639580"/>
            <a:ext cx="1911928" cy="162326"/>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solidFill>
                <a:srgbClr val="0632AD"/>
              </a:solidFill>
            </a:endParaRPr>
          </a:p>
        </p:txBody>
      </p:sp>
      <p:sp>
        <p:nvSpPr>
          <p:cNvPr id="200" name="Tekstvak 199"/>
          <p:cNvSpPr txBox="1"/>
          <p:nvPr/>
        </p:nvSpPr>
        <p:spPr>
          <a:xfrm>
            <a:off x="3878253" y="1374163"/>
            <a:ext cx="1905586" cy="326371"/>
          </a:xfrm>
          <a:prstGeom prst="rect">
            <a:avLst/>
          </a:prstGeom>
          <a:noFill/>
          <a:ln>
            <a:noFill/>
          </a:ln>
        </p:spPr>
        <p:txBody>
          <a:bodyPr wrap="none" rtlCol="0">
            <a:spAutoFit/>
          </a:bodyPr>
          <a:lstStyle/>
          <a:p>
            <a:pPr>
              <a:lnSpc>
                <a:spcPts val="1800"/>
              </a:lnSpc>
            </a:pPr>
            <a:r>
              <a:rPr lang="nl-NL" b="1" dirty="0" smtClean="0">
                <a:solidFill>
                  <a:srgbClr val="0632AD"/>
                </a:solidFill>
                <a:ea typeface="Tahoma" pitchFamily="34" charset="0"/>
                <a:cs typeface="Tahoma" pitchFamily="34" charset="0"/>
              </a:rPr>
              <a:t>O</a:t>
            </a:r>
            <a:r>
              <a:rPr lang="nl-NL" sz="1400" b="1" dirty="0" smtClean="0">
                <a:solidFill>
                  <a:srgbClr val="0632AD"/>
                </a:solidFill>
                <a:ea typeface="Tahoma" pitchFamily="34" charset="0"/>
                <a:cs typeface="Tahoma" pitchFamily="34" charset="0"/>
              </a:rPr>
              <a:t>2 </a:t>
            </a:r>
            <a:r>
              <a:rPr lang="nl-NL" b="1" dirty="0" smtClean="0">
                <a:solidFill>
                  <a:srgbClr val="0632AD"/>
                </a:solidFill>
                <a:ea typeface="Tahoma" pitchFamily="34" charset="0"/>
                <a:cs typeface="Tahoma" pitchFamily="34" charset="0"/>
              </a:rPr>
              <a:t>/ CO</a:t>
            </a:r>
            <a:r>
              <a:rPr lang="nl-NL" sz="1200" b="1" dirty="0" smtClean="0">
                <a:solidFill>
                  <a:srgbClr val="0632AD"/>
                </a:solidFill>
                <a:ea typeface="Tahoma" pitchFamily="34" charset="0"/>
                <a:cs typeface="Tahoma" pitchFamily="34" charset="0"/>
              </a:rPr>
              <a:t>2</a:t>
            </a:r>
            <a:r>
              <a:rPr lang="nl-NL" b="1" dirty="0" smtClean="0">
                <a:solidFill>
                  <a:srgbClr val="0632AD"/>
                </a:solidFill>
                <a:ea typeface="Tahoma" pitchFamily="34" charset="0"/>
                <a:cs typeface="Tahoma" pitchFamily="34" charset="0"/>
              </a:rPr>
              <a:t> SENSORS</a:t>
            </a:r>
          </a:p>
        </p:txBody>
      </p:sp>
      <p:sp>
        <p:nvSpPr>
          <p:cNvPr id="201" name="Tekstvak 200"/>
          <p:cNvSpPr txBox="1"/>
          <p:nvPr/>
        </p:nvSpPr>
        <p:spPr>
          <a:xfrm>
            <a:off x="4077523" y="1805357"/>
            <a:ext cx="1101584" cy="326371"/>
          </a:xfrm>
          <a:prstGeom prst="rect">
            <a:avLst/>
          </a:prstGeom>
          <a:noFill/>
          <a:ln>
            <a:noFill/>
          </a:ln>
        </p:spPr>
        <p:txBody>
          <a:bodyPr wrap="none" rtlCol="0">
            <a:spAutoFit/>
          </a:bodyPr>
          <a:lstStyle/>
          <a:p>
            <a:pPr>
              <a:lnSpc>
                <a:spcPts val="1800"/>
              </a:lnSpc>
            </a:pPr>
            <a:r>
              <a:rPr lang="nl-NL" b="1" dirty="0" smtClean="0">
                <a:solidFill>
                  <a:srgbClr val="0632AD"/>
                </a:solidFill>
                <a:ea typeface="Tahoma" pitchFamily="34" charset="0"/>
                <a:cs typeface="Tahoma" pitchFamily="34" charset="0"/>
              </a:rPr>
              <a:t>ETHANOL</a:t>
            </a:r>
          </a:p>
        </p:txBody>
      </p:sp>
      <p:pic>
        <p:nvPicPr>
          <p:cNvPr id="16387" name="Picture 3"/>
          <p:cNvPicPr>
            <a:picLocks noChangeAspect="1" noChangeArrowheads="1"/>
          </p:cNvPicPr>
          <p:nvPr/>
        </p:nvPicPr>
        <p:blipFill>
          <a:blip r:embed="rId6" cstate="print"/>
          <a:srcRect/>
          <a:stretch>
            <a:fillRect/>
          </a:stretch>
        </p:blipFill>
        <p:spPr bwMode="auto">
          <a:xfrm>
            <a:off x="376206" y="1503751"/>
            <a:ext cx="3602236" cy="2432986"/>
          </a:xfrm>
          <a:prstGeom prst="rect">
            <a:avLst/>
          </a:prstGeom>
          <a:noFill/>
          <a:ln w="9525">
            <a:noFill/>
            <a:miter lim="800000"/>
            <a:headEnd/>
            <a:tailEnd/>
          </a:ln>
        </p:spPr>
      </p:pic>
      <p:sp>
        <p:nvSpPr>
          <p:cNvPr id="204" name="Tekstvak 203"/>
          <p:cNvSpPr txBox="1"/>
          <p:nvPr/>
        </p:nvSpPr>
        <p:spPr>
          <a:xfrm>
            <a:off x="1011053" y="1324179"/>
            <a:ext cx="1749518" cy="323165"/>
          </a:xfrm>
          <a:prstGeom prst="rect">
            <a:avLst/>
          </a:prstGeom>
          <a:noFill/>
          <a:ln>
            <a:noFill/>
          </a:ln>
        </p:spPr>
        <p:txBody>
          <a:bodyPr wrap="none" rtlCol="0">
            <a:spAutoFit/>
          </a:bodyPr>
          <a:lstStyle/>
          <a:p>
            <a:pPr>
              <a:lnSpc>
                <a:spcPts val="1800"/>
              </a:lnSpc>
            </a:pPr>
            <a:r>
              <a:rPr lang="nl-NL" b="1" dirty="0" smtClean="0">
                <a:solidFill>
                  <a:srgbClr val="0632AD"/>
                </a:solidFill>
                <a:ea typeface="Tahoma" pitchFamily="34" charset="0"/>
                <a:cs typeface="Tahoma" pitchFamily="34" charset="0"/>
              </a:rPr>
              <a:t>DCS</a:t>
            </a:r>
            <a:r>
              <a:rPr lang="nl-NL" dirty="0" smtClean="0">
                <a:solidFill>
                  <a:srgbClr val="0632AD"/>
                </a:solidFill>
                <a:ea typeface="Tahoma" pitchFamily="34" charset="0"/>
                <a:cs typeface="Tahoma" pitchFamily="34" charset="0"/>
              </a:rPr>
              <a:t>  Sample box</a:t>
            </a:r>
          </a:p>
        </p:txBody>
      </p:sp>
      <p:sp>
        <p:nvSpPr>
          <p:cNvPr id="206" name="PIJL-LINKS 205"/>
          <p:cNvSpPr/>
          <p:nvPr/>
        </p:nvSpPr>
        <p:spPr>
          <a:xfrm rot="16200000">
            <a:off x="6844667" y="3079487"/>
            <a:ext cx="917126" cy="185311"/>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solidFill>
                <a:srgbClr val="0632AD"/>
              </a:solidFill>
            </a:endParaRPr>
          </a:p>
        </p:txBody>
      </p:sp>
      <p:sp>
        <p:nvSpPr>
          <p:cNvPr id="207" name="Rechthoek 206"/>
          <p:cNvSpPr/>
          <p:nvPr/>
        </p:nvSpPr>
        <p:spPr>
          <a:xfrm>
            <a:off x="728262" y="1636296"/>
            <a:ext cx="2688706" cy="208547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solidFill>
                <a:srgbClr val="0632AD"/>
              </a:solidFill>
            </a:endParaRPr>
          </a:p>
        </p:txBody>
      </p:sp>
      <p:sp>
        <p:nvSpPr>
          <p:cNvPr id="210" name="Tekstvak 209"/>
          <p:cNvSpPr txBox="1"/>
          <p:nvPr/>
        </p:nvSpPr>
        <p:spPr>
          <a:xfrm>
            <a:off x="5870465" y="2925945"/>
            <a:ext cx="1328954" cy="323165"/>
          </a:xfrm>
          <a:prstGeom prst="rect">
            <a:avLst/>
          </a:prstGeom>
          <a:noFill/>
          <a:ln>
            <a:noFill/>
          </a:ln>
        </p:spPr>
        <p:txBody>
          <a:bodyPr wrap="none" rtlCol="0">
            <a:spAutoFit/>
          </a:bodyPr>
          <a:lstStyle/>
          <a:p>
            <a:pPr>
              <a:lnSpc>
                <a:spcPts val="1800"/>
              </a:lnSpc>
            </a:pPr>
            <a:r>
              <a:rPr lang="nl-NL" sz="1400" b="1" dirty="0" smtClean="0">
                <a:solidFill>
                  <a:srgbClr val="0632AD"/>
                </a:solidFill>
                <a:ea typeface="Tahoma" pitchFamily="34" charset="0"/>
                <a:cs typeface="Tahoma" pitchFamily="34" charset="0"/>
              </a:rPr>
              <a:t>DATA-LOGGING</a:t>
            </a:r>
          </a:p>
        </p:txBody>
      </p:sp>
      <p:cxnSp>
        <p:nvCxnSpPr>
          <p:cNvPr id="212" name="Rechte verbindingslijn 211"/>
          <p:cNvCxnSpPr/>
          <p:nvPr/>
        </p:nvCxnSpPr>
        <p:spPr>
          <a:xfrm flipH="1">
            <a:off x="215153" y="4961965"/>
            <a:ext cx="178845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5" name="Rechte verbindingslijn 214"/>
          <p:cNvCxnSpPr/>
          <p:nvPr/>
        </p:nvCxnSpPr>
        <p:spPr>
          <a:xfrm flipH="1" flipV="1">
            <a:off x="215153" y="2662518"/>
            <a:ext cx="13447" cy="231289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8" name="Rechte verbindingslijn met pijl 217"/>
          <p:cNvCxnSpPr/>
          <p:nvPr/>
        </p:nvCxnSpPr>
        <p:spPr>
          <a:xfrm>
            <a:off x="188259" y="2649071"/>
            <a:ext cx="470647"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1" name="Tekstvak 220"/>
          <p:cNvSpPr txBox="1"/>
          <p:nvPr/>
        </p:nvSpPr>
        <p:spPr>
          <a:xfrm>
            <a:off x="4357319" y="4627351"/>
            <a:ext cx="1807611" cy="346698"/>
          </a:xfrm>
          <a:prstGeom prst="rect">
            <a:avLst/>
          </a:prstGeom>
          <a:noFill/>
          <a:ln>
            <a:noFill/>
          </a:ln>
        </p:spPr>
        <p:txBody>
          <a:bodyPr wrap="none" rtlCol="0">
            <a:spAutoFit/>
          </a:bodyPr>
          <a:lstStyle/>
          <a:p>
            <a:pPr>
              <a:lnSpc>
                <a:spcPts val="1800"/>
              </a:lnSpc>
            </a:pPr>
            <a:r>
              <a:rPr lang="nl-NL" sz="2400" b="1" dirty="0" smtClean="0">
                <a:solidFill>
                  <a:srgbClr val="0632AD"/>
                </a:solidFill>
                <a:ea typeface="Tahoma" pitchFamily="34" charset="0"/>
                <a:cs typeface="Tahoma" pitchFamily="34" charset="0"/>
              </a:rPr>
              <a:t>OPTIMAL O2</a:t>
            </a:r>
          </a:p>
        </p:txBody>
      </p:sp>
      <p:pic>
        <p:nvPicPr>
          <p:cNvPr id="22" name="Afbeelding 21" descr="storexlogo.png"/>
          <p:cNvPicPr>
            <a:picLocks noChangeAspect="1"/>
          </p:cNvPicPr>
          <p:nvPr/>
        </p:nvPicPr>
        <p:blipFill>
          <a:blip r:embed="rId7" cstate="print"/>
          <a:stretch>
            <a:fillRect/>
          </a:stretch>
        </p:blipFill>
        <p:spPr>
          <a:xfrm>
            <a:off x="3599832" y="5625321"/>
            <a:ext cx="2489767" cy="965420"/>
          </a:xfrm>
          <a:prstGeom prst="rect">
            <a:avLst/>
          </a:prstGeom>
        </p:spPr>
      </p:pic>
      <p:sp>
        <p:nvSpPr>
          <p:cNvPr id="23" name="Tekstvak 22"/>
          <p:cNvSpPr txBox="1"/>
          <p:nvPr/>
        </p:nvSpPr>
        <p:spPr>
          <a:xfrm>
            <a:off x="6585685" y="754684"/>
            <a:ext cx="1564083" cy="326371"/>
          </a:xfrm>
          <a:prstGeom prst="rect">
            <a:avLst/>
          </a:prstGeom>
          <a:noFill/>
          <a:ln>
            <a:noFill/>
          </a:ln>
        </p:spPr>
        <p:txBody>
          <a:bodyPr wrap="none" rtlCol="0">
            <a:spAutoFit/>
          </a:bodyPr>
          <a:lstStyle/>
          <a:p>
            <a:pPr>
              <a:lnSpc>
                <a:spcPts val="1800"/>
              </a:lnSpc>
            </a:pPr>
            <a:r>
              <a:rPr lang="nl-NL" b="1" dirty="0" smtClean="0">
                <a:solidFill>
                  <a:srgbClr val="0632AD"/>
                </a:solidFill>
                <a:ea typeface="Tahoma" pitchFamily="34" charset="0"/>
                <a:cs typeface="Tahoma" pitchFamily="34" charset="0"/>
              </a:rPr>
              <a:t>DCS </a:t>
            </a:r>
            <a:r>
              <a:rPr lang="nl-NL" dirty="0" smtClean="0">
                <a:solidFill>
                  <a:srgbClr val="0632AD"/>
                </a:solidFill>
                <a:ea typeface="Tahoma" pitchFamily="34" charset="0"/>
                <a:cs typeface="Tahoma" pitchFamily="34" charset="0"/>
              </a:rPr>
              <a:t>ANALYZER</a:t>
            </a:r>
          </a:p>
        </p:txBody>
      </p:sp>
      <p:pic>
        <p:nvPicPr>
          <p:cNvPr id="24" name="Afbeelding 23" descr="DCS 2.jpg"/>
          <p:cNvPicPr>
            <a:picLocks noChangeAspect="1"/>
          </p:cNvPicPr>
          <p:nvPr/>
        </p:nvPicPr>
        <p:blipFill>
          <a:blip r:embed="rId8" cstate="print"/>
          <a:srcRect t="13251"/>
          <a:stretch>
            <a:fillRect/>
          </a:stretch>
        </p:blipFill>
        <p:spPr>
          <a:xfrm>
            <a:off x="6032194" y="1106905"/>
            <a:ext cx="2277617" cy="1481866"/>
          </a:xfrm>
          <a:prstGeom prst="rect">
            <a:avLst/>
          </a:prstGeom>
          <a:ln>
            <a:solidFill>
              <a:schemeClr val="tx1">
                <a:lumMod val="60000"/>
                <a:lumOff val="40000"/>
              </a:schemeClr>
            </a:solidFill>
            <a:prstDash val="solid"/>
          </a:ln>
        </p:spPr>
      </p:pic>
    </p:spTree>
    <p:extLst>
      <p:ext uri="{BB962C8B-B14F-4D97-AF65-F5344CB8AC3E}">
        <p14:creationId xmlns:p14="http://schemas.microsoft.com/office/powerpoint/2010/main" val="2153532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259994" y="205807"/>
            <a:ext cx="4513712" cy="840125"/>
          </a:xfrm>
          <a:prstGeom prst="rect">
            <a:avLst/>
          </a:prstGeom>
          <a:noFill/>
          <a:ln w="0">
            <a:noFill/>
          </a:ln>
          <a:extLst/>
        </p:spPr>
        <p:txBody>
          <a:bodyPr vert="horz" wrap="square" lIns="18000" tIns="0" rIns="91440" bIns="324000" numCol="1" anchor="t" anchorCtr="0" compatLnSpc="1">
            <a:prstTxWarp prst="textNoShape">
              <a:avLst/>
            </a:prstTxWarp>
            <a:spAutoFit/>
          </a:bodyPr>
          <a:lstStyle/>
          <a:p>
            <a:pPr>
              <a:lnSpc>
                <a:spcPts val="4000"/>
              </a:lnSpc>
            </a:pPr>
            <a:r>
              <a:rPr lang="nl-NL" sz="4000" b="1" dirty="0" smtClean="0">
                <a:solidFill>
                  <a:schemeClr val="bg1"/>
                </a:solidFill>
              </a:rPr>
              <a:t>DCS</a:t>
            </a:r>
            <a:r>
              <a:rPr lang="nl-NL" sz="4000" b="1" baseline="30000" dirty="0" smtClean="0">
                <a:solidFill>
                  <a:schemeClr val="bg1"/>
                </a:solidFill>
              </a:rPr>
              <a:t>TM</a:t>
            </a:r>
            <a:r>
              <a:rPr lang="nl-NL" sz="4000" b="1" dirty="0" smtClean="0">
                <a:solidFill>
                  <a:schemeClr val="bg1"/>
                </a:solidFill>
              </a:rPr>
              <a:t> </a:t>
            </a:r>
            <a:r>
              <a:rPr kumimoji="0" lang="nl-NL" sz="4000" b="1" i="0" u="none" strike="noStrike" kern="1200" cap="none" spc="0" normalizeH="0" baseline="0" noProof="0" dirty="0" err="1" smtClean="0">
                <a:ln>
                  <a:noFill/>
                </a:ln>
                <a:solidFill>
                  <a:schemeClr val="bg1"/>
                </a:solidFill>
                <a:effectLst/>
                <a:uLnTx/>
                <a:uFillTx/>
                <a:latin typeface="Calibri" pitchFamily="34" charset="0"/>
                <a:ea typeface="+mj-ea"/>
                <a:cs typeface="+mj-cs"/>
              </a:rPr>
              <a:t>components</a:t>
            </a:r>
            <a:endParaRPr kumimoji="0" lang="nl-NL" sz="4000" b="1" i="0" u="none" strike="noStrike" kern="1200" cap="none" spc="0" normalizeH="0" baseline="0" noProof="0" dirty="0">
              <a:ln>
                <a:noFill/>
              </a:ln>
              <a:solidFill>
                <a:schemeClr val="bg1"/>
              </a:solidFill>
              <a:effectLst/>
              <a:uLnTx/>
              <a:uFillTx/>
              <a:latin typeface="Calibri" pitchFamily="34" charset="0"/>
              <a:ea typeface="+mj-ea"/>
              <a:cs typeface="+mj-cs"/>
            </a:endParaRPr>
          </a:p>
        </p:txBody>
      </p:sp>
      <p:pic>
        <p:nvPicPr>
          <p:cNvPr id="49155" name="Picture 3"/>
          <p:cNvPicPr>
            <a:picLocks noChangeAspect="1" noChangeArrowheads="1"/>
          </p:cNvPicPr>
          <p:nvPr/>
        </p:nvPicPr>
        <p:blipFill>
          <a:blip r:embed="rId3" cstate="print"/>
          <a:srcRect/>
          <a:stretch>
            <a:fillRect/>
          </a:stretch>
        </p:blipFill>
        <p:spPr bwMode="auto">
          <a:xfrm>
            <a:off x="4557713" y="3409950"/>
            <a:ext cx="28575" cy="38100"/>
          </a:xfrm>
          <a:prstGeom prst="rect">
            <a:avLst/>
          </a:prstGeom>
          <a:noFill/>
          <a:ln w="9525">
            <a:noFill/>
            <a:miter lim="800000"/>
            <a:headEnd/>
            <a:tailEnd/>
          </a:ln>
        </p:spPr>
      </p:pic>
      <p:pic>
        <p:nvPicPr>
          <p:cNvPr id="49156" name="Picture 4"/>
          <p:cNvPicPr>
            <a:picLocks noChangeAspect="1" noChangeArrowheads="1"/>
          </p:cNvPicPr>
          <p:nvPr/>
        </p:nvPicPr>
        <p:blipFill>
          <a:blip r:embed="rId4" cstate="print"/>
          <a:srcRect/>
          <a:stretch>
            <a:fillRect/>
          </a:stretch>
        </p:blipFill>
        <p:spPr bwMode="auto">
          <a:xfrm>
            <a:off x="6318779" y="0"/>
            <a:ext cx="3107612" cy="2057401"/>
          </a:xfrm>
          <a:prstGeom prst="rect">
            <a:avLst/>
          </a:prstGeom>
          <a:noFill/>
          <a:ln w="9525">
            <a:noFill/>
            <a:miter lim="800000"/>
            <a:headEnd/>
            <a:tailEnd/>
          </a:ln>
        </p:spPr>
      </p:pic>
      <p:sp>
        <p:nvSpPr>
          <p:cNvPr id="3" name="Text Placeholder 2"/>
          <p:cNvSpPr>
            <a:spLocks noGrp="1"/>
          </p:cNvSpPr>
          <p:nvPr>
            <p:ph type="body" sz="quarter" idx="10"/>
          </p:nvPr>
        </p:nvSpPr>
        <p:spPr>
          <a:xfrm>
            <a:off x="421200" y="1301849"/>
            <a:ext cx="8521188" cy="4089600"/>
          </a:xfrm>
        </p:spPr>
        <p:txBody>
          <a:bodyPr/>
          <a:lstStyle/>
          <a:p>
            <a:pPr>
              <a:lnSpc>
                <a:spcPct val="100000"/>
              </a:lnSpc>
              <a:spcBef>
                <a:spcPts val="0"/>
              </a:spcBef>
              <a:buClr>
                <a:srgbClr val="0632AD"/>
              </a:buClr>
              <a:buNone/>
            </a:pPr>
            <a:r>
              <a:rPr lang="en-US" sz="2400" dirty="0" smtClean="0">
                <a:solidFill>
                  <a:srgbClr val="0632AD"/>
                </a:solidFill>
                <a:latin typeface="Calibri" pitchFamily="34" charset="0"/>
              </a:rPr>
              <a:t>The sample boxes</a:t>
            </a:r>
          </a:p>
          <a:p>
            <a:pPr marL="252413" lvl="1" indent="-252413">
              <a:lnSpc>
                <a:spcPct val="100000"/>
              </a:lnSpc>
              <a:spcBef>
                <a:spcPts val="0"/>
              </a:spcBef>
              <a:buClr>
                <a:srgbClr val="0632AD"/>
              </a:buClr>
              <a:buSzPct val="140000"/>
              <a:buFont typeface="Arial" pitchFamily="34" charset="0"/>
              <a:buChar char="•"/>
            </a:pPr>
            <a:r>
              <a:rPr lang="en-US" sz="2400" dirty="0" smtClean="0">
                <a:solidFill>
                  <a:srgbClr val="0632AD"/>
                </a:solidFill>
                <a:latin typeface="Calibri" pitchFamily="34" charset="0"/>
              </a:rPr>
              <a:t>Two pieces of solid sample boxes</a:t>
            </a:r>
          </a:p>
          <a:p>
            <a:pPr marL="252413" lvl="1" indent="-252413">
              <a:lnSpc>
                <a:spcPct val="100000"/>
              </a:lnSpc>
              <a:spcBef>
                <a:spcPts val="0"/>
              </a:spcBef>
              <a:buClr>
                <a:srgbClr val="0632AD"/>
              </a:buClr>
              <a:buSzPct val="140000"/>
              <a:buFont typeface="Arial" pitchFamily="34" charset="0"/>
              <a:buChar char="•"/>
            </a:pPr>
            <a:r>
              <a:rPr lang="en-US" sz="2400" dirty="0" err="1" smtClean="0">
                <a:solidFill>
                  <a:srgbClr val="0632AD"/>
                </a:solidFill>
                <a:latin typeface="Calibri" pitchFamily="34" charset="0"/>
              </a:rPr>
              <a:t>Transparant</a:t>
            </a:r>
            <a:r>
              <a:rPr lang="en-US" sz="2400" dirty="0" smtClean="0">
                <a:solidFill>
                  <a:srgbClr val="0632AD"/>
                </a:solidFill>
                <a:latin typeface="Calibri" pitchFamily="34" charset="0"/>
              </a:rPr>
              <a:t> </a:t>
            </a:r>
            <a:r>
              <a:rPr lang="en-US" sz="2400" dirty="0" err="1" smtClean="0">
                <a:solidFill>
                  <a:srgbClr val="0632AD"/>
                </a:solidFill>
                <a:latin typeface="Calibri" pitchFamily="34" charset="0"/>
              </a:rPr>
              <a:t>perspex</a:t>
            </a:r>
            <a:r>
              <a:rPr lang="en-US" sz="2400" dirty="0" smtClean="0">
                <a:solidFill>
                  <a:srgbClr val="0632AD"/>
                </a:solidFill>
                <a:latin typeface="Calibri" pitchFamily="34" charset="0"/>
              </a:rPr>
              <a:t> lid for visual inspection and accessibility</a:t>
            </a:r>
          </a:p>
          <a:p>
            <a:pPr marL="252413" lvl="1" indent="-252413">
              <a:lnSpc>
                <a:spcPct val="100000"/>
              </a:lnSpc>
              <a:spcBef>
                <a:spcPts val="0"/>
              </a:spcBef>
              <a:buClr>
                <a:srgbClr val="0632AD"/>
              </a:buClr>
              <a:buSzPct val="140000"/>
              <a:buFont typeface="Arial" pitchFamily="34" charset="0"/>
              <a:buChar char="•"/>
            </a:pPr>
            <a:r>
              <a:rPr lang="en-US" sz="2400" dirty="0" smtClean="0">
                <a:solidFill>
                  <a:srgbClr val="0632AD"/>
                </a:solidFill>
                <a:latin typeface="Calibri" pitchFamily="34" charset="0"/>
              </a:rPr>
              <a:t>Sample boxes can be built into the ceiling and side wall of the cold store</a:t>
            </a:r>
          </a:p>
          <a:p>
            <a:pPr marL="252413" lvl="1" indent="-252413">
              <a:lnSpc>
                <a:spcPct val="100000"/>
              </a:lnSpc>
              <a:spcBef>
                <a:spcPts val="0"/>
              </a:spcBef>
              <a:buClr>
                <a:srgbClr val="0632AD"/>
              </a:buClr>
              <a:buSzPct val="140000"/>
              <a:buFont typeface="Arial" pitchFamily="34" charset="0"/>
              <a:buChar char="•"/>
            </a:pPr>
            <a:r>
              <a:rPr lang="en-US" sz="2400" dirty="0" smtClean="0">
                <a:solidFill>
                  <a:srgbClr val="0632AD"/>
                </a:solidFill>
                <a:latin typeface="Calibri" pitchFamily="34" charset="0"/>
              </a:rPr>
              <a:t>Equipped with a ventilation opening which can be closed with a membrane</a:t>
            </a:r>
          </a:p>
          <a:p>
            <a:pPr lvl="1">
              <a:buNone/>
            </a:pPr>
            <a:endParaRPr lang="en-GB" dirty="0">
              <a:solidFill>
                <a:srgbClr val="0070C0"/>
              </a:solidFill>
            </a:endParaRPr>
          </a:p>
        </p:txBody>
      </p:sp>
      <p:pic>
        <p:nvPicPr>
          <p:cNvPr id="7" name="Afbeelding 6" descr="WP_20140723_004.jpg"/>
          <p:cNvPicPr/>
          <p:nvPr/>
        </p:nvPicPr>
        <p:blipFill>
          <a:blip r:embed="rId5" cstate="print"/>
          <a:srcRect l="9506" t="11933" r="10473" b="29693"/>
          <a:stretch>
            <a:fillRect/>
          </a:stretch>
        </p:blipFill>
        <p:spPr>
          <a:xfrm>
            <a:off x="2109309" y="4809536"/>
            <a:ext cx="1377950" cy="1910080"/>
          </a:xfrm>
          <a:prstGeom prst="rect">
            <a:avLst/>
          </a:prstGeom>
        </p:spPr>
      </p:pic>
      <p:pic>
        <p:nvPicPr>
          <p:cNvPr id="8" name="Afbeelding 7" descr="WP_20140723_003.jpg"/>
          <p:cNvPicPr/>
          <p:nvPr/>
        </p:nvPicPr>
        <p:blipFill>
          <a:blip r:embed="rId6" cstate="print"/>
          <a:srcRect l="16989" t="22312" r="3825" b="26121"/>
          <a:stretch>
            <a:fillRect/>
          </a:stretch>
        </p:blipFill>
        <p:spPr>
          <a:xfrm>
            <a:off x="3716885" y="4793684"/>
            <a:ext cx="1445824" cy="1910080"/>
          </a:xfrm>
          <a:prstGeom prst="rect">
            <a:avLst/>
          </a:prstGeom>
        </p:spPr>
      </p:pic>
      <p:pic>
        <p:nvPicPr>
          <p:cNvPr id="9" name="Afbeelding 8" descr="WP_20140723_002.jpg"/>
          <p:cNvPicPr/>
          <p:nvPr/>
        </p:nvPicPr>
        <p:blipFill>
          <a:blip r:embed="rId7" cstate="print"/>
          <a:srcRect l="3737" t="21095" r="3646" b="18672"/>
          <a:stretch>
            <a:fillRect/>
          </a:stretch>
        </p:blipFill>
        <p:spPr>
          <a:xfrm>
            <a:off x="5369314" y="4811118"/>
            <a:ext cx="1534160" cy="1914680"/>
          </a:xfrm>
          <a:prstGeom prst="rect">
            <a:avLst/>
          </a:prstGeom>
        </p:spPr>
      </p:pic>
    </p:spTree>
    <p:extLst>
      <p:ext uri="{BB962C8B-B14F-4D97-AF65-F5344CB8AC3E}">
        <p14:creationId xmlns:p14="http://schemas.microsoft.com/office/powerpoint/2010/main" val="306194361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8548" y="230188"/>
            <a:ext cx="8661722" cy="839787"/>
          </a:xfrm>
          <a:ln>
            <a:noFill/>
          </a:ln>
        </p:spPr>
        <p:txBody>
          <a:bodyPr/>
          <a:lstStyle/>
          <a:p>
            <a:r>
              <a:rPr lang="en-US" sz="3200" dirty="0" smtClean="0"/>
              <a:t>Automatic DCS is now available</a:t>
            </a:r>
            <a:endParaRPr lang="en-US" sz="3200" dirty="0"/>
          </a:p>
        </p:txBody>
      </p:sp>
      <p:sp>
        <p:nvSpPr>
          <p:cNvPr id="4" name="Rechthoek 3"/>
          <p:cNvSpPr/>
          <p:nvPr/>
        </p:nvSpPr>
        <p:spPr>
          <a:xfrm>
            <a:off x="320842" y="1251283"/>
            <a:ext cx="8181474" cy="3785652"/>
          </a:xfrm>
          <a:prstGeom prst="rect">
            <a:avLst/>
          </a:prstGeom>
        </p:spPr>
        <p:txBody>
          <a:bodyPr wrap="square">
            <a:spAutoFit/>
          </a:bodyPr>
          <a:lstStyle/>
          <a:p>
            <a:pPr>
              <a:lnSpc>
                <a:spcPct val="100000"/>
              </a:lnSpc>
              <a:spcBef>
                <a:spcPts val="0"/>
              </a:spcBef>
              <a:buClr>
                <a:srgbClr val="0632AD"/>
              </a:buClr>
              <a:buFont typeface="Arial" pitchFamily="34" charset="0"/>
              <a:buChar char="•"/>
            </a:pPr>
            <a:r>
              <a:rPr lang="en-GB" sz="2400" dirty="0" smtClean="0">
                <a:solidFill>
                  <a:srgbClr val="0632AD"/>
                </a:solidFill>
              </a:rPr>
              <a:t> </a:t>
            </a:r>
            <a:r>
              <a:rPr lang="en-US" sz="2400" dirty="0" smtClean="0">
                <a:solidFill>
                  <a:srgbClr val="0632AD"/>
                </a:solidFill>
              </a:rPr>
              <a:t>Automatic DCS is now available to use.</a:t>
            </a:r>
          </a:p>
          <a:p>
            <a:pPr>
              <a:lnSpc>
                <a:spcPct val="100000"/>
              </a:lnSpc>
              <a:spcBef>
                <a:spcPts val="0"/>
              </a:spcBef>
              <a:buClr>
                <a:srgbClr val="0632AD"/>
              </a:buClr>
              <a:buFont typeface="Arial" pitchFamily="34" charset="0"/>
              <a:buChar char="•"/>
            </a:pPr>
            <a:r>
              <a:rPr lang="en-US" sz="2400" dirty="0" smtClean="0">
                <a:solidFill>
                  <a:srgbClr val="0632AD"/>
                </a:solidFill>
              </a:rPr>
              <a:t>The offer in 2014 consists for each system:</a:t>
            </a:r>
          </a:p>
          <a:p>
            <a:pPr lvl="1">
              <a:spcBef>
                <a:spcPts val="0"/>
              </a:spcBef>
              <a:buClr>
                <a:srgbClr val="0632AD"/>
              </a:buClr>
              <a:buFont typeface="Arial" pitchFamily="34" charset="0"/>
              <a:buChar char="•"/>
            </a:pPr>
            <a:r>
              <a:rPr lang="en-US" sz="2400" dirty="0" smtClean="0">
                <a:solidFill>
                  <a:srgbClr val="0632AD"/>
                </a:solidFill>
              </a:rPr>
              <a:t>2 pc. of sample boxes</a:t>
            </a:r>
          </a:p>
          <a:p>
            <a:pPr lvl="1">
              <a:spcBef>
                <a:spcPts val="0"/>
              </a:spcBef>
              <a:buClr>
                <a:srgbClr val="0632AD"/>
              </a:buClr>
              <a:buFont typeface="Arial" pitchFamily="34" charset="0"/>
              <a:buChar char="•"/>
            </a:pPr>
            <a:r>
              <a:rPr lang="en-US" sz="2400" dirty="0" smtClean="0">
                <a:solidFill>
                  <a:srgbClr val="0632AD"/>
                </a:solidFill>
              </a:rPr>
              <a:t>The DCS ethanol measuring system</a:t>
            </a:r>
          </a:p>
          <a:p>
            <a:pPr lvl="1">
              <a:spcBef>
                <a:spcPts val="0"/>
              </a:spcBef>
              <a:buClr>
                <a:srgbClr val="0632AD"/>
              </a:buClr>
              <a:buFont typeface="Arial" pitchFamily="34" charset="0"/>
              <a:buChar char="•"/>
            </a:pPr>
            <a:r>
              <a:rPr lang="en-US" sz="2400" dirty="0" smtClean="0">
                <a:solidFill>
                  <a:srgbClr val="0632AD"/>
                </a:solidFill>
              </a:rPr>
              <a:t> A license-free use of the system</a:t>
            </a:r>
          </a:p>
          <a:p>
            <a:pPr lvl="1">
              <a:spcBef>
                <a:spcPts val="0"/>
              </a:spcBef>
              <a:buClr>
                <a:srgbClr val="0632AD"/>
              </a:buClr>
            </a:pPr>
            <a:endParaRPr lang="en-US" sz="2400" dirty="0" smtClean="0">
              <a:solidFill>
                <a:srgbClr val="0632AD"/>
              </a:solidFill>
            </a:endParaRPr>
          </a:p>
          <a:p>
            <a:pPr lvl="1">
              <a:spcBef>
                <a:spcPts val="0"/>
              </a:spcBef>
              <a:buClr>
                <a:srgbClr val="0632AD"/>
              </a:buClr>
            </a:pPr>
            <a:r>
              <a:rPr lang="en-US" sz="2400" dirty="0" smtClean="0">
                <a:solidFill>
                  <a:srgbClr val="0632AD"/>
                </a:solidFill>
              </a:rPr>
              <a:t>When you are interested, we would be happy to plan a meeting with you. During this meeting  we will make the DCS system available for your company. So you can benefit of the advantages of the DCS system.</a:t>
            </a:r>
          </a:p>
        </p:txBody>
      </p:sp>
      <p:pic>
        <p:nvPicPr>
          <p:cNvPr id="5" name="Afbeelding 4" descr="storexlogo.png"/>
          <p:cNvPicPr>
            <a:picLocks noChangeAspect="1"/>
          </p:cNvPicPr>
          <p:nvPr/>
        </p:nvPicPr>
        <p:blipFill>
          <a:blip r:embed="rId2" cstate="print"/>
          <a:stretch>
            <a:fillRect/>
          </a:stretch>
        </p:blipFill>
        <p:spPr>
          <a:xfrm>
            <a:off x="3599832" y="5625321"/>
            <a:ext cx="2489767" cy="9654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30188"/>
            <a:ext cx="8934438" cy="839787"/>
          </a:xfrm>
          <a:ln>
            <a:noFill/>
          </a:ln>
        </p:spPr>
        <p:txBody>
          <a:bodyPr/>
          <a:lstStyle/>
          <a:p>
            <a:r>
              <a:rPr lang="en-US" dirty="0" smtClean="0"/>
              <a:t> Why automatic DCS?</a:t>
            </a:r>
            <a:endParaRPr lang="en-US" dirty="0"/>
          </a:p>
        </p:txBody>
      </p:sp>
      <p:sp>
        <p:nvSpPr>
          <p:cNvPr id="3" name="Tijdelijke aanduiding voor tekst 2"/>
          <p:cNvSpPr>
            <a:spLocks noGrp="1"/>
          </p:cNvSpPr>
          <p:nvPr>
            <p:ph type="body" sz="quarter" idx="10"/>
          </p:nvPr>
        </p:nvSpPr>
        <p:spPr>
          <a:xfrm>
            <a:off x="421200" y="1331495"/>
            <a:ext cx="8521188" cy="4593354"/>
          </a:xfrm>
        </p:spPr>
        <p:txBody>
          <a:bodyPr/>
          <a:lstStyle/>
          <a:p>
            <a:pPr>
              <a:buNone/>
            </a:pPr>
            <a:endParaRPr lang="en-GB" sz="4000" dirty="0" smtClean="0">
              <a:solidFill>
                <a:srgbClr val="0632AD"/>
              </a:solidFill>
              <a:latin typeface="Calibri" pitchFamily="34" charset="0"/>
            </a:endParaRPr>
          </a:p>
          <a:p>
            <a:pPr>
              <a:buNone/>
            </a:pPr>
            <a:r>
              <a:rPr lang="en-GB" sz="4800" dirty="0" smtClean="0">
                <a:solidFill>
                  <a:srgbClr val="0632AD"/>
                </a:solidFill>
                <a:latin typeface="Calibri" pitchFamily="34" charset="0"/>
              </a:rPr>
              <a:t>Ethanol is the </a:t>
            </a:r>
            <a:r>
              <a:rPr lang="en-GB" sz="4800" b="1" dirty="0" smtClean="0">
                <a:solidFill>
                  <a:srgbClr val="0632AD"/>
                </a:solidFill>
                <a:latin typeface="Calibri" pitchFamily="34" charset="0"/>
              </a:rPr>
              <a:t> </a:t>
            </a:r>
          </a:p>
          <a:p>
            <a:pPr>
              <a:buNone/>
            </a:pPr>
            <a:endParaRPr lang="en-GB" sz="4800" b="1" dirty="0" smtClean="0">
              <a:solidFill>
                <a:srgbClr val="0632AD"/>
              </a:solidFill>
              <a:latin typeface="Calibri" pitchFamily="34" charset="0"/>
            </a:endParaRPr>
          </a:p>
          <a:p>
            <a:pPr>
              <a:buNone/>
            </a:pPr>
            <a:r>
              <a:rPr lang="en-GB" sz="5400" b="1" i="1" dirty="0" smtClean="0">
                <a:solidFill>
                  <a:srgbClr val="0632AD"/>
                </a:solidFill>
                <a:latin typeface="Calibri" pitchFamily="34" charset="0"/>
              </a:rPr>
              <a:t>only</a:t>
            </a:r>
            <a:r>
              <a:rPr lang="en-GB" sz="5400" b="1" i="1" u="sng" dirty="0" smtClean="0">
                <a:solidFill>
                  <a:srgbClr val="0632AD"/>
                </a:solidFill>
                <a:latin typeface="Calibri" pitchFamily="34" charset="0"/>
              </a:rPr>
              <a:t> direct</a:t>
            </a:r>
          </a:p>
          <a:p>
            <a:pPr>
              <a:buNone/>
            </a:pPr>
            <a:endParaRPr lang="en-GB" sz="4800" b="1" dirty="0" smtClean="0">
              <a:solidFill>
                <a:srgbClr val="0632AD"/>
              </a:solidFill>
              <a:latin typeface="Calibri" pitchFamily="34" charset="0"/>
            </a:endParaRPr>
          </a:p>
          <a:p>
            <a:pPr>
              <a:buNone/>
            </a:pPr>
            <a:r>
              <a:rPr lang="en-GB" sz="4800" dirty="0" smtClean="0">
                <a:solidFill>
                  <a:srgbClr val="0632AD"/>
                </a:solidFill>
                <a:latin typeface="Calibri" pitchFamily="34" charset="0"/>
              </a:rPr>
              <a:t>marker for DCS/ </a:t>
            </a:r>
            <a:r>
              <a:rPr lang="en-GB" sz="4000" dirty="0" smtClean="0">
                <a:solidFill>
                  <a:srgbClr val="0632AD"/>
                </a:solidFill>
                <a:latin typeface="Calibri" pitchFamily="34" charset="0"/>
              </a:rPr>
              <a:t>DCA</a:t>
            </a:r>
            <a:r>
              <a:rPr lang="en-GB" sz="4800" dirty="0" smtClean="0">
                <a:solidFill>
                  <a:srgbClr val="0632AD"/>
                </a:solidFill>
                <a:latin typeface="Calibri" pitchFamily="34" charset="0"/>
              </a:rPr>
              <a:t> storage</a:t>
            </a:r>
          </a:p>
          <a:p>
            <a:pPr>
              <a:buNone/>
            </a:pPr>
            <a:r>
              <a:rPr lang="en-GB" sz="2000" dirty="0" smtClean="0">
                <a:solidFill>
                  <a:srgbClr val="0632AD"/>
                </a:solidFill>
                <a:latin typeface="Calibri" pitchFamily="34" charset="0"/>
              </a:rPr>
              <a:t>(other markers are working indirect for indicating fermentation.)</a:t>
            </a:r>
          </a:p>
          <a:p>
            <a:pPr>
              <a:buNone/>
            </a:pPr>
            <a:endParaRPr lang="en-GB" sz="4000" dirty="0" smtClean="0">
              <a:solidFill>
                <a:srgbClr val="0632AD"/>
              </a:solidFill>
              <a:latin typeface="Calibri" pitchFamily="34" charset="0"/>
            </a:endParaRPr>
          </a:p>
          <a:p>
            <a:pPr>
              <a:buNone/>
            </a:pPr>
            <a:endParaRPr lang="en-GB" sz="1800" dirty="0" smtClean="0">
              <a:solidFill>
                <a:srgbClr val="0632AD"/>
              </a:solidFill>
              <a:latin typeface="Calibri" pitchFamily="34" charset="0"/>
            </a:endParaRPr>
          </a:p>
          <a:p>
            <a:pPr>
              <a:buNone/>
            </a:pPr>
            <a:endParaRPr lang="en-GB" sz="1800" dirty="0" smtClean="0">
              <a:solidFill>
                <a:srgbClr val="0632AD"/>
              </a:solidFill>
              <a:latin typeface="Calibri"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240632" y="0"/>
            <a:ext cx="8693805" cy="1353086"/>
          </a:xfrm>
          <a:ln>
            <a:noFill/>
          </a:ln>
        </p:spPr>
        <p:txBody>
          <a:bodyPr/>
          <a:lstStyle/>
          <a:p>
            <a:r>
              <a:rPr lang="nl-NL" sz="2400" dirty="0" smtClean="0"/>
              <a:t>2 </a:t>
            </a:r>
            <a:r>
              <a:rPr lang="en-GB" sz="2400" dirty="0" smtClean="0"/>
              <a:t>pc. Measuring boxes with gasanalyser</a:t>
            </a:r>
            <a:r>
              <a:rPr lang="nl-NL" sz="2400" dirty="0" smtClean="0"/>
              <a:t/>
            </a:r>
            <a:br>
              <a:rPr lang="nl-NL" sz="2400" dirty="0" smtClean="0"/>
            </a:br>
            <a:r>
              <a:rPr lang="nl-NL" sz="2400" dirty="0" err="1" smtClean="0"/>
              <a:t>connected</a:t>
            </a:r>
            <a:r>
              <a:rPr lang="nl-NL" sz="2400" dirty="0" smtClean="0"/>
              <a:t> </a:t>
            </a:r>
            <a:r>
              <a:rPr lang="nl-NL" sz="2400" dirty="0" err="1" smtClean="0"/>
              <a:t>on</a:t>
            </a:r>
            <a:r>
              <a:rPr lang="nl-NL" sz="2400" dirty="0" smtClean="0"/>
              <a:t> 2 rooms</a:t>
            </a:r>
            <a:endParaRPr lang="nl-NL" sz="2400" dirty="0"/>
          </a:p>
        </p:txBody>
      </p:sp>
      <p:pic>
        <p:nvPicPr>
          <p:cNvPr id="8" name="Afbeelding 7" descr="_DSC3133.jpg"/>
          <p:cNvPicPr>
            <a:picLocks noChangeAspect="1"/>
          </p:cNvPicPr>
          <p:nvPr/>
        </p:nvPicPr>
        <p:blipFill>
          <a:blip r:embed="rId2" cstate="print"/>
          <a:stretch>
            <a:fillRect/>
          </a:stretch>
        </p:blipFill>
        <p:spPr>
          <a:xfrm>
            <a:off x="955558" y="1404936"/>
            <a:ext cx="6948264" cy="3785747"/>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941094" y="0"/>
            <a:ext cx="5021179" cy="866275"/>
          </a:xfrm>
        </p:spPr>
        <p:txBody>
          <a:bodyPr/>
          <a:lstStyle/>
          <a:p>
            <a:r>
              <a:rPr lang="en-US" dirty="0" smtClean="0"/>
              <a:t> </a:t>
            </a:r>
            <a:endParaRPr lang="en-US" dirty="0"/>
          </a:p>
        </p:txBody>
      </p:sp>
      <p:pic>
        <p:nvPicPr>
          <p:cNvPr id="7" name="Afbeelding 6" descr="DSC 1a.JPG"/>
          <p:cNvPicPr>
            <a:picLocks noChangeAspect="1"/>
          </p:cNvPicPr>
          <p:nvPr/>
        </p:nvPicPr>
        <p:blipFill>
          <a:blip r:embed="rId2" cstate="print"/>
          <a:stretch>
            <a:fillRect/>
          </a:stretch>
        </p:blipFill>
        <p:spPr>
          <a:xfrm>
            <a:off x="539552" y="1412776"/>
            <a:ext cx="3960440" cy="2305086"/>
          </a:xfrm>
          <a:prstGeom prst="rect">
            <a:avLst/>
          </a:prstGeom>
        </p:spPr>
      </p:pic>
      <p:pic>
        <p:nvPicPr>
          <p:cNvPr id="8" name="Afbeelding 7" descr="DSC 1b.JPG"/>
          <p:cNvPicPr>
            <a:picLocks noChangeAspect="1"/>
          </p:cNvPicPr>
          <p:nvPr/>
        </p:nvPicPr>
        <p:blipFill>
          <a:blip r:embed="rId3" cstate="print"/>
          <a:stretch>
            <a:fillRect/>
          </a:stretch>
        </p:blipFill>
        <p:spPr>
          <a:xfrm>
            <a:off x="4716016" y="1412776"/>
            <a:ext cx="4052778" cy="2253759"/>
          </a:xfrm>
          <a:prstGeom prst="rect">
            <a:avLst/>
          </a:prstGeom>
        </p:spPr>
      </p:pic>
      <p:pic>
        <p:nvPicPr>
          <p:cNvPr id="10" name="Afbeelding 9" descr="DCS 3.jpg"/>
          <p:cNvPicPr>
            <a:picLocks noChangeAspect="1"/>
          </p:cNvPicPr>
          <p:nvPr/>
        </p:nvPicPr>
        <p:blipFill>
          <a:blip r:embed="rId4" cstate="print"/>
          <a:stretch>
            <a:fillRect/>
          </a:stretch>
        </p:blipFill>
        <p:spPr>
          <a:xfrm>
            <a:off x="5868144" y="3861048"/>
            <a:ext cx="2088232" cy="2784309"/>
          </a:xfrm>
          <a:prstGeom prst="rect">
            <a:avLst/>
          </a:prstGeom>
        </p:spPr>
      </p:pic>
      <p:pic>
        <p:nvPicPr>
          <p:cNvPr id="11" name="Afbeelding 10" descr="_DSC3115.JPG"/>
          <p:cNvPicPr>
            <a:picLocks noChangeAspect="1"/>
          </p:cNvPicPr>
          <p:nvPr/>
        </p:nvPicPr>
        <p:blipFill>
          <a:blip r:embed="rId5" cstate="print"/>
          <a:stretch>
            <a:fillRect/>
          </a:stretch>
        </p:blipFill>
        <p:spPr>
          <a:xfrm>
            <a:off x="611560" y="3861048"/>
            <a:ext cx="4067944" cy="2707238"/>
          </a:xfrm>
          <a:prstGeom prst="rect">
            <a:avLst/>
          </a:prstGeom>
        </p:spPr>
      </p:pic>
      <p:sp>
        <p:nvSpPr>
          <p:cNvPr id="9" name="Titel 1"/>
          <p:cNvSpPr txBox="1">
            <a:spLocks/>
          </p:cNvSpPr>
          <p:nvPr/>
        </p:nvSpPr>
        <p:spPr bwMode="auto">
          <a:xfrm>
            <a:off x="-3" y="192505"/>
            <a:ext cx="6930192" cy="840125"/>
          </a:xfrm>
          <a:prstGeom prst="rect">
            <a:avLst/>
          </a:prstGeom>
          <a:noFill/>
          <a:ln w="0">
            <a:noFill/>
          </a:ln>
          <a:extLst/>
        </p:spPr>
        <p:txBody>
          <a:bodyPr vert="horz" wrap="square" lIns="18000" tIns="0" rIns="91440" bIns="324000" numCol="1" anchor="t" anchorCtr="0" compatLnSpc="1">
            <a:prstTxWarp prst="textNoShape">
              <a:avLst/>
            </a:prstTxWarp>
            <a:spAutoFit/>
          </a:bodyPr>
          <a:lstStyle/>
          <a:p>
            <a:pPr marL="0" marR="0" lvl="0" indent="0" algn="l" defTabSz="914400" rtl="0" eaLnBrk="1" fontAlgn="base" latinLnBrk="0" hangingPunct="1">
              <a:lnSpc>
                <a:spcPts val="4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ea typeface="+mj-ea"/>
                <a:cs typeface="+mj-cs"/>
              </a:rPr>
              <a:t>  </a:t>
            </a:r>
            <a:r>
              <a:rPr kumimoji="0" lang="en-US" sz="3200" b="1" i="0" u="none" strike="noStrike" kern="1200" cap="none" spc="0" normalizeH="0" baseline="0" noProof="0" dirty="0" smtClean="0">
                <a:ln>
                  <a:noFill/>
                </a:ln>
                <a:solidFill>
                  <a:schemeClr val="bg1"/>
                </a:solidFill>
                <a:effectLst/>
                <a:uLnTx/>
                <a:uFillTx/>
                <a:ea typeface="+mj-ea"/>
                <a:cs typeface="+mj-cs"/>
              </a:rPr>
              <a:t>Installation</a:t>
            </a:r>
            <a:r>
              <a:rPr kumimoji="0" lang="en-US" sz="3200" b="1" i="0" u="none" strike="noStrike" kern="1200" cap="none" spc="0" normalizeH="0" noProof="0" dirty="0" smtClean="0">
                <a:ln>
                  <a:noFill/>
                </a:ln>
                <a:solidFill>
                  <a:schemeClr val="bg1"/>
                </a:solidFill>
                <a:effectLst/>
                <a:uLnTx/>
                <a:uFillTx/>
                <a:ea typeface="+mj-ea"/>
                <a:cs typeface="+mj-cs"/>
              </a:rPr>
              <a:t> of measuring boxes</a:t>
            </a:r>
            <a:endParaRPr kumimoji="0" lang="en-US" sz="3200" b="1" i="0" u="none" strike="noStrike" kern="1200" cap="none" spc="0" normalizeH="0" baseline="0" noProof="0" dirty="0">
              <a:ln>
                <a:noFill/>
              </a:ln>
              <a:solidFill>
                <a:schemeClr val="bg1"/>
              </a:solidFill>
              <a:effectLst/>
              <a:uLnTx/>
              <a:uFillTx/>
              <a:ea typeface="+mj-ea"/>
              <a:cs typeface="+mj-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256674" y="192505"/>
            <a:ext cx="5903494" cy="820248"/>
          </a:xfrm>
          <a:ln>
            <a:noFill/>
          </a:ln>
        </p:spPr>
        <p:txBody>
          <a:bodyPr/>
          <a:lstStyle/>
          <a:p>
            <a:r>
              <a:rPr lang="en-US" sz="3200" dirty="0"/>
              <a:t>Installation of measuring boxes</a:t>
            </a:r>
            <a:endParaRPr lang="en-US" sz="3200" dirty="0">
              <a:solidFill>
                <a:schemeClr val="bg1"/>
              </a:solidFill>
            </a:endParaRPr>
          </a:p>
        </p:txBody>
      </p:sp>
      <p:pic>
        <p:nvPicPr>
          <p:cNvPr id="4" name="Afbeelding 3" descr="20130918_164029.jpg"/>
          <p:cNvPicPr>
            <a:picLocks noChangeAspect="1"/>
          </p:cNvPicPr>
          <p:nvPr/>
        </p:nvPicPr>
        <p:blipFill>
          <a:blip r:embed="rId2" cstate="print"/>
          <a:stretch>
            <a:fillRect/>
          </a:stretch>
        </p:blipFill>
        <p:spPr>
          <a:xfrm>
            <a:off x="267562" y="1188912"/>
            <a:ext cx="3744416" cy="2808312"/>
          </a:xfrm>
          <a:prstGeom prst="rect">
            <a:avLst/>
          </a:prstGeom>
        </p:spPr>
      </p:pic>
      <p:pic>
        <p:nvPicPr>
          <p:cNvPr id="5" name="Afbeelding 4" descr="P1010400.JPG"/>
          <p:cNvPicPr>
            <a:picLocks noChangeAspect="1"/>
          </p:cNvPicPr>
          <p:nvPr/>
        </p:nvPicPr>
        <p:blipFill>
          <a:blip r:embed="rId3" cstate="print"/>
          <a:stretch>
            <a:fillRect/>
          </a:stretch>
        </p:blipFill>
        <p:spPr>
          <a:xfrm>
            <a:off x="251519" y="4077072"/>
            <a:ext cx="3780419" cy="2520280"/>
          </a:xfrm>
          <a:prstGeom prst="rect">
            <a:avLst/>
          </a:prstGeom>
        </p:spPr>
      </p:pic>
      <p:pic>
        <p:nvPicPr>
          <p:cNvPr id="8" name="Afbeelding 7" descr="P1010413.JPG"/>
          <p:cNvPicPr>
            <a:picLocks noChangeAspect="1"/>
          </p:cNvPicPr>
          <p:nvPr/>
        </p:nvPicPr>
        <p:blipFill>
          <a:blip r:embed="rId4" cstate="print"/>
          <a:stretch>
            <a:fillRect/>
          </a:stretch>
        </p:blipFill>
        <p:spPr>
          <a:xfrm>
            <a:off x="5436096" y="4077072"/>
            <a:ext cx="1661930" cy="2492896"/>
          </a:xfrm>
          <a:prstGeom prst="rect">
            <a:avLst/>
          </a:prstGeom>
        </p:spPr>
      </p:pic>
      <p:pic>
        <p:nvPicPr>
          <p:cNvPr id="9" name="Afbeelding 8" descr="P1010374.JPG"/>
          <p:cNvPicPr>
            <a:picLocks noChangeAspect="1"/>
          </p:cNvPicPr>
          <p:nvPr/>
        </p:nvPicPr>
        <p:blipFill>
          <a:blip r:embed="rId5" cstate="print"/>
          <a:stretch>
            <a:fillRect/>
          </a:stretch>
        </p:blipFill>
        <p:spPr>
          <a:xfrm>
            <a:off x="4123910" y="1172870"/>
            <a:ext cx="3779912" cy="2834934"/>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92504" y="192505"/>
            <a:ext cx="6416842" cy="840125"/>
          </a:xfrm>
          <a:ln>
            <a:noFill/>
          </a:ln>
        </p:spPr>
        <p:txBody>
          <a:bodyPr/>
          <a:lstStyle/>
          <a:p>
            <a:r>
              <a:rPr lang="en-US" dirty="0" smtClean="0">
                <a:solidFill>
                  <a:schemeClr val="bg1"/>
                </a:solidFill>
              </a:rPr>
              <a:t> </a:t>
            </a:r>
            <a:r>
              <a:rPr lang="en-US" dirty="0"/>
              <a:t> </a:t>
            </a:r>
            <a:r>
              <a:rPr lang="en-US" dirty="0" smtClean="0"/>
              <a:t> </a:t>
            </a:r>
            <a:r>
              <a:rPr lang="nl-NL" dirty="0" smtClean="0"/>
              <a:t>Ventilation</a:t>
            </a:r>
            <a:r>
              <a:rPr lang="en-US" dirty="0" smtClean="0"/>
              <a:t> opening</a:t>
            </a:r>
            <a:endParaRPr lang="en-US" dirty="0">
              <a:solidFill>
                <a:schemeClr val="bg1"/>
              </a:solidFill>
            </a:endParaRPr>
          </a:p>
        </p:txBody>
      </p:sp>
      <p:pic>
        <p:nvPicPr>
          <p:cNvPr id="4" name="Afbeelding 3" descr="IMG_3300.JPG"/>
          <p:cNvPicPr>
            <a:picLocks noChangeAspect="1"/>
          </p:cNvPicPr>
          <p:nvPr/>
        </p:nvPicPr>
        <p:blipFill>
          <a:blip r:embed="rId2" cstate="print"/>
          <a:srcRect l="19288" t="22700" r="40551" b="27950"/>
          <a:stretch>
            <a:fillRect/>
          </a:stretch>
        </p:blipFill>
        <p:spPr>
          <a:xfrm>
            <a:off x="3491880" y="1556792"/>
            <a:ext cx="2267744" cy="2089882"/>
          </a:xfrm>
          <a:prstGeom prst="rect">
            <a:avLst/>
          </a:prstGeom>
        </p:spPr>
      </p:pic>
      <p:pic>
        <p:nvPicPr>
          <p:cNvPr id="6" name="Afbeelding 5" descr="IMG_3301.JPG"/>
          <p:cNvPicPr>
            <a:picLocks noChangeAspect="1"/>
          </p:cNvPicPr>
          <p:nvPr/>
        </p:nvPicPr>
        <p:blipFill>
          <a:blip r:embed="rId3" cstate="print"/>
          <a:stretch>
            <a:fillRect/>
          </a:stretch>
        </p:blipFill>
        <p:spPr>
          <a:xfrm rot="5400000">
            <a:off x="256883" y="1535388"/>
            <a:ext cx="3347864" cy="2510898"/>
          </a:xfrm>
          <a:prstGeom prst="rect">
            <a:avLst/>
          </a:prstGeom>
        </p:spPr>
      </p:pic>
      <p:pic>
        <p:nvPicPr>
          <p:cNvPr id="7" name="Afbeelding 6" descr="IMG_3306.JPG"/>
          <p:cNvPicPr>
            <a:picLocks noChangeAspect="1"/>
          </p:cNvPicPr>
          <p:nvPr/>
        </p:nvPicPr>
        <p:blipFill>
          <a:blip r:embed="rId4" cstate="print"/>
          <a:srcRect l="38187" t="27950" r="9051" b="20600"/>
          <a:stretch>
            <a:fillRect/>
          </a:stretch>
        </p:blipFill>
        <p:spPr>
          <a:xfrm>
            <a:off x="6012160" y="1556792"/>
            <a:ext cx="2855338" cy="2088232"/>
          </a:xfrm>
          <a:prstGeom prst="rect">
            <a:avLst/>
          </a:prstGeom>
        </p:spPr>
      </p:pic>
      <p:pic>
        <p:nvPicPr>
          <p:cNvPr id="8" name="Afbeelding 7" descr="P1010400.JPG"/>
          <p:cNvPicPr>
            <a:picLocks noChangeAspect="1"/>
          </p:cNvPicPr>
          <p:nvPr/>
        </p:nvPicPr>
        <p:blipFill>
          <a:blip r:embed="rId5" cstate="print"/>
          <a:srcRect l="24800" t="25644" r="37400" b="37006"/>
          <a:stretch>
            <a:fillRect/>
          </a:stretch>
        </p:blipFill>
        <p:spPr>
          <a:xfrm>
            <a:off x="251519" y="4682168"/>
            <a:ext cx="2942959" cy="1938657"/>
          </a:xfrm>
          <a:prstGeom prst="rect">
            <a:avLst/>
          </a:prstGeom>
        </p:spPr>
      </p:pic>
      <p:pic>
        <p:nvPicPr>
          <p:cNvPr id="10" name="Afbeelding 9" descr="WP_20140723_002.jpg"/>
          <p:cNvPicPr/>
          <p:nvPr/>
        </p:nvPicPr>
        <p:blipFill>
          <a:blip r:embed="rId6" cstate="print"/>
          <a:srcRect l="3737" t="21095" r="3646" b="18672"/>
          <a:stretch>
            <a:fillRect/>
          </a:stretch>
        </p:blipFill>
        <p:spPr>
          <a:xfrm>
            <a:off x="7120997" y="4153359"/>
            <a:ext cx="1659446" cy="2105848"/>
          </a:xfrm>
          <a:prstGeom prst="rect">
            <a:avLst/>
          </a:prstGeom>
        </p:spPr>
      </p:pic>
      <p:pic>
        <p:nvPicPr>
          <p:cNvPr id="11" name="Afbeelding 10" descr="WP_20140723_003.jpg"/>
          <p:cNvPicPr/>
          <p:nvPr/>
        </p:nvPicPr>
        <p:blipFill>
          <a:blip r:embed="rId7" cstate="print"/>
          <a:srcRect l="16989" t="22312" r="3825" b="26121"/>
          <a:stretch>
            <a:fillRect/>
          </a:stretch>
        </p:blipFill>
        <p:spPr>
          <a:xfrm>
            <a:off x="5435515" y="4098275"/>
            <a:ext cx="1505111" cy="2230915"/>
          </a:xfrm>
          <a:prstGeom prst="rect">
            <a:avLst/>
          </a:prstGeom>
        </p:spPr>
      </p:pic>
      <p:pic>
        <p:nvPicPr>
          <p:cNvPr id="12" name="Afbeelding 11" descr="WP_20140723_004.jpg"/>
          <p:cNvPicPr/>
          <p:nvPr/>
        </p:nvPicPr>
        <p:blipFill>
          <a:blip r:embed="rId8" cstate="print"/>
          <a:srcRect l="9506" t="11933" r="10473" b="29693"/>
          <a:stretch>
            <a:fillRect/>
          </a:stretch>
        </p:blipFill>
        <p:spPr>
          <a:xfrm>
            <a:off x="3481331" y="4142342"/>
            <a:ext cx="1823712" cy="2224735"/>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0"/>
          </p:nvPr>
        </p:nvSpPr>
        <p:spPr>
          <a:xfrm>
            <a:off x="421200" y="1019908"/>
            <a:ext cx="8722800" cy="4536829"/>
          </a:xfrm>
        </p:spPr>
        <p:txBody>
          <a:bodyPr/>
          <a:lstStyle/>
          <a:p>
            <a:pPr marL="514350" indent="-514350">
              <a:lnSpc>
                <a:spcPct val="100000"/>
              </a:lnSpc>
              <a:buClr>
                <a:srgbClr val="0632AD"/>
              </a:buClr>
              <a:buNone/>
            </a:pPr>
            <a:r>
              <a:rPr lang="nl-NL" sz="2800" dirty="0" smtClean="0">
                <a:solidFill>
                  <a:srgbClr val="0632AD"/>
                </a:solidFill>
                <a:latin typeface="Calibri" pitchFamily="34" charset="0"/>
              </a:rPr>
              <a:t>5. </a:t>
            </a:r>
            <a:r>
              <a:rPr lang="en-GB" sz="2800" dirty="0" smtClean="0">
                <a:solidFill>
                  <a:srgbClr val="0632AD"/>
                </a:solidFill>
                <a:latin typeface="Calibri" pitchFamily="34" charset="0"/>
              </a:rPr>
              <a:t>The graph shows a clear picture of the trend of the ethanol production of the sample per day. </a:t>
            </a:r>
            <a:r>
              <a:rPr lang="en-GB" sz="2800" i="1" dirty="0" smtClean="0">
                <a:solidFill>
                  <a:srgbClr val="0632AD"/>
                </a:solidFill>
                <a:latin typeface="Calibri" pitchFamily="34" charset="0"/>
              </a:rPr>
              <a:t>The daily reports gives the operator essential information for safe and reliable storing fruit at the lowest O</a:t>
            </a:r>
            <a:r>
              <a:rPr lang="en-GB" sz="2800" i="1" baseline="-25000" dirty="0" smtClean="0">
                <a:solidFill>
                  <a:srgbClr val="0632AD"/>
                </a:solidFill>
                <a:latin typeface="Calibri" pitchFamily="34" charset="0"/>
              </a:rPr>
              <a:t>2</a:t>
            </a:r>
            <a:r>
              <a:rPr lang="en-GB" sz="2800" i="1" dirty="0" smtClean="0">
                <a:solidFill>
                  <a:srgbClr val="0632AD"/>
                </a:solidFill>
                <a:latin typeface="Calibri" pitchFamily="34" charset="0"/>
              </a:rPr>
              <a:t> levels. </a:t>
            </a:r>
            <a:endParaRPr lang="nl-NL" sz="2800" dirty="0" smtClean="0">
              <a:solidFill>
                <a:srgbClr val="0632AD"/>
              </a:solidFill>
              <a:latin typeface="Calibri" pitchFamily="34" charset="0"/>
            </a:endParaRPr>
          </a:p>
        </p:txBody>
      </p:sp>
      <p:sp>
        <p:nvSpPr>
          <p:cNvPr id="5" name="Titel 1"/>
          <p:cNvSpPr txBox="1">
            <a:spLocks/>
          </p:cNvSpPr>
          <p:nvPr/>
        </p:nvSpPr>
        <p:spPr bwMode="auto">
          <a:xfrm>
            <a:off x="272714" y="170688"/>
            <a:ext cx="8589100" cy="847306"/>
          </a:xfrm>
          <a:prstGeom prst="rect">
            <a:avLst/>
          </a:prstGeom>
          <a:noFill/>
          <a:ln w="0">
            <a:noFill/>
          </a:ln>
          <a:extLst/>
        </p:spPr>
        <p:txBody>
          <a:bodyPr vert="horz" wrap="square" lIns="18000" tIns="0" rIns="91440" bIns="324000" numCol="1" anchor="t" anchorCtr="0" compatLnSpc="1">
            <a:prstTxWarp prst="textNoShape">
              <a:avLst/>
            </a:prstTxWarp>
            <a:spAutoFit/>
          </a:bodyPr>
          <a:lstStyle/>
          <a:p>
            <a:pPr lvl="0">
              <a:lnSpc>
                <a:spcPts val="4000"/>
              </a:lnSpc>
              <a:defRPr/>
            </a:pPr>
            <a:r>
              <a:rPr lang="en-GB" sz="4000" b="1" dirty="0" smtClean="0">
                <a:solidFill>
                  <a:srgbClr val="FFFFFF"/>
                </a:solidFill>
              </a:rPr>
              <a:t>How does it work</a:t>
            </a:r>
            <a:endParaRPr lang="en-GB" sz="4000" b="1" dirty="0">
              <a:solidFill>
                <a:srgbClr val="FFFFFF"/>
              </a:solidFill>
            </a:endParaRPr>
          </a:p>
        </p:txBody>
      </p:sp>
      <p:pic>
        <p:nvPicPr>
          <p:cNvPr id="7" name="Afbeelding 6" descr="storexlogo.png"/>
          <p:cNvPicPr>
            <a:picLocks noChangeAspect="1"/>
          </p:cNvPicPr>
          <p:nvPr/>
        </p:nvPicPr>
        <p:blipFill>
          <a:blip r:embed="rId2" cstate="print"/>
          <a:stretch>
            <a:fillRect/>
          </a:stretch>
        </p:blipFill>
        <p:spPr>
          <a:xfrm>
            <a:off x="3599832" y="5625321"/>
            <a:ext cx="2489767" cy="965420"/>
          </a:xfrm>
          <a:prstGeom prst="rect">
            <a:avLst/>
          </a:prstGeom>
        </p:spPr>
      </p:pic>
      <p:pic>
        <p:nvPicPr>
          <p:cNvPr id="6" name="Picture 2" descr="S:\Documenten\Storex\Projecten\DCS Projekt\DCS projecten controle 2013 - 2014\Overzicht DCS\Grafieken tot 31 maart 2014\Thewessen\24. Thewessen links.png"/>
          <p:cNvPicPr>
            <a:picLocks noChangeAspect="1" noChangeArrowheads="1"/>
          </p:cNvPicPr>
          <p:nvPr/>
        </p:nvPicPr>
        <p:blipFill>
          <a:blip r:embed="rId3" cstate="print"/>
          <a:srcRect/>
          <a:stretch>
            <a:fillRect/>
          </a:stretch>
        </p:blipFill>
        <p:spPr bwMode="auto">
          <a:xfrm>
            <a:off x="2268415" y="3288323"/>
            <a:ext cx="4686761" cy="234338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6394</TotalTime>
  <Words>1194</Words>
  <Application>Microsoft Office PowerPoint</Application>
  <PresentationFormat>On-screen Show (4:3)</PresentationFormat>
  <Paragraphs>159</Paragraphs>
  <Slides>34</Slides>
  <Notes>17</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4" baseType="lpstr">
      <vt:lpstr>Arial</vt:lpstr>
      <vt:lpstr>Calibri</vt:lpstr>
      <vt:lpstr>Symeteo</vt:lpstr>
      <vt:lpstr>Symusic</vt:lpstr>
      <vt:lpstr>Tahoma</vt:lpstr>
      <vt:lpstr>Verdana</vt:lpstr>
      <vt:lpstr>Wingdings</vt:lpstr>
      <vt:lpstr>Wageningen UR</vt:lpstr>
      <vt:lpstr>Chart</vt:lpstr>
      <vt:lpstr>Worksheet</vt:lpstr>
      <vt:lpstr>  Automatic DCS for the best quality</vt:lpstr>
      <vt:lpstr>The advantages of DCS</vt:lpstr>
      <vt:lpstr> What is Automatic DCS?</vt:lpstr>
      <vt:lpstr> Why automatic DCS?</vt:lpstr>
      <vt:lpstr>2 pc. Measuring boxes with gasanalyser connected on 2 rooms</vt:lpstr>
      <vt:lpstr> </vt:lpstr>
      <vt:lpstr>Installation of measuring boxes</vt:lpstr>
      <vt:lpstr>   Ventilation opening</vt:lpstr>
      <vt:lpstr>PowerPoint Presentation</vt:lpstr>
      <vt:lpstr>PowerPoint Presentation</vt:lpstr>
      <vt:lpstr> The system sends each day an email with  the measured ethanol and O2  values</vt:lpstr>
      <vt:lpstr> How the day starts with DCS</vt:lpstr>
      <vt:lpstr>Example ethanol production</vt:lpstr>
      <vt:lpstr>Example ethanol production</vt:lpstr>
      <vt:lpstr>Example ethanol production</vt:lpstr>
      <vt:lpstr>PowerPoint Presentation</vt:lpstr>
      <vt:lpstr>PowerPoint Presentation</vt:lpstr>
      <vt:lpstr>PowerPoint Presentation</vt:lpstr>
      <vt:lpstr>Extra advantages of  Automatic DCS</vt:lpstr>
      <vt:lpstr>Extra advantages of  Automatic DCS</vt:lpstr>
      <vt:lpstr>Facts about DCS</vt:lpstr>
      <vt:lpstr>History of DCSTM </vt:lpstr>
      <vt:lpstr>History of DCSTM</vt:lpstr>
      <vt:lpstr>DCS - History</vt:lpstr>
      <vt:lpstr>History of the DCS Automatic</vt:lpstr>
      <vt:lpstr>Research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Automatic DCS is now available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TOFI</cp:lastModifiedBy>
  <cp:revision>644</cp:revision>
  <cp:lastPrinted>2012-04-17T17:00:01Z</cp:lastPrinted>
  <dcterms:created xsi:type="dcterms:W3CDTF">2011-09-29T08:30:03Z</dcterms:created>
  <dcterms:modified xsi:type="dcterms:W3CDTF">2015-01-08T16:11:26Z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