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5"/>
  </p:notesMasterIdLst>
  <p:sldIdLst>
    <p:sldId id="256" r:id="rId2"/>
    <p:sldId id="257" r:id="rId3"/>
    <p:sldId id="258" r:id="rId4"/>
    <p:sldId id="259" r:id="rId5"/>
    <p:sldId id="268" r:id="rId6"/>
    <p:sldId id="260" r:id="rId7"/>
    <p:sldId id="261" r:id="rId8"/>
    <p:sldId id="266" r:id="rId9"/>
    <p:sldId id="263" r:id="rId10"/>
    <p:sldId id="269" r:id="rId11"/>
    <p:sldId id="264" r:id="rId12"/>
    <p:sldId id="267" r:id="rId13"/>
    <p:sldId id="265"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E01E"/>
    <a:srgbClr val="E8ED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20" autoAdjust="0"/>
  </p:normalViewPr>
  <p:slideViewPr>
    <p:cSldViewPr>
      <p:cViewPr varScale="1">
        <p:scale>
          <a:sx n="76" d="100"/>
          <a:sy n="76" d="100"/>
        </p:scale>
        <p:origin x="-139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C00000"/>
                </a:solidFill>
              </a:defRPr>
            </a:pPr>
            <a:r>
              <a:rPr lang="en-US" dirty="0" err="1" smtClean="0">
                <a:solidFill>
                  <a:srgbClr val="C00000"/>
                </a:solidFill>
              </a:rPr>
              <a:t>Courbe</a:t>
            </a:r>
            <a:r>
              <a:rPr lang="en-US" dirty="0" smtClean="0">
                <a:solidFill>
                  <a:srgbClr val="C00000"/>
                </a:solidFill>
              </a:rPr>
              <a:t> </a:t>
            </a:r>
            <a:r>
              <a:rPr lang="en-US" dirty="0" err="1" smtClean="0">
                <a:solidFill>
                  <a:srgbClr val="C00000"/>
                </a:solidFill>
              </a:rPr>
              <a:t>étalon</a:t>
            </a:r>
            <a:r>
              <a:rPr lang="en-US" dirty="0" smtClean="0">
                <a:solidFill>
                  <a:srgbClr val="C00000"/>
                </a:solidFill>
              </a:rPr>
              <a:t> O</a:t>
            </a:r>
            <a:r>
              <a:rPr lang="en-US" baseline="-25000" dirty="0" smtClean="0">
                <a:solidFill>
                  <a:srgbClr val="C00000"/>
                </a:solidFill>
              </a:rPr>
              <a:t>2</a:t>
            </a:r>
            <a:r>
              <a:rPr lang="en-US" dirty="0" smtClean="0">
                <a:solidFill>
                  <a:srgbClr val="C00000"/>
                </a:solidFill>
              </a:rPr>
              <a:t> </a:t>
            </a:r>
            <a:r>
              <a:rPr lang="en-US" dirty="0" err="1" smtClean="0">
                <a:solidFill>
                  <a:srgbClr val="C00000"/>
                </a:solidFill>
              </a:rPr>
              <a:t>ou</a:t>
            </a:r>
            <a:r>
              <a:rPr lang="en-US" dirty="0" smtClean="0">
                <a:solidFill>
                  <a:srgbClr val="C00000"/>
                </a:solidFill>
              </a:rPr>
              <a:t> CO</a:t>
            </a:r>
            <a:r>
              <a:rPr lang="en-US" baseline="-25000" dirty="0" smtClean="0">
                <a:solidFill>
                  <a:srgbClr val="C00000"/>
                </a:solidFill>
              </a:rPr>
              <a:t>2 </a:t>
            </a:r>
            <a:endParaRPr lang="en-US" baseline="-25000" dirty="0">
              <a:solidFill>
                <a:srgbClr val="C00000"/>
              </a:solidFill>
            </a:endParaRPr>
          </a:p>
        </c:rich>
      </c:tx>
      <c:layout>
        <c:manualLayout>
          <c:xMode val="edge"/>
          <c:yMode val="edge"/>
          <c:x val="0.39228180995762457"/>
          <c:y val="6.5295480615868429E-2"/>
        </c:manualLayout>
      </c:layout>
      <c:overlay val="0"/>
    </c:title>
    <c:autoTitleDeleted val="0"/>
    <c:plotArea>
      <c:layout/>
      <c:scatterChart>
        <c:scatterStyle val="lineMarker"/>
        <c:varyColors val="0"/>
        <c:ser>
          <c:idx val="0"/>
          <c:order val="0"/>
          <c:tx>
            <c:strRef>
              <c:f>Feuil1!$B$1</c:f>
              <c:strCache>
                <c:ptCount val="1"/>
                <c:pt idx="0">
                  <c:v>Valeur des Y</c:v>
                </c:pt>
              </c:strCache>
            </c:strRef>
          </c:tx>
          <c:spPr>
            <a:ln w="50800">
              <a:solidFill>
                <a:srgbClr val="002060"/>
              </a:solidFill>
            </a:ln>
          </c:spPr>
          <c:xVal>
            <c:numRef>
              <c:f>Feuil1!$A$2:$A$3</c:f>
              <c:numCache>
                <c:formatCode>General</c:formatCode>
                <c:ptCount val="2"/>
                <c:pt idx="0">
                  <c:v>0</c:v>
                </c:pt>
                <c:pt idx="1">
                  <c:v>1.5</c:v>
                </c:pt>
              </c:numCache>
            </c:numRef>
          </c:xVal>
          <c:yVal>
            <c:numRef>
              <c:f>Feuil1!$B$2:$B$3</c:f>
              <c:numCache>
                <c:formatCode>General</c:formatCode>
                <c:ptCount val="2"/>
                <c:pt idx="0">
                  <c:v>0</c:v>
                </c:pt>
                <c:pt idx="1">
                  <c:v>1.5</c:v>
                </c:pt>
              </c:numCache>
            </c:numRef>
          </c:yVal>
          <c:smooth val="0"/>
        </c:ser>
        <c:dLbls>
          <c:showLegendKey val="0"/>
          <c:showVal val="0"/>
          <c:showCatName val="0"/>
          <c:showSerName val="0"/>
          <c:showPercent val="0"/>
          <c:showBubbleSize val="0"/>
        </c:dLbls>
        <c:axId val="211602816"/>
        <c:axId val="212235392"/>
      </c:scatterChart>
      <c:valAx>
        <c:axId val="211602816"/>
        <c:scaling>
          <c:orientation val="minMax"/>
          <c:max val="3"/>
        </c:scaling>
        <c:delete val="0"/>
        <c:axPos val="b"/>
        <c:numFmt formatCode="General" sourceLinked="1"/>
        <c:majorTickMark val="out"/>
        <c:minorTickMark val="none"/>
        <c:tickLblPos val="nextTo"/>
        <c:crossAx val="212235392"/>
        <c:crosses val="autoZero"/>
        <c:crossBetween val="midCat"/>
      </c:valAx>
      <c:valAx>
        <c:axId val="212235392"/>
        <c:scaling>
          <c:orientation val="minMax"/>
          <c:max val="3"/>
          <c:min val="0"/>
        </c:scaling>
        <c:delete val="0"/>
        <c:axPos val="l"/>
        <c:majorGridlines/>
        <c:numFmt formatCode="General" sourceLinked="1"/>
        <c:majorTickMark val="out"/>
        <c:minorTickMark val="none"/>
        <c:tickLblPos val="nextTo"/>
        <c:crossAx val="211602816"/>
        <c:crosses val="autoZero"/>
        <c:crossBetween val="midCat"/>
      </c:valAx>
    </c:plotArea>
    <c:plotVisOnly val="1"/>
    <c:dispBlanksAs val="gap"/>
    <c:showDLblsOverMax val="0"/>
  </c:chart>
  <c:spPr>
    <a:solidFill>
      <a:schemeClr val="accent4">
        <a:lumMod val="40000"/>
        <a:lumOff val="60000"/>
      </a:schemeClr>
    </a:solidFill>
  </c:spPr>
  <c:txPr>
    <a:bodyPr/>
    <a:lstStyle/>
    <a:p>
      <a:pPr>
        <a:defRPr sz="1800"/>
      </a:pPr>
      <a:endParaRPr lang="fr-F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1B22EE-9860-4579-BC89-3B7DE14BD3BC}" type="doc">
      <dgm:prSet loTypeId="urn:microsoft.com/office/officeart/2005/8/layout/vProcess5" loCatId="process" qsTypeId="urn:microsoft.com/office/officeart/2005/8/quickstyle/simple1" qsCatId="simple" csTypeId="urn:microsoft.com/office/officeart/2005/8/colors/colorful1#1" csCatId="colorful" phldr="1"/>
      <dgm:spPr/>
      <dgm:t>
        <a:bodyPr/>
        <a:lstStyle/>
        <a:p>
          <a:endParaRPr lang="fr-FR"/>
        </a:p>
      </dgm:t>
    </dgm:pt>
    <dgm:pt modelId="{9123B997-6E31-43A9-8D14-FFD50D0442B3}">
      <dgm:prSet/>
      <dgm:spPr>
        <a:solidFill>
          <a:srgbClr val="0070C0"/>
        </a:solidFill>
      </dgm:spPr>
      <dgm:t>
        <a:bodyPr/>
        <a:lstStyle/>
        <a:p>
          <a:pPr rtl="0"/>
          <a:r>
            <a:rPr lang="fr-FR" dirty="0" smtClean="0">
              <a:solidFill>
                <a:srgbClr val="FFFF00"/>
              </a:solidFill>
            </a:rPr>
            <a:t>Le rinçage à l’azote de l’adsorbeur est </a:t>
          </a:r>
          <a:r>
            <a:rPr lang="fr-FR" b="0" cap="all" baseline="0" dirty="0" smtClean="0">
              <a:solidFill>
                <a:schemeClr val="bg1"/>
              </a:solidFill>
            </a:rPr>
            <a:t>obligatoire</a:t>
          </a:r>
          <a:endParaRPr lang="fr-FR" b="0" cap="all" baseline="0" dirty="0">
            <a:solidFill>
              <a:schemeClr val="bg1"/>
            </a:solidFill>
          </a:endParaRPr>
        </a:p>
      </dgm:t>
    </dgm:pt>
    <dgm:pt modelId="{782252F3-BC7A-4ECC-A9D3-92BD5FD06CA2}" type="parTrans" cxnId="{B3283B3F-8C6A-48FE-9FBC-52AA035E87E5}">
      <dgm:prSet/>
      <dgm:spPr/>
      <dgm:t>
        <a:bodyPr/>
        <a:lstStyle/>
        <a:p>
          <a:endParaRPr lang="fr-FR"/>
        </a:p>
      </dgm:t>
    </dgm:pt>
    <dgm:pt modelId="{49C40A78-DA43-40EF-A2C7-1E80AC8CF6F4}" type="sibTrans" cxnId="{B3283B3F-8C6A-48FE-9FBC-52AA035E87E5}">
      <dgm:prSet/>
      <dgm:spPr/>
      <dgm:t>
        <a:bodyPr/>
        <a:lstStyle/>
        <a:p>
          <a:endParaRPr lang="fr-FR"/>
        </a:p>
      </dgm:t>
    </dgm:pt>
    <dgm:pt modelId="{A1F41168-544F-424E-B03C-2D19A1B09742}">
      <dgm:prSet/>
      <dgm:spPr>
        <a:solidFill>
          <a:srgbClr val="92D050"/>
        </a:solidFill>
      </dgm:spPr>
      <dgm:t>
        <a:bodyPr/>
        <a:lstStyle/>
        <a:p>
          <a:pPr rtl="0"/>
          <a:r>
            <a:rPr lang="fr-FR" dirty="0" smtClean="0"/>
            <a:t>Cuve réserve d’azote</a:t>
          </a:r>
          <a:endParaRPr lang="fr-FR" dirty="0"/>
        </a:p>
      </dgm:t>
    </dgm:pt>
    <dgm:pt modelId="{C1C8A928-FC5F-4B0A-9B06-23E077778F31}" type="parTrans" cxnId="{70B87F3D-5D4C-41BD-9B5F-C6CD808DC08F}">
      <dgm:prSet/>
      <dgm:spPr/>
      <dgm:t>
        <a:bodyPr/>
        <a:lstStyle/>
        <a:p>
          <a:endParaRPr lang="fr-FR"/>
        </a:p>
      </dgm:t>
    </dgm:pt>
    <dgm:pt modelId="{CA5C3A9D-8C00-43A6-8AC8-BEFDC7DD11A6}" type="sibTrans" cxnId="{70B87F3D-5D4C-41BD-9B5F-C6CD808DC08F}">
      <dgm:prSet/>
      <dgm:spPr/>
      <dgm:t>
        <a:bodyPr/>
        <a:lstStyle/>
        <a:p>
          <a:endParaRPr lang="fr-FR"/>
        </a:p>
      </dgm:t>
    </dgm:pt>
    <dgm:pt modelId="{1CFA2832-A5C2-4CD8-A717-03F8CA134B4E}">
      <dgm:prSet/>
      <dgm:spPr>
        <a:solidFill>
          <a:srgbClr val="FFC000"/>
        </a:solidFill>
      </dgm:spPr>
      <dgm:t>
        <a:bodyPr/>
        <a:lstStyle/>
        <a:p>
          <a:pPr rtl="0"/>
          <a:r>
            <a:rPr lang="fr-FR" dirty="0" smtClean="0"/>
            <a:t>Générateur d’azote en permanence</a:t>
          </a:r>
          <a:endParaRPr lang="fr-FR" dirty="0"/>
        </a:p>
      </dgm:t>
    </dgm:pt>
    <dgm:pt modelId="{322BF440-3D41-4460-A8DB-14DE1B773974}" type="parTrans" cxnId="{3A22580A-3C6B-479F-AA6C-068F58A84C99}">
      <dgm:prSet/>
      <dgm:spPr/>
      <dgm:t>
        <a:bodyPr/>
        <a:lstStyle/>
        <a:p>
          <a:endParaRPr lang="fr-FR"/>
        </a:p>
      </dgm:t>
    </dgm:pt>
    <dgm:pt modelId="{B538A238-3F80-487B-9E27-902F913065C1}" type="sibTrans" cxnId="{3A22580A-3C6B-479F-AA6C-068F58A84C99}">
      <dgm:prSet/>
      <dgm:spPr/>
      <dgm:t>
        <a:bodyPr/>
        <a:lstStyle/>
        <a:p>
          <a:endParaRPr lang="fr-FR"/>
        </a:p>
      </dgm:t>
    </dgm:pt>
    <dgm:pt modelId="{AEB022C5-2833-4F3A-AEE8-6673DAED211D}">
      <dgm:prSet/>
      <dgm:spPr>
        <a:solidFill>
          <a:srgbClr val="C00000"/>
        </a:solidFill>
      </dgm:spPr>
      <dgm:t>
        <a:bodyPr/>
        <a:lstStyle/>
        <a:p>
          <a:pPr rtl="0"/>
          <a:r>
            <a:rPr lang="fr-FR" dirty="0" smtClean="0"/>
            <a:t>« Tuyauterie » d’azote</a:t>
          </a:r>
          <a:endParaRPr lang="fr-FR" dirty="0"/>
        </a:p>
      </dgm:t>
    </dgm:pt>
    <dgm:pt modelId="{94EE4800-2A59-44DF-BBE7-DFC0A9B8D331}" type="parTrans" cxnId="{9B23F65C-83B2-4913-B665-ABE27F47B7ED}">
      <dgm:prSet/>
      <dgm:spPr/>
      <dgm:t>
        <a:bodyPr/>
        <a:lstStyle/>
        <a:p>
          <a:endParaRPr lang="fr-FR"/>
        </a:p>
      </dgm:t>
    </dgm:pt>
    <dgm:pt modelId="{C7A7E065-0034-4250-B27F-9DEDF9C64F00}" type="sibTrans" cxnId="{9B23F65C-83B2-4913-B665-ABE27F47B7ED}">
      <dgm:prSet/>
      <dgm:spPr/>
      <dgm:t>
        <a:bodyPr/>
        <a:lstStyle/>
        <a:p>
          <a:endParaRPr lang="fr-FR"/>
        </a:p>
      </dgm:t>
    </dgm:pt>
    <dgm:pt modelId="{AAE2C5B0-C0CC-454B-9287-2DF9D0816BAB}" type="pres">
      <dgm:prSet presAssocID="{9F1B22EE-9860-4579-BC89-3B7DE14BD3BC}" presName="outerComposite" presStyleCnt="0">
        <dgm:presLayoutVars>
          <dgm:chMax val="5"/>
          <dgm:dir/>
          <dgm:resizeHandles val="exact"/>
        </dgm:presLayoutVars>
      </dgm:prSet>
      <dgm:spPr/>
      <dgm:t>
        <a:bodyPr/>
        <a:lstStyle/>
        <a:p>
          <a:endParaRPr lang="fr-FR"/>
        </a:p>
      </dgm:t>
    </dgm:pt>
    <dgm:pt modelId="{73A87544-327E-4E78-B5F7-4DD392062368}" type="pres">
      <dgm:prSet presAssocID="{9F1B22EE-9860-4579-BC89-3B7DE14BD3BC}" presName="dummyMaxCanvas" presStyleCnt="0">
        <dgm:presLayoutVars/>
      </dgm:prSet>
      <dgm:spPr/>
    </dgm:pt>
    <dgm:pt modelId="{E94F7CB6-E4D6-4F86-A573-68CB1715F322}" type="pres">
      <dgm:prSet presAssocID="{9F1B22EE-9860-4579-BC89-3B7DE14BD3BC}" presName="FourNodes_1" presStyleLbl="node1" presStyleIdx="0" presStyleCnt="4">
        <dgm:presLayoutVars>
          <dgm:bulletEnabled val="1"/>
        </dgm:presLayoutVars>
      </dgm:prSet>
      <dgm:spPr/>
      <dgm:t>
        <a:bodyPr/>
        <a:lstStyle/>
        <a:p>
          <a:endParaRPr lang="fr-FR"/>
        </a:p>
      </dgm:t>
    </dgm:pt>
    <dgm:pt modelId="{D9CD6CBD-D464-4F02-9773-AB4C9364C646}" type="pres">
      <dgm:prSet presAssocID="{9F1B22EE-9860-4579-BC89-3B7DE14BD3BC}" presName="FourNodes_2" presStyleLbl="node1" presStyleIdx="1" presStyleCnt="4">
        <dgm:presLayoutVars>
          <dgm:bulletEnabled val="1"/>
        </dgm:presLayoutVars>
      </dgm:prSet>
      <dgm:spPr/>
      <dgm:t>
        <a:bodyPr/>
        <a:lstStyle/>
        <a:p>
          <a:endParaRPr lang="fr-FR"/>
        </a:p>
      </dgm:t>
    </dgm:pt>
    <dgm:pt modelId="{38B9B2C0-ED86-4FBB-AB3E-FC1E7E7C18FB}" type="pres">
      <dgm:prSet presAssocID="{9F1B22EE-9860-4579-BC89-3B7DE14BD3BC}" presName="FourNodes_3" presStyleLbl="node1" presStyleIdx="2" presStyleCnt="4">
        <dgm:presLayoutVars>
          <dgm:bulletEnabled val="1"/>
        </dgm:presLayoutVars>
      </dgm:prSet>
      <dgm:spPr/>
      <dgm:t>
        <a:bodyPr/>
        <a:lstStyle/>
        <a:p>
          <a:endParaRPr lang="fr-FR"/>
        </a:p>
      </dgm:t>
    </dgm:pt>
    <dgm:pt modelId="{116E41AA-4521-44C1-93EA-A5B92D4060D2}" type="pres">
      <dgm:prSet presAssocID="{9F1B22EE-9860-4579-BC89-3B7DE14BD3BC}" presName="FourNodes_4" presStyleLbl="node1" presStyleIdx="3" presStyleCnt="4">
        <dgm:presLayoutVars>
          <dgm:bulletEnabled val="1"/>
        </dgm:presLayoutVars>
      </dgm:prSet>
      <dgm:spPr/>
      <dgm:t>
        <a:bodyPr/>
        <a:lstStyle/>
        <a:p>
          <a:endParaRPr lang="fr-FR"/>
        </a:p>
      </dgm:t>
    </dgm:pt>
    <dgm:pt modelId="{2F23EEE5-D0BE-4BAE-9486-CF1D3423C964}" type="pres">
      <dgm:prSet presAssocID="{9F1B22EE-9860-4579-BC89-3B7DE14BD3BC}" presName="FourConn_1-2" presStyleLbl="fgAccFollowNode1" presStyleIdx="0" presStyleCnt="3">
        <dgm:presLayoutVars>
          <dgm:bulletEnabled val="1"/>
        </dgm:presLayoutVars>
      </dgm:prSet>
      <dgm:spPr/>
      <dgm:t>
        <a:bodyPr/>
        <a:lstStyle/>
        <a:p>
          <a:endParaRPr lang="fr-FR"/>
        </a:p>
      </dgm:t>
    </dgm:pt>
    <dgm:pt modelId="{FBFB9048-25CA-4763-8D41-6BF1FB6F629D}" type="pres">
      <dgm:prSet presAssocID="{9F1B22EE-9860-4579-BC89-3B7DE14BD3BC}" presName="FourConn_2-3" presStyleLbl="fgAccFollowNode1" presStyleIdx="1" presStyleCnt="3">
        <dgm:presLayoutVars>
          <dgm:bulletEnabled val="1"/>
        </dgm:presLayoutVars>
      </dgm:prSet>
      <dgm:spPr/>
      <dgm:t>
        <a:bodyPr/>
        <a:lstStyle/>
        <a:p>
          <a:endParaRPr lang="fr-FR"/>
        </a:p>
      </dgm:t>
    </dgm:pt>
    <dgm:pt modelId="{E5066057-7CCE-42E6-BC7E-E5C5928EB7EA}" type="pres">
      <dgm:prSet presAssocID="{9F1B22EE-9860-4579-BC89-3B7DE14BD3BC}" presName="FourConn_3-4" presStyleLbl="fgAccFollowNode1" presStyleIdx="2" presStyleCnt="3">
        <dgm:presLayoutVars>
          <dgm:bulletEnabled val="1"/>
        </dgm:presLayoutVars>
      </dgm:prSet>
      <dgm:spPr/>
      <dgm:t>
        <a:bodyPr/>
        <a:lstStyle/>
        <a:p>
          <a:endParaRPr lang="fr-FR"/>
        </a:p>
      </dgm:t>
    </dgm:pt>
    <dgm:pt modelId="{56BE9759-5F90-49F4-BAA3-15C7F9524628}" type="pres">
      <dgm:prSet presAssocID="{9F1B22EE-9860-4579-BC89-3B7DE14BD3BC}" presName="FourNodes_1_text" presStyleLbl="node1" presStyleIdx="3" presStyleCnt="4">
        <dgm:presLayoutVars>
          <dgm:bulletEnabled val="1"/>
        </dgm:presLayoutVars>
      </dgm:prSet>
      <dgm:spPr/>
      <dgm:t>
        <a:bodyPr/>
        <a:lstStyle/>
        <a:p>
          <a:endParaRPr lang="fr-FR"/>
        </a:p>
      </dgm:t>
    </dgm:pt>
    <dgm:pt modelId="{2E0A9BA8-324A-4742-A27F-701601626D98}" type="pres">
      <dgm:prSet presAssocID="{9F1B22EE-9860-4579-BC89-3B7DE14BD3BC}" presName="FourNodes_2_text" presStyleLbl="node1" presStyleIdx="3" presStyleCnt="4">
        <dgm:presLayoutVars>
          <dgm:bulletEnabled val="1"/>
        </dgm:presLayoutVars>
      </dgm:prSet>
      <dgm:spPr/>
      <dgm:t>
        <a:bodyPr/>
        <a:lstStyle/>
        <a:p>
          <a:endParaRPr lang="fr-FR"/>
        </a:p>
      </dgm:t>
    </dgm:pt>
    <dgm:pt modelId="{A7E258D0-B15B-47C6-8A7C-276D49259CB9}" type="pres">
      <dgm:prSet presAssocID="{9F1B22EE-9860-4579-BC89-3B7DE14BD3BC}" presName="FourNodes_3_text" presStyleLbl="node1" presStyleIdx="3" presStyleCnt="4">
        <dgm:presLayoutVars>
          <dgm:bulletEnabled val="1"/>
        </dgm:presLayoutVars>
      </dgm:prSet>
      <dgm:spPr/>
      <dgm:t>
        <a:bodyPr/>
        <a:lstStyle/>
        <a:p>
          <a:endParaRPr lang="fr-FR"/>
        </a:p>
      </dgm:t>
    </dgm:pt>
    <dgm:pt modelId="{65D57594-1566-4F40-87F6-0C93E1BF0A24}" type="pres">
      <dgm:prSet presAssocID="{9F1B22EE-9860-4579-BC89-3B7DE14BD3BC}" presName="FourNodes_4_text" presStyleLbl="node1" presStyleIdx="3" presStyleCnt="4">
        <dgm:presLayoutVars>
          <dgm:bulletEnabled val="1"/>
        </dgm:presLayoutVars>
      </dgm:prSet>
      <dgm:spPr/>
      <dgm:t>
        <a:bodyPr/>
        <a:lstStyle/>
        <a:p>
          <a:endParaRPr lang="fr-FR"/>
        </a:p>
      </dgm:t>
    </dgm:pt>
  </dgm:ptLst>
  <dgm:cxnLst>
    <dgm:cxn modelId="{B3283B3F-8C6A-48FE-9FBC-52AA035E87E5}" srcId="{9F1B22EE-9860-4579-BC89-3B7DE14BD3BC}" destId="{9123B997-6E31-43A9-8D14-FFD50D0442B3}" srcOrd="0" destOrd="0" parTransId="{782252F3-BC7A-4ECC-A9D3-92BD5FD06CA2}" sibTransId="{49C40A78-DA43-40EF-A2C7-1E80AC8CF6F4}"/>
    <dgm:cxn modelId="{70B87F3D-5D4C-41BD-9B5F-C6CD808DC08F}" srcId="{9F1B22EE-9860-4579-BC89-3B7DE14BD3BC}" destId="{A1F41168-544F-424E-B03C-2D19A1B09742}" srcOrd="1" destOrd="0" parTransId="{C1C8A928-FC5F-4B0A-9B06-23E077778F31}" sibTransId="{CA5C3A9D-8C00-43A6-8AC8-BEFDC7DD11A6}"/>
    <dgm:cxn modelId="{3A22580A-3C6B-479F-AA6C-068F58A84C99}" srcId="{9F1B22EE-9860-4579-BC89-3B7DE14BD3BC}" destId="{1CFA2832-A5C2-4CD8-A717-03F8CA134B4E}" srcOrd="2" destOrd="0" parTransId="{322BF440-3D41-4460-A8DB-14DE1B773974}" sibTransId="{B538A238-3F80-487B-9E27-902F913065C1}"/>
    <dgm:cxn modelId="{9B23F65C-83B2-4913-B665-ABE27F47B7ED}" srcId="{9F1B22EE-9860-4579-BC89-3B7DE14BD3BC}" destId="{AEB022C5-2833-4F3A-AEE8-6673DAED211D}" srcOrd="3" destOrd="0" parTransId="{94EE4800-2A59-44DF-BBE7-DFC0A9B8D331}" sibTransId="{C7A7E065-0034-4250-B27F-9DEDF9C64F00}"/>
    <dgm:cxn modelId="{31A59521-3356-41C0-A8D0-8AA05DDCCC6E}" type="presOf" srcId="{49C40A78-DA43-40EF-A2C7-1E80AC8CF6F4}" destId="{2F23EEE5-D0BE-4BAE-9486-CF1D3423C964}" srcOrd="0" destOrd="0" presId="urn:microsoft.com/office/officeart/2005/8/layout/vProcess5"/>
    <dgm:cxn modelId="{8E74FA31-1EE4-41A6-B10B-D5CFEEADFA5A}" type="presOf" srcId="{AEB022C5-2833-4F3A-AEE8-6673DAED211D}" destId="{65D57594-1566-4F40-87F6-0C93E1BF0A24}" srcOrd="1" destOrd="0" presId="urn:microsoft.com/office/officeart/2005/8/layout/vProcess5"/>
    <dgm:cxn modelId="{77B951EA-FDAF-4A0E-BAF3-07C14938F56E}" type="presOf" srcId="{AEB022C5-2833-4F3A-AEE8-6673DAED211D}" destId="{116E41AA-4521-44C1-93EA-A5B92D4060D2}" srcOrd="0" destOrd="0" presId="urn:microsoft.com/office/officeart/2005/8/layout/vProcess5"/>
    <dgm:cxn modelId="{4891AA0C-49F1-4E19-83D6-ED329AE5B0FE}" type="presOf" srcId="{9123B997-6E31-43A9-8D14-FFD50D0442B3}" destId="{56BE9759-5F90-49F4-BAA3-15C7F9524628}" srcOrd="1" destOrd="0" presId="urn:microsoft.com/office/officeart/2005/8/layout/vProcess5"/>
    <dgm:cxn modelId="{670CD365-E068-417D-9B0D-179EE14AFA59}" type="presOf" srcId="{A1F41168-544F-424E-B03C-2D19A1B09742}" destId="{2E0A9BA8-324A-4742-A27F-701601626D98}" srcOrd="1" destOrd="0" presId="urn:microsoft.com/office/officeart/2005/8/layout/vProcess5"/>
    <dgm:cxn modelId="{0D1E089F-75FE-42A2-80D6-B4BADFF5D7F0}" type="presOf" srcId="{9123B997-6E31-43A9-8D14-FFD50D0442B3}" destId="{E94F7CB6-E4D6-4F86-A573-68CB1715F322}" srcOrd="0" destOrd="0" presId="urn:microsoft.com/office/officeart/2005/8/layout/vProcess5"/>
    <dgm:cxn modelId="{D416B811-E370-4534-862C-E50ACC025911}" type="presOf" srcId="{A1F41168-544F-424E-B03C-2D19A1B09742}" destId="{D9CD6CBD-D464-4F02-9773-AB4C9364C646}" srcOrd="0" destOrd="0" presId="urn:microsoft.com/office/officeart/2005/8/layout/vProcess5"/>
    <dgm:cxn modelId="{4E7D8D1B-6BCB-496A-A1BD-BD2013DD10FF}" type="presOf" srcId="{1CFA2832-A5C2-4CD8-A717-03F8CA134B4E}" destId="{A7E258D0-B15B-47C6-8A7C-276D49259CB9}" srcOrd="1" destOrd="0" presId="urn:microsoft.com/office/officeart/2005/8/layout/vProcess5"/>
    <dgm:cxn modelId="{76C84DE1-0F73-4DEC-B9E4-700DCCC0DDCB}" type="presOf" srcId="{CA5C3A9D-8C00-43A6-8AC8-BEFDC7DD11A6}" destId="{FBFB9048-25CA-4763-8D41-6BF1FB6F629D}" srcOrd="0" destOrd="0" presId="urn:microsoft.com/office/officeart/2005/8/layout/vProcess5"/>
    <dgm:cxn modelId="{4C3E0404-59C5-4CC7-8DBA-63618EA07272}" type="presOf" srcId="{1CFA2832-A5C2-4CD8-A717-03F8CA134B4E}" destId="{38B9B2C0-ED86-4FBB-AB3E-FC1E7E7C18FB}" srcOrd="0" destOrd="0" presId="urn:microsoft.com/office/officeart/2005/8/layout/vProcess5"/>
    <dgm:cxn modelId="{B1CF5A46-DF8A-4B79-B018-00890A636CF1}" type="presOf" srcId="{9F1B22EE-9860-4579-BC89-3B7DE14BD3BC}" destId="{AAE2C5B0-C0CC-454B-9287-2DF9D0816BAB}" srcOrd="0" destOrd="0" presId="urn:microsoft.com/office/officeart/2005/8/layout/vProcess5"/>
    <dgm:cxn modelId="{F42B181A-C808-428B-8FE7-8407C40DAB3E}" type="presOf" srcId="{B538A238-3F80-487B-9E27-902F913065C1}" destId="{E5066057-7CCE-42E6-BC7E-E5C5928EB7EA}" srcOrd="0" destOrd="0" presId="urn:microsoft.com/office/officeart/2005/8/layout/vProcess5"/>
    <dgm:cxn modelId="{BF6EA727-C09C-4A24-9142-FCDD0F442FBB}" type="presParOf" srcId="{AAE2C5B0-C0CC-454B-9287-2DF9D0816BAB}" destId="{73A87544-327E-4E78-B5F7-4DD392062368}" srcOrd="0" destOrd="0" presId="urn:microsoft.com/office/officeart/2005/8/layout/vProcess5"/>
    <dgm:cxn modelId="{497BA29B-A12A-4071-A7E2-D87AF1096DFA}" type="presParOf" srcId="{AAE2C5B0-C0CC-454B-9287-2DF9D0816BAB}" destId="{E94F7CB6-E4D6-4F86-A573-68CB1715F322}" srcOrd="1" destOrd="0" presId="urn:microsoft.com/office/officeart/2005/8/layout/vProcess5"/>
    <dgm:cxn modelId="{1DEB5B28-2BA4-4563-A9EA-ED6E7C5CD84C}" type="presParOf" srcId="{AAE2C5B0-C0CC-454B-9287-2DF9D0816BAB}" destId="{D9CD6CBD-D464-4F02-9773-AB4C9364C646}" srcOrd="2" destOrd="0" presId="urn:microsoft.com/office/officeart/2005/8/layout/vProcess5"/>
    <dgm:cxn modelId="{E9BF53F1-14D9-4853-9794-2D135EC4B5D8}" type="presParOf" srcId="{AAE2C5B0-C0CC-454B-9287-2DF9D0816BAB}" destId="{38B9B2C0-ED86-4FBB-AB3E-FC1E7E7C18FB}" srcOrd="3" destOrd="0" presId="urn:microsoft.com/office/officeart/2005/8/layout/vProcess5"/>
    <dgm:cxn modelId="{D683CB25-70AF-4737-BF7F-2675FA22707F}" type="presParOf" srcId="{AAE2C5B0-C0CC-454B-9287-2DF9D0816BAB}" destId="{116E41AA-4521-44C1-93EA-A5B92D4060D2}" srcOrd="4" destOrd="0" presId="urn:microsoft.com/office/officeart/2005/8/layout/vProcess5"/>
    <dgm:cxn modelId="{DE583779-1A3A-4CDD-ABDB-66B91FF46D00}" type="presParOf" srcId="{AAE2C5B0-C0CC-454B-9287-2DF9D0816BAB}" destId="{2F23EEE5-D0BE-4BAE-9486-CF1D3423C964}" srcOrd="5" destOrd="0" presId="urn:microsoft.com/office/officeart/2005/8/layout/vProcess5"/>
    <dgm:cxn modelId="{37881F07-3279-41D8-8072-60DACBE7E37E}" type="presParOf" srcId="{AAE2C5B0-C0CC-454B-9287-2DF9D0816BAB}" destId="{FBFB9048-25CA-4763-8D41-6BF1FB6F629D}" srcOrd="6" destOrd="0" presId="urn:microsoft.com/office/officeart/2005/8/layout/vProcess5"/>
    <dgm:cxn modelId="{FDFC0047-0B89-4294-B60E-29EE185666FC}" type="presParOf" srcId="{AAE2C5B0-C0CC-454B-9287-2DF9D0816BAB}" destId="{E5066057-7CCE-42E6-BC7E-E5C5928EB7EA}" srcOrd="7" destOrd="0" presId="urn:microsoft.com/office/officeart/2005/8/layout/vProcess5"/>
    <dgm:cxn modelId="{0A5706BD-264E-46E5-91CD-FDA76DCA704C}" type="presParOf" srcId="{AAE2C5B0-C0CC-454B-9287-2DF9D0816BAB}" destId="{56BE9759-5F90-49F4-BAA3-15C7F9524628}" srcOrd="8" destOrd="0" presId="urn:microsoft.com/office/officeart/2005/8/layout/vProcess5"/>
    <dgm:cxn modelId="{F6F93504-15D0-413B-AB1F-809495590A25}" type="presParOf" srcId="{AAE2C5B0-C0CC-454B-9287-2DF9D0816BAB}" destId="{2E0A9BA8-324A-4742-A27F-701601626D98}" srcOrd="9" destOrd="0" presId="urn:microsoft.com/office/officeart/2005/8/layout/vProcess5"/>
    <dgm:cxn modelId="{98E27880-FE4C-405C-80CB-4D2E844EE606}" type="presParOf" srcId="{AAE2C5B0-C0CC-454B-9287-2DF9D0816BAB}" destId="{A7E258D0-B15B-47C6-8A7C-276D49259CB9}" srcOrd="10" destOrd="0" presId="urn:microsoft.com/office/officeart/2005/8/layout/vProcess5"/>
    <dgm:cxn modelId="{5BE771CD-14BA-41C4-A543-0A308365971D}" type="presParOf" srcId="{AAE2C5B0-C0CC-454B-9287-2DF9D0816BAB}" destId="{65D57594-1566-4F40-87F6-0C93E1BF0A24}"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F7CB6-E4D6-4F86-A573-68CB1715F322}">
      <dsp:nvSpPr>
        <dsp:cNvPr id="0" name=""/>
        <dsp:cNvSpPr/>
      </dsp:nvSpPr>
      <dsp:spPr>
        <a:xfrm>
          <a:off x="0" y="0"/>
          <a:ext cx="5126969" cy="1061397"/>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fr-FR" sz="2300" kern="1200" dirty="0" smtClean="0">
              <a:solidFill>
                <a:srgbClr val="FFFF00"/>
              </a:solidFill>
            </a:rPr>
            <a:t>Le rinçage à l’azote de l’adsorbeur est </a:t>
          </a:r>
          <a:r>
            <a:rPr lang="fr-FR" sz="2300" b="0" kern="1200" cap="all" baseline="0" dirty="0" smtClean="0">
              <a:solidFill>
                <a:schemeClr val="bg1"/>
              </a:solidFill>
            </a:rPr>
            <a:t>obligatoire</a:t>
          </a:r>
          <a:endParaRPr lang="fr-FR" sz="2300" b="0" kern="1200" cap="all" baseline="0" dirty="0">
            <a:solidFill>
              <a:schemeClr val="bg1"/>
            </a:solidFill>
          </a:endParaRPr>
        </a:p>
      </dsp:txBody>
      <dsp:txXfrm>
        <a:off x="31087" y="31087"/>
        <a:ext cx="3891950" cy="999223"/>
      </dsp:txXfrm>
    </dsp:sp>
    <dsp:sp modelId="{D9CD6CBD-D464-4F02-9773-AB4C9364C646}">
      <dsp:nvSpPr>
        <dsp:cNvPr id="0" name=""/>
        <dsp:cNvSpPr/>
      </dsp:nvSpPr>
      <dsp:spPr>
        <a:xfrm>
          <a:off x="429383" y="1254379"/>
          <a:ext cx="5126969" cy="1061397"/>
        </a:xfrm>
        <a:prstGeom prst="roundRect">
          <a:avLst>
            <a:gd name="adj" fmla="val 10000"/>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fr-FR" sz="2300" kern="1200" dirty="0" smtClean="0"/>
            <a:t>Cuve réserve d’azote</a:t>
          </a:r>
          <a:endParaRPr lang="fr-FR" sz="2300" kern="1200" dirty="0"/>
        </a:p>
      </dsp:txBody>
      <dsp:txXfrm>
        <a:off x="460470" y="1285466"/>
        <a:ext cx="3945503" cy="999223"/>
      </dsp:txXfrm>
    </dsp:sp>
    <dsp:sp modelId="{38B9B2C0-ED86-4FBB-AB3E-FC1E7E7C18FB}">
      <dsp:nvSpPr>
        <dsp:cNvPr id="0" name=""/>
        <dsp:cNvSpPr/>
      </dsp:nvSpPr>
      <dsp:spPr>
        <a:xfrm>
          <a:off x="852358" y="2508758"/>
          <a:ext cx="5126969" cy="1061397"/>
        </a:xfrm>
        <a:prstGeom prst="roundRect">
          <a:avLst>
            <a:gd name="adj" fmla="val 10000"/>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fr-FR" sz="2300" kern="1200" dirty="0" smtClean="0"/>
            <a:t>Générateur d’azote en permanence</a:t>
          </a:r>
          <a:endParaRPr lang="fr-FR" sz="2300" kern="1200" dirty="0"/>
        </a:p>
      </dsp:txBody>
      <dsp:txXfrm>
        <a:off x="883445" y="2539845"/>
        <a:ext cx="3951911" cy="999223"/>
      </dsp:txXfrm>
    </dsp:sp>
    <dsp:sp modelId="{116E41AA-4521-44C1-93EA-A5B92D4060D2}">
      <dsp:nvSpPr>
        <dsp:cNvPr id="0" name=""/>
        <dsp:cNvSpPr/>
      </dsp:nvSpPr>
      <dsp:spPr>
        <a:xfrm>
          <a:off x="1281742" y="3763138"/>
          <a:ext cx="5126969" cy="1061397"/>
        </a:xfrm>
        <a:prstGeom prst="roundRect">
          <a:avLst>
            <a:gd name="adj" fmla="val 10000"/>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fr-FR" sz="2300" kern="1200" dirty="0" smtClean="0"/>
            <a:t>« Tuyauterie » d’azote</a:t>
          </a:r>
          <a:endParaRPr lang="fr-FR" sz="2300" kern="1200" dirty="0"/>
        </a:p>
      </dsp:txBody>
      <dsp:txXfrm>
        <a:off x="1312829" y="3794225"/>
        <a:ext cx="3945503" cy="999223"/>
      </dsp:txXfrm>
    </dsp:sp>
    <dsp:sp modelId="{2F23EEE5-D0BE-4BAE-9486-CF1D3423C964}">
      <dsp:nvSpPr>
        <dsp:cNvPr id="0" name=""/>
        <dsp:cNvSpPr/>
      </dsp:nvSpPr>
      <dsp:spPr>
        <a:xfrm>
          <a:off x="4437060" y="812934"/>
          <a:ext cx="689908" cy="689908"/>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fr-FR" sz="3200" kern="1200"/>
        </a:p>
      </dsp:txBody>
      <dsp:txXfrm>
        <a:off x="4592289" y="812934"/>
        <a:ext cx="379450" cy="519156"/>
      </dsp:txXfrm>
    </dsp:sp>
    <dsp:sp modelId="{FBFB9048-25CA-4763-8D41-6BF1FB6F629D}">
      <dsp:nvSpPr>
        <dsp:cNvPr id="0" name=""/>
        <dsp:cNvSpPr/>
      </dsp:nvSpPr>
      <dsp:spPr>
        <a:xfrm>
          <a:off x="4866444" y="2067313"/>
          <a:ext cx="689908" cy="689908"/>
        </a:xfrm>
        <a:prstGeom prst="downArrow">
          <a:avLst>
            <a:gd name="adj1" fmla="val 55000"/>
            <a:gd name="adj2" fmla="val 45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fr-FR" sz="3200" kern="1200"/>
        </a:p>
      </dsp:txBody>
      <dsp:txXfrm>
        <a:off x="5021673" y="2067313"/>
        <a:ext cx="379450" cy="519156"/>
      </dsp:txXfrm>
    </dsp:sp>
    <dsp:sp modelId="{E5066057-7CCE-42E6-BC7E-E5C5928EB7EA}">
      <dsp:nvSpPr>
        <dsp:cNvPr id="0" name=""/>
        <dsp:cNvSpPr/>
      </dsp:nvSpPr>
      <dsp:spPr>
        <a:xfrm>
          <a:off x="5289419" y="3321693"/>
          <a:ext cx="689908" cy="689908"/>
        </a:xfrm>
        <a:prstGeom prst="downArrow">
          <a:avLst>
            <a:gd name="adj1" fmla="val 55000"/>
            <a:gd name="adj2" fmla="val 45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fr-FR" sz="3200" kern="1200"/>
        </a:p>
      </dsp:txBody>
      <dsp:txXfrm>
        <a:off x="5444648" y="3321693"/>
        <a:ext cx="379450" cy="51915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357E4D-E521-4A5C-B326-59279C9D8214}" type="datetimeFigureOut">
              <a:rPr lang="fr-FR" smtClean="0"/>
              <a:pPr/>
              <a:t>09/12/2013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91BFFD-BBE9-49EC-8713-1C54BF6D6933}" type="slidenum">
              <a:rPr lang="fr-FR" smtClean="0"/>
              <a:pPr/>
              <a:t>‹N°›</a:t>
            </a:fld>
            <a:endParaRPr lang="fr-FR"/>
          </a:p>
        </p:txBody>
      </p:sp>
    </p:spTree>
    <p:extLst>
      <p:ext uri="{BB962C8B-B14F-4D97-AF65-F5344CB8AC3E}">
        <p14:creationId xmlns:p14="http://schemas.microsoft.com/office/powerpoint/2010/main" val="1757395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Absoger</a:t>
            </a:r>
            <a:r>
              <a:rPr lang="fr-FR" dirty="0" smtClean="0"/>
              <a:t>,</a:t>
            </a:r>
            <a:r>
              <a:rPr lang="fr-FR" baseline="0" dirty="0" smtClean="0"/>
              <a:t> Isolcell ou </a:t>
            </a:r>
            <a:r>
              <a:rPr lang="fr-FR" baseline="0" dirty="0" err="1" smtClean="0"/>
              <a:t>fruitcontrôl</a:t>
            </a:r>
            <a:r>
              <a:rPr lang="fr-FR" baseline="0" dirty="0" smtClean="0"/>
              <a:t> proposent des systèmes de capteurs de pression et réajustement des dépressions par injection d’azote. Est-ce utile ? Certaines stations font déjà de l’XLO sans ces systèmes. Il faut faire attention, ces systèmes ne doivent pas pallier à des défauts de mauvaises régulation du froid qui peuvent faire des dépressions, ou mauvaise régulation de l’adsorbeur de CO2. On ne doit pas palier à des remontés d’O</a:t>
            </a:r>
            <a:r>
              <a:rPr lang="fr-FR" baseline="-25000" dirty="0" smtClean="0"/>
              <a:t>2</a:t>
            </a:r>
            <a:r>
              <a:rPr lang="fr-FR" baseline="0" dirty="0" smtClean="0"/>
              <a:t>. mettre des soupapes de sécurité réglées plus basse en pression. Peut éventuellement permettre de moins balayer en cas de réentrée d’O2. Car on prévient dès que l’on a un dépression. C’est un outil qui peut aussi servir pour les tests d’étanchéité.  </a:t>
            </a:r>
            <a:endParaRPr lang="fr-FR" dirty="0"/>
          </a:p>
        </p:txBody>
      </p:sp>
      <p:sp>
        <p:nvSpPr>
          <p:cNvPr id="4" name="Espace réservé du numéro de diapositive 3"/>
          <p:cNvSpPr>
            <a:spLocks noGrp="1"/>
          </p:cNvSpPr>
          <p:nvPr>
            <p:ph type="sldNum" sz="quarter" idx="10"/>
          </p:nvPr>
        </p:nvSpPr>
        <p:spPr/>
        <p:txBody>
          <a:bodyPr/>
          <a:lstStyle/>
          <a:p>
            <a:fld id="{0991BFFD-BBE9-49EC-8713-1C54BF6D6933}" type="slidenum">
              <a:rPr lang="fr-FR" smtClean="0"/>
              <a:pPr/>
              <a:t>3</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Il est important d’avoir une traçabilité, une traçabilité informatique que l’on a maintenant avec les logiciels. Mais cela ne suffit pas, il faut coupler à une traçabilité « papier » avec des points de contrôle validés par l’opérateur</a:t>
            </a:r>
            <a:r>
              <a:rPr lang="fr-FR" baseline="0" dirty="0" smtClean="0"/>
              <a:t> et les relevés non informatisés tracés comme les contrôles au portillon. On peut ou doit même aller à des contrôles croisés (responsable qualité ou autre). Il faut analyser les risques et mettre en place les actions préventives. Un système « carré » sécurise tout le monde, le responsable de station comme l’opérateur. </a:t>
            </a:r>
            <a:endParaRPr lang="fr-FR" dirty="0"/>
          </a:p>
        </p:txBody>
      </p:sp>
      <p:sp>
        <p:nvSpPr>
          <p:cNvPr id="4" name="Espace réservé du numéro de diapositive 3"/>
          <p:cNvSpPr>
            <a:spLocks noGrp="1"/>
          </p:cNvSpPr>
          <p:nvPr>
            <p:ph type="sldNum" sz="quarter" idx="10"/>
          </p:nvPr>
        </p:nvSpPr>
        <p:spPr/>
        <p:txBody>
          <a:bodyPr/>
          <a:lstStyle/>
          <a:p>
            <a:fld id="{0991BFFD-BBE9-49EC-8713-1C54BF6D6933}" type="slidenum">
              <a:rPr lang="fr-FR" smtClean="0"/>
              <a:pPr/>
              <a:t>12</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Globalement,</a:t>
            </a:r>
            <a:r>
              <a:rPr lang="fr-FR" baseline="0" dirty="0" smtClean="0"/>
              <a:t> on ne peut pas « planter » une chambre en 24h et même 48h. Il faut remonter le taux d’oxygène rapidement. On l’a vu, les fruits peuvent aussi se « </a:t>
            </a:r>
            <a:r>
              <a:rPr lang="fr-FR" baseline="0" dirty="0" err="1" smtClean="0"/>
              <a:t>détoxifier</a:t>
            </a:r>
            <a:r>
              <a:rPr lang="fr-FR" baseline="0" dirty="0" smtClean="0"/>
              <a:t> ». A l’inverse si ça marche bien ne pas vouloir descendre trop bas. </a:t>
            </a:r>
            <a:endParaRPr lang="fr-FR" dirty="0"/>
          </a:p>
        </p:txBody>
      </p:sp>
      <p:sp>
        <p:nvSpPr>
          <p:cNvPr id="4" name="Espace réservé du numéro de diapositive 3"/>
          <p:cNvSpPr>
            <a:spLocks noGrp="1"/>
          </p:cNvSpPr>
          <p:nvPr>
            <p:ph type="sldNum" sz="quarter" idx="10"/>
          </p:nvPr>
        </p:nvSpPr>
        <p:spPr/>
        <p:txBody>
          <a:bodyPr/>
          <a:lstStyle/>
          <a:p>
            <a:fld id="{0991BFFD-BBE9-49EC-8713-1C54BF6D6933}" type="slidenum">
              <a:rPr lang="fr-FR" smtClean="0"/>
              <a:pPr/>
              <a:t>13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nouveaux adsorbeurs ont des programmes perfectionnés pour éviter au maximum les réentrées d’O2 dans la chambre lors des cycles.</a:t>
            </a:r>
            <a:r>
              <a:rPr lang="fr-FR" baseline="0" dirty="0" smtClean="0"/>
              <a:t> Cependant il est tout de même </a:t>
            </a:r>
            <a:r>
              <a:rPr lang="fr-FR" dirty="0" smtClean="0"/>
              <a:t>Obligatoire d’avoir un rinçage à l’azote pour tenir</a:t>
            </a:r>
            <a:r>
              <a:rPr lang="fr-FR" baseline="0" dirty="0" smtClean="0"/>
              <a:t> des taux très bas d’O2. </a:t>
            </a:r>
          </a:p>
          <a:p>
            <a:r>
              <a:rPr lang="fr-FR" baseline="0" dirty="0" smtClean="0"/>
              <a:t>Il faut</a:t>
            </a:r>
            <a:r>
              <a:rPr lang="fr-FR" dirty="0" smtClean="0"/>
              <a:t> donc une réserve d’azote, donc un PSA qui est dédié au système et qui tourne + ou – toute l’année. Coût en KW. De la tuyauterie d’azote, risque de fuites. </a:t>
            </a:r>
            <a:endParaRPr lang="fr-FR" dirty="0"/>
          </a:p>
        </p:txBody>
      </p:sp>
      <p:sp>
        <p:nvSpPr>
          <p:cNvPr id="4" name="Espace réservé du numéro de diapositive 3"/>
          <p:cNvSpPr>
            <a:spLocks noGrp="1"/>
          </p:cNvSpPr>
          <p:nvPr>
            <p:ph type="sldNum" sz="quarter" idx="10"/>
          </p:nvPr>
        </p:nvSpPr>
        <p:spPr/>
        <p:txBody>
          <a:bodyPr/>
          <a:lstStyle/>
          <a:p>
            <a:fld id="{0991BFFD-BBE9-49EC-8713-1C54BF6D6933}" type="slidenum">
              <a:rPr lang="fr-FR" smtClean="0"/>
              <a:pPr/>
              <a:t>4</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Il faut penser que le générateur d’azote va être très utilisé à la récolte, on va descendre</a:t>
            </a:r>
            <a:r>
              <a:rPr lang="fr-FR" baseline="0" dirty="0" smtClean="0"/>
              <a:t> les chambres en 5 jours pour XLO, on peut aller à 7 jours pour ACD. Il faut rapidement aller en dessous de 1% d’oxygène. Bien que la respiration des fruits permette de « finir » la descente, ce sont tout de même des chambres qui ont une durée de balayage plus importante. Il faut conserver les consignes : descente rapide après refroidissement. Si on attend 3 semaines pour mettre l’XLO ou ACD, on perd le gain « maladie/qualité ».</a:t>
            </a:r>
            <a:endParaRPr lang="fr-FR" dirty="0"/>
          </a:p>
        </p:txBody>
      </p:sp>
      <p:sp>
        <p:nvSpPr>
          <p:cNvPr id="4" name="Espace réservé du numéro de diapositive 3"/>
          <p:cNvSpPr>
            <a:spLocks noGrp="1"/>
          </p:cNvSpPr>
          <p:nvPr>
            <p:ph type="sldNum" sz="quarter" idx="10"/>
          </p:nvPr>
        </p:nvSpPr>
        <p:spPr/>
        <p:txBody>
          <a:bodyPr/>
          <a:lstStyle/>
          <a:p>
            <a:fld id="{0991BFFD-BBE9-49EC-8713-1C54BF6D6933}" type="slidenum">
              <a:rPr lang="fr-FR" smtClean="0"/>
              <a:pPr/>
              <a:t>5</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Pour contrôler et</a:t>
            </a:r>
            <a:r>
              <a:rPr lang="fr-FR" baseline="0" dirty="0" smtClean="0"/>
              <a:t> encore plus pour étalonner (attention à ne pas confondre le contrôle et l’étalonnage) il fau absolument deux gaz. Un gaz pour faire le 0 (azote assez purifiée) et un gaz étalon (O2 / CO2 / N2) à un dosage précisé au dixième. Si on n’a pas deux points, on peut avoir un point juste et une dérive en haut ou en bas de la courbe. Analyseur zirconium est le plus durable du marché. Paramagnétique. Pile chimique durée de vie 2 ou 3 ans. On s’affole à partir de quand ?</a:t>
            </a:r>
            <a:endParaRPr lang="fr-FR" dirty="0"/>
          </a:p>
        </p:txBody>
      </p:sp>
      <p:sp>
        <p:nvSpPr>
          <p:cNvPr id="4" name="Espace réservé du numéro de diapositive 3"/>
          <p:cNvSpPr>
            <a:spLocks noGrp="1"/>
          </p:cNvSpPr>
          <p:nvPr>
            <p:ph type="sldNum" sz="quarter" idx="10"/>
          </p:nvPr>
        </p:nvSpPr>
        <p:spPr/>
        <p:txBody>
          <a:bodyPr/>
          <a:lstStyle/>
          <a:p>
            <a:fld id="{0991BFFD-BBE9-49EC-8713-1C54BF6D6933}" type="slidenum">
              <a:rPr lang="fr-FR" smtClean="0"/>
              <a:pPr/>
              <a:t>6</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Afin d’être certain des analyses d’oxygène et de gaz carbonique</a:t>
            </a:r>
            <a:r>
              <a:rPr lang="fr-FR" baseline="0" dirty="0" smtClean="0"/>
              <a:t>, il faut doubler les analyses de gaz.</a:t>
            </a:r>
          </a:p>
          <a:p>
            <a:r>
              <a:rPr lang="fr-FR" baseline="0" dirty="0" smtClean="0"/>
              <a:t>Soit on investit dans deux analyseurs en ayant toujours deux circuits de gaz différenciés. On peut avoir un risque de fuite sur le circuit d’arrivée de l’air aspiré. Certaines sociétés préconisent deux analyseurs. Si on a un seul analyseur on peut tout de même doubler le circuit d’analyse de gaz. Deux analyseurs, plus cher confortable et rapide, total confiance électronique</a:t>
            </a:r>
            <a:endParaRPr lang="fr-FR" dirty="0"/>
          </a:p>
        </p:txBody>
      </p:sp>
      <p:sp>
        <p:nvSpPr>
          <p:cNvPr id="4" name="Espace réservé du numéro de diapositive 3"/>
          <p:cNvSpPr>
            <a:spLocks noGrp="1"/>
          </p:cNvSpPr>
          <p:nvPr>
            <p:ph type="sldNum" sz="quarter" idx="10"/>
          </p:nvPr>
        </p:nvSpPr>
        <p:spPr/>
        <p:txBody>
          <a:bodyPr/>
          <a:lstStyle/>
          <a:p>
            <a:fld id="{0991BFFD-BBE9-49EC-8713-1C54BF6D6933}" type="slidenum">
              <a:rPr lang="fr-FR" smtClean="0"/>
              <a:pPr/>
              <a:t>7</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Si</a:t>
            </a:r>
            <a:r>
              <a:rPr lang="fr-FR" baseline="0" dirty="0" smtClean="0"/>
              <a:t> on a un seul analyseur, il est obligatoire d’avoir un analyseur portable pour faire des contrôles croisés au portillon. C’est ce qu’il y a de plus sûr. On doit contrôler au portillon au minimum tous les 15 jours. Et enregistrer les relevés.</a:t>
            </a:r>
            <a:endParaRPr lang="fr-FR" dirty="0"/>
          </a:p>
        </p:txBody>
      </p:sp>
      <p:sp>
        <p:nvSpPr>
          <p:cNvPr id="4" name="Espace réservé du numéro de diapositive 3"/>
          <p:cNvSpPr>
            <a:spLocks noGrp="1"/>
          </p:cNvSpPr>
          <p:nvPr>
            <p:ph type="sldNum" sz="quarter" idx="10"/>
          </p:nvPr>
        </p:nvSpPr>
        <p:spPr/>
        <p:txBody>
          <a:bodyPr/>
          <a:lstStyle/>
          <a:p>
            <a:fld id="{0991BFFD-BBE9-49EC-8713-1C54BF6D6933}" type="slidenum">
              <a:rPr lang="fr-FR" smtClean="0"/>
              <a:pPr/>
              <a:t>8</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Au début</a:t>
            </a:r>
            <a:r>
              <a:rPr lang="fr-FR" baseline="0" dirty="0" smtClean="0"/>
              <a:t> de l’</a:t>
            </a:r>
            <a:r>
              <a:rPr lang="fr-FR" baseline="0" dirty="0" err="1" smtClean="0"/>
              <a:t>acd</a:t>
            </a:r>
            <a:r>
              <a:rPr lang="fr-FR" baseline="0" dirty="0" smtClean="0"/>
              <a:t> on préconisait 6 capteurs par chambre, aujourd’hui on réduit à 4 voire moins. Dans nos essais, on s’aperçoit que tous les fruits (variétés différentes, dates de cueillette différentes,..) stressent au même moment. A priori pas de problème de représentativité du lot dans la chambre. </a:t>
            </a:r>
          </a:p>
          <a:p>
            <a:r>
              <a:rPr lang="fr-FR" baseline="0" dirty="0" smtClean="0"/>
              <a:t>On peut considérer que le capteur est aussi une sécurité. On a observé que c’était un bon outil d’alerte. Dès que l’on a un problème, on observe une variation sur la courbe. On pourrait imaginer un capteur par chambre en sécurité sur de l’XLO. </a:t>
            </a:r>
            <a:endParaRPr lang="fr-FR" dirty="0"/>
          </a:p>
        </p:txBody>
      </p:sp>
      <p:sp>
        <p:nvSpPr>
          <p:cNvPr id="4" name="Espace réservé du numéro de diapositive 3"/>
          <p:cNvSpPr>
            <a:spLocks noGrp="1"/>
          </p:cNvSpPr>
          <p:nvPr>
            <p:ph type="sldNum" sz="quarter" idx="10"/>
          </p:nvPr>
        </p:nvSpPr>
        <p:spPr/>
        <p:txBody>
          <a:bodyPr/>
          <a:lstStyle/>
          <a:p>
            <a:fld id="{0991BFFD-BBE9-49EC-8713-1C54BF6D6933}" type="slidenum">
              <a:rPr lang="fr-FR" smtClean="0"/>
              <a:pPr/>
              <a:t>9</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a:t>
            </a:r>
            <a:r>
              <a:rPr lang="fr-FR" baseline="0" dirty="0" smtClean="0"/>
              <a:t> dosage de l’éthanol, en dehors de la technique </a:t>
            </a:r>
            <a:r>
              <a:rPr lang="fr-FR" baseline="0" dirty="0" err="1" smtClean="0"/>
              <a:t>FruitControl</a:t>
            </a:r>
            <a:r>
              <a:rPr lang="fr-FR" baseline="0" dirty="0" smtClean="0"/>
              <a:t>, peut être un bon outil de suivi du comportement des fruits dans la chambre. Lorsque l’on a un stress, les fruits produisent rapidement de l’éthanol. Il faut préparer des échantillons au portillon pour pouvoir prélever facilement des fruits, attention à la sécurité des personnes. Le dosage est facile et rapide. Une petite formation à la technique est nécessaire. </a:t>
            </a:r>
            <a:endParaRPr lang="fr-FR" dirty="0"/>
          </a:p>
        </p:txBody>
      </p:sp>
      <p:sp>
        <p:nvSpPr>
          <p:cNvPr id="4" name="Espace réservé du numéro de diapositive 3"/>
          <p:cNvSpPr>
            <a:spLocks noGrp="1"/>
          </p:cNvSpPr>
          <p:nvPr>
            <p:ph type="sldNum" sz="quarter" idx="10"/>
          </p:nvPr>
        </p:nvSpPr>
        <p:spPr/>
        <p:txBody>
          <a:bodyPr/>
          <a:lstStyle/>
          <a:p>
            <a:fld id="{0991BFFD-BBE9-49EC-8713-1C54BF6D6933}" type="slidenum">
              <a:rPr lang="fr-FR" smtClean="0"/>
              <a:pPr/>
              <a:t>10</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Contrôler les appareils, les analyseurs O2/CO2, les cycles adsorbeurs si doute par rapport à l’année antérieure, la pureté par</a:t>
            </a:r>
            <a:r>
              <a:rPr lang="fr-FR" baseline="0" dirty="0" smtClean="0"/>
              <a:t> rapport au débit du PSA, les filtres,… faire un cahier des charges des contrôles avec le fournisseur.</a:t>
            </a:r>
          </a:p>
          <a:p>
            <a:r>
              <a:rPr lang="fr-FR" baseline="0" dirty="0" smtClean="0"/>
              <a:t>Ne pas descendre l’AC sur des fruits en pleine respiration, qui sont encore chauds. Vérifier les temps de marche du froid/24h. La température de l’air de la chambre ne suffit pas. </a:t>
            </a:r>
          </a:p>
          <a:p>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0991BFFD-BBE9-49EC-8713-1C54BF6D6933}" type="slidenum">
              <a:rPr lang="fr-FR" smtClean="0"/>
              <a:pPr/>
              <a:t>11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6400800" y="6355080"/>
            <a:ext cx="2286000" cy="365760"/>
          </a:xfrm>
        </p:spPr>
        <p:txBody>
          <a:bodyPr/>
          <a:lstStyle>
            <a:lvl1pPr>
              <a:defRPr sz="1400"/>
            </a:lvl1pPr>
          </a:lstStyle>
          <a:p>
            <a:fld id="{8C478EC3-75EA-404A-AF7C-C07EB2ABAA4E}" type="datetimeFigureOut">
              <a:rPr lang="fr-FR" smtClean="0"/>
              <a:pPr/>
              <a:t>09/12/2013</a:t>
            </a:fld>
            <a:endParaRPr lang="fr-FR"/>
          </a:p>
        </p:txBody>
      </p:sp>
      <p:sp>
        <p:nvSpPr>
          <p:cNvPr id="17" name="Espace réservé du pied de page 16"/>
          <p:cNvSpPr>
            <a:spLocks noGrp="1"/>
          </p:cNvSpPr>
          <p:nvPr>
            <p:ph type="ftr" sz="quarter" idx="11"/>
          </p:nvPr>
        </p:nvSpPr>
        <p:spPr>
          <a:xfrm>
            <a:off x="2898648" y="6355080"/>
            <a:ext cx="3474720" cy="365760"/>
          </a:xfrm>
        </p:spPr>
        <p:txBody>
          <a:bodyPr/>
          <a:lstStyle/>
          <a:p>
            <a:endParaRPr lang="fr-FR"/>
          </a:p>
        </p:txBody>
      </p:sp>
      <p:sp>
        <p:nvSpPr>
          <p:cNvPr id="29" name="Espace réservé du numéro de diapositive 28"/>
          <p:cNvSpPr>
            <a:spLocks noGrp="1"/>
          </p:cNvSpPr>
          <p:nvPr>
            <p:ph type="sldNum" sz="quarter" idx="12"/>
          </p:nvPr>
        </p:nvSpPr>
        <p:spPr>
          <a:xfrm>
            <a:off x="1216152" y="6355080"/>
            <a:ext cx="1219200" cy="365760"/>
          </a:xfrm>
        </p:spPr>
        <p:txBody>
          <a:bodyPr/>
          <a:lstStyle/>
          <a:p>
            <a:fld id="{CB0191BD-E3DF-4425-8632-01A7D9E19EC2}" type="slidenum">
              <a:rPr lang="fr-FR" smtClean="0"/>
              <a:pPr/>
              <a:t>‹N°›</a:t>
            </a:fld>
            <a:endParaRPr lang="fr-F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C478EC3-75EA-404A-AF7C-C07EB2ABAA4E}" type="datetimeFigureOut">
              <a:rPr lang="fr-FR" smtClean="0"/>
              <a:pPr/>
              <a:t>09/12/2013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0191BD-E3DF-4425-8632-01A7D9E19EC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C478EC3-75EA-404A-AF7C-C07EB2ABAA4E}" type="datetimeFigureOut">
              <a:rPr lang="fr-FR" smtClean="0"/>
              <a:pPr/>
              <a:t>09/12/2013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0191BD-E3DF-4425-8632-01A7D9E19EC2}" type="slidenum">
              <a:rPr lang="fr-FR" smtClean="0"/>
              <a:pPr/>
              <a:t>‹N°›</a:t>
            </a:fld>
            <a:endParaRPr lang="fr-FR"/>
          </a:p>
        </p:txBody>
      </p:sp>
      <p:sp>
        <p:nvSpPr>
          <p:cNvPr id="7" name="Connecteur droit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Triangle isocè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Connecteur droit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8C478EC3-75EA-404A-AF7C-C07EB2ABAA4E}" type="datetimeFigureOut">
              <a:rPr lang="fr-FR" smtClean="0"/>
              <a:pPr/>
              <a:t>09/12/2013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0191BD-E3DF-4425-8632-01A7D9E19EC2}" type="slidenum">
              <a:rPr lang="fr-FR" smtClean="0"/>
              <a:pPr/>
              <a:t>‹N°›</a:t>
            </a:fld>
            <a:endParaRPr lang="fr-FR"/>
          </a:p>
        </p:txBody>
      </p:sp>
      <p:sp>
        <p:nvSpPr>
          <p:cNvPr id="8" name="Espace réservé du contenu 7"/>
          <p:cNvSpPr>
            <a:spLocks noGrp="1"/>
          </p:cNvSpPr>
          <p:nvPr>
            <p:ph sz="quarter" idx="1"/>
          </p:nvPr>
        </p:nvSpPr>
        <p:spPr>
          <a:xfrm>
            <a:off x="457200" y="1219200"/>
            <a:ext cx="8229600" cy="493776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a:xfrm>
            <a:off x="6400800" y="6355080"/>
            <a:ext cx="2286000" cy="365760"/>
          </a:xfrm>
        </p:spPr>
        <p:txBody>
          <a:bodyPr/>
          <a:lstStyle/>
          <a:p>
            <a:fld id="{8C478EC3-75EA-404A-AF7C-C07EB2ABAA4E}" type="datetimeFigureOut">
              <a:rPr lang="fr-FR" smtClean="0"/>
              <a:pPr/>
              <a:t>09/12/2013</a:t>
            </a:fld>
            <a:endParaRPr lang="fr-FR"/>
          </a:p>
        </p:txBody>
      </p:sp>
      <p:sp>
        <p:nvSpPr>
          <p:cNvPr id="5" name="Espace réservé du pied de page 4"/>
          <p:cNvSpPr>
            <a:spLocks noGrp="1"/>
          </p:cNvSpPr>
          <p:nvPr>
            <p:ph type="ftr" sz="quarter" idx="11"/>
          </p:nvPr>
        </p:nvSpPr>
        <p:spPr>
          <a:xfrm>
            <a:off x="2898648" y="6355080"/>
            <a:ext cx="3474720" cy="365760"/>
          </a:xfrm>
        </p:spPr>
        <p:txBody>
          <a:bodyPr/>
          <a:lstStyle/>
          <a:p>
            <a:endParaRPr lang="fr-FR"/>
          </a:p>
        </p:txBody>
      </p:sp>
      <p:sp>
        <p:nvSpPr>
          <p:cNvPr id="6" name="Espace réservé du numéro de diapositive 5"/>
          <p:cNvSpPr>
            <a:spLocks noGrp="1"/>
          </p:cNvSpPr>
          <p:nvPr>
            <p:ph type="sldNum" sz="quarter" idx="12"/>
          </p:nvPr>
        </p:nvSpPr>
        <p:spPr>
          <a:xfrm>
            <a:off x="1069848" y="6355080"/>
            <a:ext cx="1520952" cy="365760"/>
          </a:xfrm>
        </p:spPr>
        <p:txBody>
          <a:bodyPr/>
          <a:lstStyle/>
          <a:p>
            <a:fld id="{CB0191BD-E3DF-4425-8632-01A7D9E19EC2}" type="slidenum">
              <a:rPr lang="fr-FR" smtClean="0"/>
              <a:pPr/>
              <a:t>‹N°›</a:t>
            </a:fld>
            <a:endParaRPr lang="fr-F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8C478EC3-75EA-404A-AF7C-C07EB2ABAA4E}" type="datetimeFigureOut">
              <a:rPr lang="fr-FR" smtClean="0"/>
              <a:pPr/>
              <a:t>09/12/2013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B0191BD-E3DF-4425-8632-01A7D9E19EC2}" type="slidenum">
              <a:rPr lang="fr-FR" smtClean="0"/>
              <a:pPr/>
              <a:t>‹N°›</a:t>
            </a:fld>
            <a:endParaRPr lang="fr-FR"/>
          </a:p>
        </p:txBody>
      </p:sp>
      <p:sp>
        <p:nvSpPr>
          <p:cNvPr id="9" name="Espace réservé du contenu 8"/>
          <p:cNvSpPr>
            <a:spLocks noGrp="1"/>
          </p:cNvSpPr>
          <p:nvPr>
            <p:ph sz="quarter" idx="1"/>
          </p:nvPr>
        </p:nvSpPr>
        <p:spPr>
          <a:xfrm>
            <a:off x="457200" y="1219200"/>
            <a:ext cx="4041648" cy="493776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632198" y="1216152"/>
            <a:ext cx="4041648" cy="493776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8C478EC3-75EA-404A-AF7C-C07EB2ABAA4E}" type="datetimeFigureOut">
              <a:rPr lang="fr-FR" smtClean="0"/>
              <a:pPr/>
              <a:t>09/12/2013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B0191BD-E3DF-4425-8632-01A7D9E19EC2}" type="slidenum">
              <a:rPr lang="fr-FR" smtClean="0"/>
              <a:pPr/>
              <a:t>‹N°›</a:t>
            </a:fld>
            <a:endParaRPr lang="fr-FR"/>
          </a:p>
        </p:txBody>
      </p:sp>
      <p:sp>
        <p:nvSpPr>
          <p:cNvPr id="11" name="Espace réservé du contenu 10"/>
          <p:cNvSpPr>
            <a:spLocks noGrp="1"/>
          </p:cNvSpPr>
          <p:nvPr>
            <p:ph sz="quarter" idx="2"/>
          </p:nvPr>
        </p:nvSpPr>
        <p:spPr>
          <a:xfrm>
            <a:off x="457200" y="2133600"/>
            <a:ext cx="4038600" cy="40386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648200" y="2133600"/>
            <a:ext cx="4038600" cy="40386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8C478EC3-75EA-404A-AF7C-C07EB2ABAA4E}" type="datetimeFigureOut">
              <a:rPr lang="fr-FR" smtClean="0"/>
              <a:pPr/>
              <a:t>09/12/2013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B0191BD-E3DF-4425-8632-01A7D9E19EC2}" type="slidenum">
              <a:rPr lang="fr-FR" smtClean="0"/>
              <a:pPr/>
              <a:t>‹N°›</a:t>
            </a:fld>
            <a:endParaRPr lang="fr-FR"/>
          </a:p>
        </p:txBody>
      </p:sp>
      <p:sp>
        <p:nvSpPr>
          <p:cNvPr id="6" name="Triangle isocè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C478EC3-75EA-404A-AF7C-C07EB2ABAA4E}" type="datetimeFigureOut">
              <a:rPr lang="fr-FR" smtClean="0"/>
              <a:pPr/>
              <a:t>09/12/2013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B0191BD-E3DF-4425-8632-01A7D9E19EC2}" type="slidenum">
              <a:rPr lang="fr-FR" smtClean="0"/>
              <a:pPr/>
              <a:t>‹N°›</a:t>
            </a:fld>
            <a:endParaRPr lang="fr-FR"/>
          </a:p>
        </p:txBody>
      </p:sp>
      <p:sp>
        <p:nvSpPr>
          <p:cNvPr id="5" name="Connecteur droit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Triangle isocè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8C478EC3-75EA-404A-AF7C-C07EB2ABAA4E}" type="datetimeFigureOut">
              <a:rPr lang="fr-FR" smtClean="0"/>
              <a:pPr/>
              <a:t>09/12/2013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B0191BD-E3DF-4425-8632-01A7D9E19EC2}" type="slidenum">
              <a:rPr lang="fr-FR" smtClean="0"/>
              <a:pPr/>
              <a:t>‹N°›</a:t>
            </a:fld>
            <a:endParaRPr lang="fr-FR"/>
          </a:p>
        </p:txBody>
      </p:sp>
      <p:sp>
        <p:nvSpPr>
          <p:cNvPr id="8" name="Connecteur droit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Connecteur droit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iangle isocè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u contenu 11"/>
          <p:cNvSpPr>
            <a:spLocks noGrp="1"/>
          </p:cNvSpPr>
          <p:nvPr>
            <p:ph sz="quarter" idx="1"/>
          </p:nvPr>
        </p:nvSpPr>
        <p:spPr>
          <a:xfrm>
            <a:off x="304800" y="304800"/>
            <a:ext cx="5715000" cy="5715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8C478EC3-75EA-404A-AF7C-C07EB2ABAA4E}" type="datetimeFigureOut">
              <a:rPr lang="fr-FR" smtClean="0"/>
              <a:pPr/>
              <a:t>09/12/2013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B0191BD-E3DF-4425-8632-01A7D9E19EC2}" type="slidenum">
              <a:rPr lang="fr-FR" smtClean="0"/>
              <a:pPr/>
              <a:t>‹N°›</a:t>
            </a:fld>
            <a:endParaRPr lang="fr-FR"/>
          </a:p>
        </p:txBody>
      </p:sp>
      <p:sp>
        <p:nvSpPr>
          <p:cNvPr id="8" name="Connecteur droit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Triangle isocè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152400"/>
            <a:ext cx="8229600" cy="990600"/>
          </a:xfrm>
          <a:prstGeom prst="rect">
            <a:avLst/>
          </a:prstGeom>
        </p:spPr>
        <p:txBody>
          <a:bodyPr vert="horz"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fr-FR" dirty="0" smtClean="0"/>
              <a:t>Cliquez pour modifier les styles du texte du masque</a:t>
            </a:r>
          </a:p>
          <a:p>
            <a:pPr lvl="1" eaLnBrk="1" latinLnBrk="0" hangingPunct="1"/>
            <a:r>
              <a:rPr kumimoji="0" lang="fr-FR" dirty="0" smtClean="0"/>
              <a:t>Deuxième niveau</a:t>
            </a:r>
          </a:p>
          <a:p>
            <a:pPr lvl="2" eaLnBrk="1" latinLnBrk="0" hangingPunct="1"/>
            <a:r>
              <a:rPr kumimoji="0" lang="fr-FR" dirty="0" smtClean="0"/>
              <a:t>Troisième niveau</a:t>
            </a:r>
          </a:p>
          <a:p>
            <a:pPr lvl="3" eaLnBrk="1" latinLnBrk="0" hangingPunct="1"/>
            <a:r>
              <a:rPr kumimoji="0" lang="fr-FR" dirty="0" smtClean="0"/>
              <a:t>Quatrième niveau</a:t>
            </a:r>
          </a:p>
          <a:p>
            <a:pPr lvl="4" eaLnBrk="1" latinLnBrk="0" hangingPunct="1"/>
            <a:r>
              <a:rPr kumimoji="0" lang="fr-FR" dirty="0" smtClean="0"/>
              <a:t>Cinquième niveau</a:t>
            </a:r>
            <a:endParaRPr kumimoji="0" lang="en-US" dirty="0"/>
          </a:p>
        </p:txBody>
      </p:sp>
      <p:sp>
        <p:nvSpPr>
          <p:cNvPr id="14" name="Espace réservé de la date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8C478EC3-75EA-404A-AF7C-C07EB2ABAA4E}" type="datetimeFigureOut">
              <a:rPr lang="fr-FR" smtClean="0"/>
              <a:pPr/>
              <a:t>09/12/2013</a:t>
            </a:fld>
            <a:endParaRPr lang="fr-FR"/>
          </a:p>
        </p:txBody>
      </p:sp>
      <p:sp>
        <p:nvSpPr>
          <p:cNvPr id="3" name="Espace réservé du pied de page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B0191BD-E3DF-4425-8632-01A7D9E19EC2}" type="slidenum">
              <a:rPr lang="fr-FR" smtClean="0"/>
              <a:pPr/>
              <a:t>‹N°›</a:t>
            </a:fld>
            <a:endParaRPr lang="fr-FR"/>
          </a:p>
        </p:txBody>
      </p:sp>
      <p:sp>
        <p:nvSpPr>
          <p:cNvPr id="28" name="Connecteur droit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Connecteur droit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Triangle isocè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Image 10" descr="logo Ctifl.png"/>
          <p:cNvPicPr>
            <a:picLocks noChangeAspect="1"/>
          </p:cNvPicPr>
          <p:nvPr userDrawn="1"/>
        </p:nvPicPr>
        <p:blipFill>
          <a:blip r:embed="rId13" cstate="print"/>
          <a:stretch>
            <a:fillRect/>
          </a:stretch>
        </p:blipFill>
        <p:spPr>
          <a:xfrm>
            <a:off x="0" y="0"/>
            <a:ext cx="648072" cy="988125"/>
          </a:xfrm>
          <a:prstGeom prst="rect">
            <a:avLst/>
          </a:prstGeom>
        </p:spPr>
      </p:pic>
      <p:pic>
        <p:nvPicPr>
          <p:cNvPr id="12" name="Image 11" descr="logo_moriniere_2012 petit.jpg"/>
          <p:cNvPicPr>
            <a:picLocks noChangeAspect="1"/>
          </p:cNvPicPr>
          <p:nvPr userDrawn="1"/>
        </p:nvPicPr>
        <p:blipFill>
          <a:blip r:embed="rId14" cstate="print"/>
          <a:stretch>
            <a:fillRect/>
          </a:stretch>
        </p:blipFill>
        <p:spPr>
          <a:xfrm>
            <a:off x="7740352" y="0"/>
            <a:ext cx="1403648" cy="600517"/>
          </a:xfrm>
          <a:prstGeom prst="rect">
            <a:avLst/>
          </a:prstGeom>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smtClean="0"/>
              <a:t>Matériels et bonnes pratiques pour contrôler l’atmosphère</a:t>
            </a:r>
            <a:endParaRPr lang="fr-FR" dirty="0"/>
          </a:p>
        </p:txBody>
      </p:sp>
      <p:sp>
        <p:nvSpPr>
          <p:cNvPr id="3" name="Sous-titre 2"/>
          <p:cNvSpPr>
            <a:spLocks noGrp="1"/>
          </p:cNvSpPr>
          <p:nvPr>
            <p:ph type="subTitle" idx="1"/>
          </p:nvPr>
        </p:nvSpPr>
        <p:spPr/>
        <p:txBody>
          <a:bodyPr>
            <a:normAutofit fontScale="70000" lnSpcReduction="20000"/>
          </a:bodyPr>
          <a:lstStyle/>
          <a:p>
            <a:r>
              <a:rPr lang="fr-FR" smtClean="0"/>
              <a:t>Claude COUREAU, Ctifl / La Morinière</a:t>
            </a:r>
          </a:p>
          <a:p>
            <a:r>
              <a:rPr lang="fr-FR" smtClean="0"/>
              <a:t>Christine TESSIER, La Morinière</a:t>
            </a:r>
            <a:endParaRPr lang="fr-FR" dirty="0"/>
          </a:p>
        </p:txBody>
      </p:sp>
      <p:pic>
        <p:nvPicPr>
          <p:cNvPr id="4" name="Image 3" descr="logo Ctifl.png"/>
          <p:cNvPicPr>
            <a:picLocks noChangeAspect="1"/>
          </p:cNvPicPr>
          <p:nvPr/>
        </p:nvPicPr>
        <p:blipFill>
          <a:blip r:embed="rId2" cstate="print"/>
          <a:stretch>
            <a:fillRect/>
          </a:stretch>
        </p:blipFill>
        <p:spPr>
          <a:xfrm>
            <a:off x="179512" y="188640"/>
            <a:ext cx="1331639" cy="2030370"/>
          </a:xfrm>
          <a:prstGeom prst="rect">
            <a:avLst/>
          </a:prstGeom>
        </p:spPr>
      </p:pic>
      <p:pic>
        <p:nvPicPr>
          <p:cNvPr id="5" name="Image 4" descr="logo_moriniere_2012.jpg"/>
          <p:cNvPicPr>
            <a:picLocks noChangeAspect="1"/>
          </p:cNvPicPr>
          <p:nvPr/>
        </p:nvPicPr>
        <p:blipFill>
          <a:blip r:embed="rId3" cstate="print"/>
          <a:stretch>
            <a:fillRect/>
          </a:stretch>
        </p:blipFill>
        <p:spPr>
          <a:xfrm>
            <a:off x="5724128" y="188640"/>
            <a:ext cx="3255264" cy="139598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1700808"/>
            <a:ext cx="8686800" cy="4456152"/>
          </a:xfrm>
        </p:spPr>
        <p:txBody>
          <a:bodyPr/>
          <a:lstStyle/>
          <a:p>
            <a:r>
              <a:rPr lang="fr-FR" dirty="0" smtClean="0"/>
              <a:t>Préparer des échantillons au portillon (sécurité prélèvement)</a:t>
            </a:r>
          </a:p>
          <a:p>
            <a:r>
              <a:rPr lang="fr-FR" dirty="0" smtClean="0"/>
              <a:t>Bonne image de la réaction des pommes</a:t>
            </a:r>
          </a:p>
          <a:p>
            <a:r>
              <a:rPr lang="fr-FR" dirty="0" smtClean="0"/>
              <a:t>Un outil de suivi, un bon point de contrôle </a:t>
            </a:r>
          </a:p>
        </p:txBody>
      </p:sp>
      <p:sp>
        <p:nvSpPr>
          <p:cNvPr id="4" name="Titre 1"/>
          <p:cNvSpPr>
            <a:spLocks noGrp="1"/>
          </p:cNvSpPr>
          <p:nvPr>
            <p:ph type="title"/>
          </p:nvPr>
        </p:nvSpPr>
        <p:spPr>
          <a:xfrm>
            <a:off x="755576" y="152400"/>
            <a:ext cx="6480720" cy="990600"/>
          </a:xfrm>
        </p:spPr>
        <p:txBody>
          <a:bodyPr>
            <a:normAutofit fontScale="90000"/>
          </a:bodyPr>
          <a:lstStyle/>
          <a:p>
            <a:r>
              <a:rPr lang="fr-FR" dirty="0" smtClean="0"/>
              <a:t> Dosage de l’éthanol : </a:t>
            </a:r>
            <a:r>
              <a:rPr lang="fr-FR" sz="3100" dirty="0" smtClean="0">
                <a:solidFill>
                  <a:srgbClr val="C00000"/>
                </a:solidFill>
              </a:rPr>
              <a:t>Un concept et un outil de contrôle</a:t>
            </a:r>
            <a:endParaRPr lang="fr-FR" sz="3100" dirty="0">
              <a:solidFill>
                <a:srgbClr val="C00000"/>
              </a:solidFill>
            </a:endParaRPr>
          </a:p>
        </p:txBody>
      </p:sp>
      <p:pic>
        <p:nvPicPr>
          <p:cNvPr id="5" name="Image 4" descr="DSCF4870.JPG"/>
          <p:cNvPicPr>
            <a:picLocks noChangeAspect="1"/>
          </p:cNvPicPr>
          <p:nvPr/>
        </p:nvPicPr>
        <p:blipFill>
          <a:blip r:embed="rId3" cstate="email"/>
          <a:srcRect/>
          <a:stretch>
            <a:fillRect/>
          </a:stretch>
        </p:blipFill>
        <p:spPr>
          <a:xfrm>
            <a:off x="0" y="3482940"/>
            <a:ext cx="5652120" cy="3375060"/>
          </a:xfrm>
          <a:prstGeom prst="rect">
            <a:avLst/>
          </a:prstGeom>
        </p:spPr>
      </p:pic>
      <p:pic>
        <p:nvPicPr>
          <p:cNvPr id="6" name="Espace réservé du contenu 4" descr="DSCF4873.JPG"/>
          <p:cNvPicPr>
            <a:picLocks noChangeAspect="1"/>
          </p:cNvPicPr>
          <p:nvPr/>
        </p:nvPicPr>
        <p:blipFill>
          <a:blip r:embed="rId4" cstate="email"/>
          <a:srcRect/>
          <a:stretch>
            <a:fillRect/>
          </a:stretch>
        </p:blipFill>
        <p:spPr>
          <a:xfrm>
            <a:off x="5647408" y="3284984"/>
            <a:ext cx="3496592" cy="3573016"/>
          </a:xfrm>
          <a:prstGeom prst="rect">
            <a:avLst/>
          </a:prstGeom>
        </p:spPr>
      </p:pic>
      <p:sp>
        <p:nvSpPr>
          <p:cNvPr id="7" name="ZoneTexte 6"/>
          <p:cNvSpPr txBox="1"/>
          <p:nvPr/>
        </p:nvSpPr>
        <p:spPr>
          <a:xfrm>
            <a:off x="2411760" y="3573016"/>
            <a:ext cx="3096344" cy="461665"/>
          </a:xfrm>
          <a:prstGeom prst="rect">
            <a:avLst/>
          </a:prstGeom>
          <a:noFill/>
        </p:spPr>
        <p:txBody>
          <a:bodyPr wrap="square" rtlCol="0">
            <a:spAutoFit/>
          </a:bodyPr>
          <a:lstStyle/>
          <a:p>
            <a:r>
              <a:rPr lang="fr-FR" sz="2400" b="1" dirty="0" smtClean="0">
                <a:solidFill>
                  <a:schemeClr val="bg1"/>
                </a:solidFill>
              </a:rPr>
              <a:t>Outil Fruit Control</a:t>
            </a:r>
            <a:endParaRPr lang="fr-FR" sz="2400"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152400"/>
            <a:ext cx="7787208" cy="756320"/>
          </a:xfrm>
        </p:spPr>
        <p:txBody>
          <a:bodyPr>
            <a:noAutofit/>
          </a:bodyPr>
          <a:lstStyle/>
          <a:p>
            <a:r>
              <a:rPr lang="fr-FR" sz="4400" dirty="0" smtClean="0">
                <a:solidFill>
                  <a:srgbClr val="C00000"/>
                </a:solidFill>
              </a:rPr>
              <a:t>« Les bonnes pratiques »</a:t>
            </a:r>
            <a:endParaRPr lang="fr-FR" sz="4400" dirty="0">
              <a:solidFill>
                <a:srgbClr val="C00000"/>
              </a:solidFill>
            </a:endParaRPr>
          </a:p>
        </p:txBody>
      </p:sp>
      <p:sp>
        <p:nvSpPr>
          <p:cNvPr id="3" name="Espace réservé du contenu 2"/>
          <p:cNvSpPr>
            <a:spLocks noGrp="1"/>
          </p:cNvSpPr>
          <p:nvPr>
            <p:ph sz="quarter" idx="1"/>
          </p:nvPr>
        </p:nvSpPr>
        <p:spPr>
          <a:xfrm>
            <a:off x="467544" y="1196752"/>
            <a:ext cx="8229600" cy="4937760"/>
          </a:xfrm>
        </p:spPr>
        <p:txBody>
          <a:bodyPr>
            <a:normAutofit/>
          </a:bodyPr>
          <a:lstStyle/>
          <a:p>
            <a:r>
              <a:rPr lang="fr-FR" sz="2400" dirty="0" smtClean="0"/>
              <a:t>Contrôler les appareils avant démarrage de récolte : </a:t>
            </a:r>
            <a:r>
              <a:rPr lang="fr-FR" sz="2400" dirty="0" smtClean="0">
                <a:solidFill>
                  <a:srgbClr val="0070C0"/>
                </a:solidFill>
              </a:rPr>
              <a:t>contrôle et maintenance</a:t>
            </a:r>
          </a:p>
          <a:p>
            <a:r>
              <a:rPr lang="fr-FR" sz="2400" dirty="0" smtClean="0"/>
              <a:t>Bien « ranger la chambre » pour le circuit de l’air : </a:t>
            </a:r>
            <a:r>
              <a:rPr lang="fr-FR" sz="2400" dirty="0" smtClean="0">
                <a:solidFill>
                  <a:srgbClr val="0070C0"/>
                </a:solidFill>
              </a:rPr>
              <a:t>pas de mélanges de </a:t>
            </a:r>
            <a:r>
              <a:rPr lang="fr-FR" sz="2400" dirty="0" err="1" smtClean="0">
                <a:solidFill>
                  <a:srgbClr val="0070C0"/>
                </a:solidFill>
              </a:rPr>
              <a:t>palox</a:t>
            </a:r>
            <a:endParaRPr lang="fr-FR" sz="2400" dirty="0" smtClean="0">
              <a:solidFill>
                <a:srgbClr val="0070C0"/>
              </a:solidFill>
            </a:endParaRPr>
          </a:p>
          <a:p>
            <a:r>
              <a:rPr lang="fr-FR" sz="2400" dirty="0" smtClean="0"/>
              <a:t>Ne pas descendre l’AC sur des fruits chauds : </a:t>
            </a:r>
            <a:r>
              <a:rPr lang="fr-FR" sz="2400" dirty="0" smtClean="0">
                <a:solidFill>
                  <a:srgbClr val="0070C0"/>
                </a:solidFill>
              </a:rPr>
              <a:t>relever les temps de marche du froid / 24h de la chambre</a:t>
            </a:r>
          </a:p>
          <a:p>
            <a:r>
              <a:rPr lang="fr-FR" sz="2400" dirty="0" smtClean="0"/>
              <a:t>Avoir un contrôle journalier</a:t>
            </a:r>
            <a:r>
              <a:rPr lang="fr-FR" sz="2400" dirty="0" smtClean="0">
                <a:solidFill>
                  <a:srgbClr val="0070C0"/>
                </a:solidFill>
              </a:rPr>
              <a:t> de la température, des temps de marche, taux O</a:t>
            </a:r>
            <a:r>
              <a:rPr lang="fr-FR" sz="2400" baseline="-25000" dirty="0" smtClean="0">
                <a:solidFill>
                  <a:srgbClr val="0070C0"/>
                </a:solidFill>
              </a:rPr>
              <a:t>2</a:t>
            </a:r>
            <a:r>
              <a:rPr lang="fr-FR" sz="2400" dirty="0" smtClean="0">
                <a:solidFill>
                  <a:srgbClr val="0070C0"/>
                </a:solidFill>
              </a:rPr>
              <a:t> et CO</a:t>
            </a:r>
            <a:r>
              <a:rPr lang="fr-FR" sz="2400" baseline="-25000" dirty="0" smtClean="0">
                <a:solidFill>
                  <a:srgbClr val="0070C0"/>
                </a:solidFill>
              </a:rPr>
              <a:t>2</a:t>
            </a:r>
            <a:r>
              <a:rPr lang="fr-FR" sz="2400" dirty="0" smtClean="0">
                <a:solidFill>
                  <a:srgbClr val="0070C0"/>
                </a:solidFill>
              </a:rPr>
              <a:t>, Capteurs</a:t>
            </a:r>
          </a:p>
          <a:p>
            <a:r>
              <a:rPr lang="fr-FR" sz="2400" dirty="0" smtClean="0"/>
              <a:t>Ne pas faire confiance à l’électronique : </a:t>
            </a:r>
            <a:r>
              <a:rPr lang="fr-FR" sz="2400" b="1" dirty="0" smtClean="0">
                <a:solidFill>
                  <a:srgbClr val="0070C0"/>
                </a:solidFill>
              </a:rPr>
              <a:t>avoir des contrôles croisés</a:t>
            </a:r>
          </a:p>
          <a:p>
            <a:r>
              <a:rPr lang="fr-FR" sz="2800" b="1" dirty="0" smtClean="0">
                <a:solidFill>
                  <a:srgbClr val="C00000"/>
                </a:solidFill>
              </a:rPr>
              <a:t>Sortir des échantillons régulièrement</a:t>
            </a:r>
            <a:endParaRPr lang="fr-FR" sz="2800" b="1" dirty="0">
              <a:solidFill>
                <a:srgbClr val="C00000"/>
              </a:solidFill>
            </a:endParaRPr>
          </a:p>
        </p:txBody>
      </p:sp>
      <p:sp>
        <p:nvSpPr>
          <p:cNvPr id="4" name="Espace réservé du pied de page 1"/>
          <p:cNvSpPr txBox="1">
            <a:spLocks/>
          </p:cNvSpPr>
          <p:nvPr/>
        </p:nvSpPr>
        <p:spPr bwMode="auto">
          <a:xfrm>
            <a:off x="5471592" y="6593488"/>
            <a:ext cx="3672408" cy="26064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RT Conservation Pomme</a:t>
            </a:r>
            <a:r>
              <a:rPr kumimoji="0" lang="fr-FR" sz="1400" b="0" i="0" u="none" strike="noStrike" kern="1200" cap="none" spc="0" normalizeH="0" noProof="0" dirty="0" smtClean="0">
                <a:ln>
                  <a:noFill/>
                </a:ln>
                <a:solidFill>
                  <a:schemeClr val="tx1"/>
                </a:solidFill>
                <a:effectLst/>
                <a:uLnTx/>
                <a:uFillTx/>
                <a:latin typeface="+mn-lt"/>
                <a:ea typeface="+mn-ea"/>
                <a:cs typeface="+mn-cs"/>
              </a:rPr>
              <a:t> </a:t>
            </a:r>
            <a:r>
              <a:rPr kumimoji="0" lang="fr-FR" sz="1400" b="0" i="0" u="none" strike="noStrike" kern="1200" cap="none" spc="0" normalizeH="0" baseline="0" noProof="0" dirty="0" smtClean="0">
                <a:ln>
                  <a:noFill/>
                </a:ln>
                <a:solidFill>
                  <a:schemeClr val="tx1"/>
                </a:solidFill>
                <a:effectLst/>
                <a:uLnTx/>
                <a:uFillTx/>
                <a:latin typeface="+mn-lt"/>
                <a:ea typeface="+mn-ea"/>
                <a:cs typeface="+mn-cs"/>
              </a:rPr>
              <a:t>- 12 décembre 2013</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lstStyle/>
          <a:p>
            <a:r>
              <a:rPr lang="fr-FR" dirty="0" smtClean="0"/>
              <a:t>Traçabilité informatique</a:t>
            </a:r>
          </a:p>
          <a:p>
            <a:r>
              <a:rPr lang="fr-FR" dirty="0" smtClean="0"/>
              <a:t>Traçabilité « papier »</a:t>
            </a:r>
          </a:p>
          <a:p>
            <a:r>
              <a:rPr lang="fr-FR" dirty="0" smtClean="0"/>
              <a:t>Traçabilité regard croisé « Cahier des charges »</a:t>
            </a:r>
          </a:p>
          <a:p>
            <a:endParaRPr lang="fr-FR" dirty="0" smtClean="0"/>
          </a:p>
          <a:p>
            <a:pPr algn="ctr">
              <a:buNone/>
            </a:pPr>
            <a:r>
              <a:rPr lang="fr-FR" sz="3200" dirty="0" smtClean="0">
                <a:solidFill>
                  <a:srgbClr val="C00000"/>
                </a:solidFill>
              </a:rPr>
              <a:t>Analyser les risques et mettre en place les bonnes actions préventives</a:t>
            </a:r>
          </a:p>
          <a:p>
            <a:endParaRPr lang="fr-FR" dirty="0" smtClean="0"/>
          </a:p>
        </p:txBody>
      </p:sp>
      <p:sp>
        <p:nvSpPr>
          <p:cNvPr id="4" name="Titre 1"/>
          <p:cNvSpPr>
            <a:spLocks noGrp="1"/>
          </p:cNvSpPr>
          <p:nvPr>
            <p:ph type="title"/>
          </p:nvPr>
        </p:nvSpPr>
        <p:spPr>
          <a:xfrm>
            <a:off x="971600" y="0"/>
            <a:ext cx="7725544" cy="990600"/>
          </a:xfrm>
        </p:spPr>
        <p:txBody>
          <a:bodyPr>
            <a:noAutofit/>
          </a:bodyPr>
          <a:lstStyle/>
          <a:p>
            <a:r>
              <a:rPr lang="fr-FR" sz="4400" dirty="0" smtClean="0">
                <a:solidFill>
                  <a:srgbClr val="002060"/>
                </a:solidFill>
              </a:rPr>
              <a:t>« Les bonnes pratiques »</a:t>
            </a:r>
            <a:endParaRPr lang="fr-FR" sz="4400" dirty="0">
              <a:solidFill>
                <a:srgbClr val="002060"/>
              </a:solidFill>
            </a:endParaRPr>
          </a:p>
        </p:txBody>
      </p:sp>
      <p:pic>
        <p:nvPicPr>
          <p:cNvPr id="2053" name="Picture 5" descr="C:\Users\ctiflregion\AppData\Local\Microsoft\Windows\Temporary Internet Files\Content.IE5\DBFWRQAE\MC900292774[1].wmf"/>
          <p:cNvPicPr>
            <a:picLocks noChangeAspect="1" noChangeArrowheads="1"/>
          </p:cNvPicPr>
          <p:nvPr/>
        </p:nvPicPr>
        <p:blipFill>
          <a:blip r:embed="rId3" cstate="print"/>
          <a:srcRect/>
          <a:stretch>
            <a:fillRect/>
          </a:stretch>
        </p:blipFill>
        <p:spPr bwMode="auto">
          <a:xfrm>
            <a:off x="899592" y="4725144"/>
            <a:ext cx="1545336" cy="1080821"/>
          </a:xfrm>
          <a:prstGeom prst="rect">
            <a:avLst/>
          </a:prstGeom>
          <a:noFill/>
        </p:spPr>
      </p:pic>
      <p:grpSp>
        <p:nvGrpSpPr>
          <p:cNvPr id="10" name="Groupe 9"/>
          <p:cNvGrpSpPr/>
          <p:nvPr/>
        </p:nvGrpSpPr>
        <p:grpSpPr>
          <a:xfrm>
            <a:off x="2627784" y="4437112"/>
            <a:ext cx="2941696" cy="1641695"/>
            <a:chOff x="2627784" y="4437112"/>
            <a:chExt cx="2941696" cy="1641695"/>
          </a:xfrm>
        </p:grpSpPr>
        <p:pic>
          <p:nvPicPr>
            <p:cNvPr id="2054" name="Picture 6" descr="C:\Users\ctiflregion\AppData\Local\Microsoft\Windows\Temporary Internet Files\Content.IE5\IHZH3HT4\MC900352213[1].wmf"/>
            <p:cNvPicPr>
              <a:picLocks noChangeAspect="1" noChangeArrowheads="1"/>
            </p:cNvPicPr>
            <p:nvPr/>
          </p:nvPicPr>
          <p:blipFill>
            <a:blip r:embed="rId4" cstate="print"/>
            <a:srcRect/>
            <a:stretch>
              <a:fillRect/>
            </a:stretch>
          </p:blipFill>
          <p:spPr bwMode="auto">
            <a:xfrm>
              <a:off x="3779912" y="4437112"/>
              <a:ext cx="1789568" cy="1641695"/>
            </a:xfrm>
            <a:prstGeom prst="rect">
              <a:avLst/>
            </a:prstGeom>
            <a:noFill/>
          </p:spPr>
        </p:pic>
        <p:sp>
          <p:nvSpPr>
            <p:cNvPr id="8" name="ZoneTexte 7"/>
            <p:cNvSpPr txBox="1"/>
            <p:nvPr/>
          </p:nvSpPr>
          <p:spPr>
            <a:xfrm>
              <a:off x="2627784" y="4581128"/>
              <a:ext cx="792088" cy="1446550"/>
            </a:xfrm>
            <a:prstGeom prst="rect">
              <a:avLst/>
            </a:prstGeom>
            <a:noFill/>
          </p:spPr>
          <p:txBody>
            <a:bodyPr wrap="square" rtlCol="0">
              <a:spAutoFit/>
            </a:bodyPr>
            <a:lstStyle/>
            <a:p>
              <a:r>
                <a:rPr lang="fr-FR" sz="8800" dirty="0" smtClean="0"/>
                <a:t>+</a:t>
              </a:r>
              <a:endParaRPr lang="fr-FR" sz="8800" dirty="0"/>
            </a:p>
          </p:txBody>
        </p:sp>
      </p:grpSp>
      <p:grpSp>
        <p:nvGrpSpPr>
          <p:cNvPr id="11" name="Groupe 10"/>
          <p:cNvGrpSpPr/>
          <p:nvPr/>
        </p:nvGrpSpPr>
        <p:grpSpPr>
          <a:xfrm>
            <a:off x="5796136" y="4365104"/>
            <a:ext cx="2370568" cy="1836115"/>
            <a:chOff x="5796136" y="4365104"/>
            <a:chExt cx="2370568" cy="1836115"/>
          </a:xfrm>
        </p:grpSpPr>
        <p:pic>
          <p:nvPicPr>
            <p:cNvPr id="1026" name="Picture 2" descr="C:\Users\ctiflregion\AppData\Local\Microsoft\Windows\Temporary Internet Files\Content.IE5\GJIPFLKS\MC900312574[1].wmf"/>
            <p:cNvPicPr>
              <a:picLocks noChangeAspect="1" noChangeArrowheads="1"/>
            </p:cNvPicPr>
            <p:nvPr/>
          </p:nvPicPr>
          <p:blipFill>
            <a:blip r:embed="rId5" cstate="print"/>
            <a:srcRect/>
            <a:stretch>
              <a:fillRect/>
            </a:stretch>
          </p:blipFill>
          <p:spPr bwMode="auto">
            <a:xfrm>
              <a:off x="6804248" y="4365104"/>
              <a:ext cx="1362456" cy="1836115"/>
            </a:xfrm>
            <a:prstGeom prst="rect">
              <a:avLst/>
            </a:prstGeom>
            <a:noFill/>
          </p:spPr>
        </p:pic>
        <p:sp>
          <p:nvSpPr>
            <p:cNvPr id="9" name="ZoneTexte 8"/>
            <p:cNvSpPr txBox="1"/>
            <p:nvPr/>
          </p:nvSpPr>
          <p:spPr>
            <a:xfrm>
              <a:off x="5796136" y="4581128"/>
              <a:ext cx="792088" cy="1446550"/>
            </a:xfrm>
            <a:prstGeom prst="rect">
              <a:avLst/>
            </a:prstGeom>
            <a:noFill/>
          </p:spPr>
          <p:txBody>
            <a:bodyPr wrap="square" rtlCol="0">
              <a:spAutoFit/>
            </a:bodyPr>
            <a:lstStyle/>
            <a:p>
              <a:r>
                <a:rPr lang="fr-FR" sz="8800" dirty="0" smtClean="0"/>
                <a:t>+</a:t>
              </a:r>
              <a:endParaRPr lang="fr-FR" sz="8800" dirty="0"/>
            </a:p>
          </p:txBody>
        </p:sp>
      </p:grpSp>
      <p:sp>
        <p:nvSpPr>
          <p:cNvPr id="12" name="Espace réservé du pied de page 1"/>
          <p:cNvSpPr txBox="1">
            <a:spLocks/>
          </p:cNvSpPr>
          <p:nvPr/>
        </p:nvSpPr>
        <p:spPr bwMode="auto">
          <a:xfrm>
            <a:off x="5471592" y="6593488"/>
            <a:ext cx="3672408" cy="26064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RT Conservation Pomme</a:t>
            </a:r>
            <a:r>
              <a:rPr kumimoji="0" lang="fr-FR" sz="1400" b="0" i="0" u="none" strike="noStrike" kern="1200" cap="none" spc="0" normalizeH="0" noProof="0" dirty="0" smtClean="0">
                <a:ln>
                  <a:noFill/>
                </a:ln>
                <a:solidFill>
                  <a:schemeClr val="tx1"/>
                </a:solidFill>
                <a:effectLst/>
                <a:uLnTx/>
                <a:uFillTx/>
                <a:latin typeface="+mn-lt"/>
                <a:ea typeface="+mn-ea"/>
                <a:cs typeface="+mn-cs"/>
              </a:rPr>
              <a:t> </a:t>
            </a:r>
            <a:r>
              <a:rPr kumimoji="0" lang="fr-FR" sz="1400" b="0" i="0" u="none" strike="noStrike" kern="1200" cap="none" spc="0" normalizeH="0" baseline="0" noProof="0" dirty="0" smtClean="0">
                <a:ln>
                  <a:noFill/>
                </a:ln>
                <a:solidFill>
                  <a:schemeClr val="tx1"/>
                </a:solidFill>
                <a:effectLst/>
                <a:uLnTx/>
                <a:uFillTx/>
                <a:latin typeface="+mn-lt"/>
                <a:ea typeface="+mn-ea"/>
                <a:cs typeface="+mn-cs"/>
              </a:rPr>
              <a:t>- 12 décembre 2013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box(in)">
                                      <p:cBhvr>
                                        <p:cTn id="7" dur="500"/>
                                        <p:tgtEl>
                                          <p:spTgt spid="205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79912" y="2060848"/>
            <a:ext cx="4896544" cy="4320480"/>
          </a:xfrm>
        </p:spPr>
        <p:txBody>
          <a:bodyPr>
            <a:normAutofit/>
          </a:bodyPr>
          <a:lstStyle/>
          <a:p>
            <a:pPr algn="ctr"/>
            <a:r>
              <a:rPr lang="fr-FR" sz="5400" dirty="0" smtClean="0">
                <a:solidFill>
                  <a:srgbClr val="002060"/>
                </a:solidFill>
              </a:rPr>
              <a:t>Un risque limité si on est </a:t>
            </a:r>
            <a:r>
              <a:rPr lang="fr-FR" sz="5400" dirty="0" smtClean="0">
                <a:solidFill>
                  <a:srgbClr val="C00000"/>
                </a:solidFill>
              </a:rPr>
              <a:t>attentif</a:t>
            </a:r>
            <a:r>
              <a:rPr lang="fr-FR" sz="5400" dirty="0" smtClean="0">
                <a:solidFill>
                  <a:srgbClr val="002060"/>
                </a:solidFill>
              </a:rPr>
              <a:t> et </a:t>
            </a:r>
            <a:r>
              <a:rPr lang="fr-FR" sz="5400" dirty="0" smtClean="0">
                <a:solidFill>
                  <a:srgbClr val="C00000"/>
                </a:solidFill>
              </a:rPr>
              <a:t>réactif</a:t>
            </a:r>
            <a:endParaRPr lang="fr-FR" sz="5400" dirty="0">
              <a:solidFill>
                <a:srgbClr val="C00000"/>
              </a:solidFill>
            </a:endParaRPr>
          </a:p>
        </p:txBody>
      </p:sp>
      <p:grpSp>
        <p:nvGrpSpPr>
          <p:cNvPr id="5" name="Group 3"/>
          <p:cNvGrpSpPr>
            <a:grpSpLocks/>
          </p:cNvGrpSpPr>
          <p:nvPr/>
        </p:nvGrpSpPr>
        <p:grpSpPr bwMode="auto">
          <a:xfrm>
            <a:off x="251520" y="2996952"/>
            <a:ext cx="2954864" cy="3498850"/>
            <a:chOff x="1290" y="1470"/>
            <a:chExt cx="1136" cy="1195"/>
          </a:xfrm>
        </p:grpSpPr>
        <p:sp>
          <p:nvSpPr>
            <p:cNvPr id="7" name="Freeform 4"/>
            <p:cNvSpPr>
              <a:spLocks/>
            </p:cNvSpPr>
            <p:nvPr/>
          </p:nvSpPr>
          <p:spPr bwMode="auto">
            <a:xfrm>
              <a:off x="1390" y="1955"/>
              <a:ext cx="921" cy="710"/>
            </a:xfrm>
            <a:custGeom>
              <a:avLst/>
              <a:gdLst>
                <a:gd name="T0" fmla="*/ 194 w 921"/>
                <a:gd name="T1" fmla="*/ 34 h 710"/>
                <a:gd name="T2" fmla="*/ 150 w 921"/>
                <a:gd name="T3" fmla="*/ 51 h 710"/>
                <a:gd name="T4" fmla="*/ 86 w 921"/>
                <a:gd name="T5" fmla="*/ 86 h 710"/>
                <a:gd name="T6" fmla="*/ 36 w 921"/>
                <a:gd name="T7" fmla="*/ 126 h 710"/>
                <a:gd name="T8" fmla="*/ 16 w 921"/>
                <a:gd name="T9" fmla="*/ 156 h 710"/>
                <a:gd name="T10" fmla="*/ 4 w 921"/>
                <a:gd name="T11" fmla="*/ 191 h 710"/>
                <a:gd name="T12" fmla="*/ 0 w 921"/>
                <a:gd name="T13" fmla="*/ 234 h 710"/>
                <a:gd name="T14" fmla="*/ 3 w 921"/>
                <a:gd name="T15" fmla="*/ 280 h 710"/>
                <a:gd name="T16" fmla="*/ 14 w 921"/>
                <a:gd name="T17" fmla="*/ 329 h 710"/>
                <a:gd name="T18" fmla="*/ 35 w 921"/>
                <a:gd name="T19" fmla="*/ 382 h 710"/>
                <a:gd name="T20" fmla="*/ 62 w 921"/>
                <a:gd name="T21" fmla="*/ 437 h 710"/>
                <a:gd name="T22" fmla="*/ 89 w 921"/>
                <a:gd name="T23" fmla="*/ 480 h 710"/>
                <a:gd name="T24" fmla="*/ 102 w 921"/>
                <a:gd name="T25" fmla="*/ 516 h 710"/>
                <a:gd name="T26" fmla="*/ 112 w 921"/>
                <a:gd name="T27" fmla="*/ 584 h 710"/>
                <a:gd name="T28" fmla="*/ 121 w 921"/>
                <a:gd name="T29" fmla="*/ 650 h 710"/>
                <a:gd name="T30" fmla="*/ 132 w 921"/>
                <a:gd name="T31" fmla="*/ 678 h 710"/>
                <a:gd name="T32" fmla="*/ 151 w 921"/>
                <a:gd name="T33" fmla="*/ 697 h 710"/>
                <a:gd name="T34" fmla="*/ 184 w 921"/>
                <a:gd name="T35" fmla="*/ 710 h 710"/>
                <a:gd name="T36" fmla="*/ 732 w 921"/>
                <a:gd name="T37" fmla="*/ 703 h 710"/>
                <a:gd name="T38" fmla="*/ 753 w 921"/>
                <a:gd name="T39" fmla="*/ 688 h 710"/>
                <a:gd name="T40" fmla="*/ 772 w 921"/>
                <a:gd name="T41" fmla="*/ 659 h 710"/>
                <a:gd name="T42" fmla="*/ 799 w 921"/>
                <a:gd name="T43" fmla="*/ 571 h 710"/>
                <a:gd name="T44" fmla="*/ 823 w 921"/>
                <a:gd name="T45" fmla="*/ 507 h 710"/>
                <a:gd name="T46" fmla="*/ 902 w 921"/>
                <a:gd name="T47" fmla="*/ 327 h 710"/>
                <a:gd name="T48" fmla="*/ 917 w 921"/>
                <a:gd name="T49" fmla="*/ 280 h 710"/>
                <a:gd name="T50" fmla="*/ 921 w 921"/>
                <a:gd name="T51" fmla="*/ 230 h 710"/>
                <a:gd name="T52" fmla="*/ 914 w 921"/>
                <a:gd name="T53" fmla="*/ 171 h 710"/>
                <a:gd name="T54" fmla="*/ 905 w 921"/>
                <a:gd name="T55" fmla="*/ 139 h 710"/>
                <a:gd name="T56" fmla="*/ 884 w 921"/>
                <a:gd name="T57" fmla="*/ 107 h 710"/>
                <a:gd name="T58" fmla="*/ 828 w 921"/>
                <a:gd name="T59" fmla="*/ 56 h 710"/>
                <a:gd name="T60" fmla="*/ 779 w 921"/>
                <a:gd name="T61" fmla="*/ 26 h 710"/>
                <a:gd name="T62" fmla="*/ 745 w 921"/>
                <a:gd name="T63" fmla="*/ 10 h 710"/>
                <a:gd name="T64" fmla="*/ 715 w 921"/>
                <a:gd name="T65" fmla="*/ 2 h 710"/>
                <a:gd name="T66" fmla="*/ 691 w 921"/>
                <a:gd name="T67" fmla="*/ 0 h 710"/>
                <a:gd name="T68" fmla="*/ 688 w 921"/>
                <a:gd name="T69" fmla="*/ 59 h 710"/>
                <a:gd name="T70" fmla="*/ 668 w 921"/>
                <a:gd name="T71" fmla="*/ 97 h 710"/>
                <a:gd name="T72" fmla="*/ 704 w 921"/>
                <a:gd name="T73" fmla="*/ 250 h 710"/>
                <a:gd name="T74" fmla="*/ 702 w 921"/>
                <a:gd name="T75" fmla="*/ 326 h 710"/>
                <a:gd name="T76" fmla="*/ 676 w 921"/>
                <a:gd name="T77" fmla="*/ 353 h 710"/>
                <a:gd name="T78" fmla="*/ 630 w 921"/>
                <a:gd name="T79" fmla="*/ 359 h 710"/>
                <a:gd name="T80" fmla="*/ 603 w 921"/>
                <a:gd name="T81" fmla="*/ 354 h 710"/>
                <a:gd name="T82" fmla="*/ 591 w 921"/>
                <a:gd name="T83" fmla="*/ 280 h 710"/>
                <a:gd name="T84" fmla="*/ 560 w 921"/>
                <a:gd name="T85" fmla="*/ 260 h 710"/>
                <a:gd name="T86" fmla="*/ 541 w 921"/>
                <a:gd name="T87" fmla="*/ 242 h 710"/>
                <a:gd name="T88" fmla="*/ 536 w 921"/>
                <a:gd name="T89" fmla="*/ 192 h 710"/>
                <a:gd name="T90" fmla="*/ 508 w 921"/>
                <a:gd name="T91" fmla="*/ 238 h 710"/>
                <a:gd name="T92" fmla="*/ 479 w 921"/>
                <a:gd name="T93" fmla="*/ 254 h 710"/>
                <a:gd name="T94" fmla="*/ 440 w 921"/>
                <a:gd name="T95" fmla="*/ 255 h 710"/>
                <a:gd name="T96" fmla="*/ 407 w 921"/>
                <a:gd name="T97" fmla="*/ 230 h 710"/>
                <a:gd name="T98" fmla="*/ 381 w 921"/>
                <a:gd name="T99" fmla="*/ 192 h 710"/>
                <a:gd name="T100" fmla="*/ 381 w 921"/>
                <a:gd name="T101" fmla="*/ 230 h 710"/>
                <a:gd name="T102" fmla="*/ 373 w 921"/>
                <a:gd name="T103" fmla="*/ 264 h 710"/>
                <a:gd name="T104" fmla="*/ 356 w 921"/>
                <a:gd name="T105" fmla="*/ 301 h 710"/>
                <a:gd name="T106" fmla="*/ 343 w 921"/>
                <a:gd name="T107" fmla="*/ 343 h 710"/>
                <a:gd name="T108" fmla="*/ 296 w 921"/>
                <a:gd name="T109" fmla="*/ 354 h 710"/>
                <a:gd name="T110" fmla="*/ 256 w 921"/>
                <a:gd name="T111" fmla="*/ 352 h 710"/>
                <a:gd name="T112" fmla="*/ 234 w 921"/>
                <a:gd name="T113" fmla="*/ 337 h 710"/>
                <a:gd name="T114" fmla="*/ 235 w 921"/>
                <a:gd name="T115" fmla="*/ 298 h 710"/>
                <a:gd name="T116" fmla="*/ 227 w 921"/>
                <a:gd name="T117" fmla="*/ 248 h 710"/>
                <a:gd name="T118" fmla="*/ 215 w 921"/>
                <a:gd name="T119" fmla="*/ 187 h 710"/>
                <a:gd name="T120" fmla="*/ 228 w 921"/>
                <a:gd name="T121" fmla="*/ 131 h 710"/>
                <a:gd name="T122" fmla="*/ 227 w 921"/>
                <a:gd name="T123" fmla="*/ 82 h 710"/>
                <a:gd name="T124" fmla="*/ 216 w 921"/>
                <a:gd name="T125" fmla="*/ 40 h 7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21"/>
                <a:gd name="T190" fmla="*/ 0 h 710"/>
                <a:gd name="T191" fmla="*/ 921 w 921"/>
                <a:gd name="T192" fmla="*/ 710 h 7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21" h="710">
                  <a:moveTo>
                    <a:pt x="217" y="27"/>
                  </a:moveTo>
                  <a:lnTo>
                    <a:pt x="194" y="34"/>
                  </a:lnTo>
                  <a:lnTo>
                    <a:pt x="171" y="41"/>
                  </a:lnTo>
                  <a:lnTo>
                    <a:pt x="150" y="51"/>
                  </a:lnTo>
                  <a:lnTo>
                    <a:pt x="128" y="62"/>
                  </a:lnTo>
                  <a:lnTo>
                    <a:pt x="86" y="86"/>
                  </a:lnTo>
                  <a:lnTo>
                    <a:pt x="48" y="114"/>
                  </a:lnTo>
                  <a:lnTo>
                    <a:pt x="36" y="126"/>
                  </a:lnTo>
                  <a:lnTo>
                    <a:pt x="25" y="140"/>
                  </a:lnTo>
                  <a:lnTo>
                    <a:pt x="16" y="156"/>
                  </a:lnTo>
                  <a:lnTo>
                    <a:pt x="9" y="173"/>
                  </a:lnTo>
                  <a:lnTo>
                    <a:pt x="4" y="191"/>
                  </a:lnTo>
                  <a:lnTo>
                    <a:pt x="1" y="212"/>
                  </a:lnTo>
                  <a:lnTo>
                    <a:pt x="0" y="234"/>
                  </a:lnTo>
                  <a:lnTo>
                    <a:pt x="0" y="256"/>
                  </a:lnTo>
                  <a:lnTo>
                    <a:pt x="3" y="280"/>
                  </a:lnTo>
                  <a:lnTo>
                    <a:pt x="7" y="304"/>
                  </a:lnTo>
                  <a:lnTo>
                    <a:pt x="14" y="329"/>
                  </a:lnTo>
                  <a:lnTo>
                    <a:pt x="23" y="355"/>
                  </a:lnTo>
                  <a:lnTo>
                    <a:pt x="35" y="382"/>
                  </a:lnTo>
                  <a:lnTo>
                    <a:pt x="48" y="410"/>
                  </a:lnTo>
                  <a:lnTo>
                    <a:pt x="62" y="437"/>
                  </a:lnTo>
                  <a:lnTo>
                    <a:pt x="79" y="464"/>
                  </a:lnTo>
                  <a:lnTo>
                    <a:pt x="89" y="480"/>
                  </a:lnTo>
                  <a:lnTo>
                    <a:pt x="96" y="498"/>
                  </a:lnTo>
                  <a:lnTo>
                    <a:pt x="102" y="516"/>
                  </a:lnTo>
                  <a:lnTo>
                    <a:pt x="107" y="550"/>
                  </a:lnTo>
                  <a:lnTo>
                    <a:pt x="112" y="584"/>
                  </a:lnTo>
                  <a:lnTo>
                    <a:pt x="116" y="616"/>
                  </a:lnTo>
                  <a:lnTo>
                    <a:pt x="121" y="650"/>
                  </a:lnTo>
                  <a:lnTo>
                    <a:pt x="126" y="665"/>
                  </a:lnTo>
                  <a:lnTo>
                    <a:pt x="132" y="678"/>
                  </a:lnTo>
                  <a:lnTo>
                    <a:pt x="140" y="689"/>
                  </a:lnTo>
                  <a:lnTo>
                    <a:pt x="151" y="697"/>
                  </a:lnTo>
                  <a:lnTo>
                    <a:pt x="169" y="704"/>
                  </a:lnTo>
                  <a:lnTo>
                    <a:pt x="184" y="710"/>
                  </a:lnTo>
                  <a:lnTo>
                    <a:pt x="720" y="710"/>
                  </a:lnTo>
                  <a:lnTo>
                    <a:pt x="732" y="703"/>
                  </a:lnTo>
                  <a:lnTo>
                    <a:pt x="743" y="697"/>
                  </a:lnTo>
                  <a:lnTo>
                    <a:pt x="753" y="688"/>
                  </a:lnTo>
                  <a:lnTo>
                    <a:pt x="762" y="677"/>
                  </a:lnTo>
                  <a:lnTo>
                    <a:pt x="772" y="659"/>
                  </a:lnTo>
                  <a:lnTo>
                    <a:pt x="781" y="639"/>
                  </a:lnTo>
                  <a:lnTo>
                    <a:pt x="799" y="571"/>
                  </a:lnTo>
                  <a:lnTo>
                    <a:pt x="810" y="538"/>
                  </a:lnTo>
                  <a:lnTo>
                    <a:pt x="823" y="507"/>
                  </a:lnTo>
                  <a:lnTo>
                    <a:pt x="894" y="351"/>
                  </a:lnTo>
                  <a:lnTo>
                    <a:pt x="902" y="327"/>
                  </a:lnTo>
                  <a:lnTo>
                    <a:pt x="910" y="303"/>
                  </a:lnTo>
                  <a:lnTo>
                    <a:pt x="917" y="280"/>
                  </a:lnTo>
                  <a:lnTo>
                    <a:pt x="920" y="255"/>
                  </a:lnTo>
                  <a:lnTo>
                    <a:pt x="921" y="230"/>
                  </a:lnTo>
                  <a:lnTo>
                    <a:pt x="920" y="205"/>
                  </a:lnTo>
                  <a:lnTo>
                    <a:pt x="914" y="171"/>
                  </a:lnTo>
                  <a:lnTo>
                    <a:pt x="910" y="155"/>
                  </a:lnTo>
                  <a:lnTo>
                    <a:pt x="905" y="139"/>
                  </a:lnTo>
                  <a:lnTo>
                    <a:pt x="895" y="123"/>
                  </a:lnTo>
                  <a:lnTo>
                    <a:pt x="884" y="107"/>
                  </a:lnTo>
                  <a:lnTo>
                    <a:pt x="857" y="80"/>
                  </a:lnTo>
                  <a:lnTo>
                    <a:pt x="828" y="56"/>
                  </a:lnTo>
                  <a:lnTo>
                    <a:pt x="796" y="35"/>
                  </a:lnTo>
                  <a:lnTo>
                    <a:pt x="779" y="26"/>
                  </a:lnTo>
                  <a:lnTo>
                    <a:pt x="761" y="16"/>
                  </a:lnTo>
                  <a:lnTo>
                    <a:pt x="745" y="10"/>
                  </a:lnTo>
                  <a:lnTo>
                    <a:pt x="730" y="4"/>
                  </a:lnTo>
                  <a:lnTo>
                    <a:pt x="715" y="2"/>
                  </a:lnTo>
                  <a:lnTo>
                    <a:pt x="702" y="2"/>
                  </a:lnTo>
                  <a:lnTo>
                    <a:pt x="691" y="0"/>
                  </a:lnTo>
                  <a:lnTo>
                    <a:pt x="693" y="34"/>
                  </a:lnTo>
                  <a:lnTo>
                    <a:pt x="688" y="59"/>
                  </a:lnTo>
                  <a:lnTo>
                    <a:pt x="683" y="78"/>
                  </a:lnTo>
                  <a:lnTo>
                    <a:pt x="668" y="97"/>
                  </a:lnTo>
                  <a:lnTo>
                    <a:pt x="694" y="150"/>
                  </a:lnTo>
                  <a:lnTo>
                    <a:pt x="704" y="250"/>
                  </a:lnTo>
                  <a:lnTo>
                    <a:pt x="704" y="294"/>
                  </a:lnTo>
                  <a:lnTo>
                    <a:pt x="702" y="326"/>
                  </a:lnTo>
                  <a:lnTo>
                    <a:pt x="691" y="353"/>
                  </a:lnTo>
                  <a:lnTo>
                    <a:pt x="676" y="353"/>
                  </a:lnTo>
                  <a:lnTo>
                    <a:pt x="655" y="357"/>
                  </a:lnTo>
                  <a:lnTo>
                    <a:pt x="630" y="359"/>
                  </a:lnTo>
                  <a:lnTo>
                    <a:pt x="616" y="357"/>
                  </a:lnTo>
                  <a:lnTo>
                    <a:pt x="603" y="354"/>
                  </a:lnTo>
                  <a:lnTo>
                    <a:pt x="593" y="343"/>
                  </a:lnTo>
                  <a:lnTo>
                    <a:pt x="591" y="280"/>
                  </a:lnTo>
                  <a:lnTo>
                    <a:pt x="583" y="274"/>
                  </a:lnTo>
                  <a:lnTo>
                    <a:pt x="560" y="260"/>
                  </a:lnTo>
                  <a:lnTo>
                    <a:pt x="549" y="253"/>
                  </a:lnTo>
                  <a:lnTo>
                    <a:pt x="541" y="242"/>
                  </a:lnTo>
                  <a:lnTo>
                    <a:pt x="539" y="223"/>
                  </a:lnTo>
                  <a:lnTo>
                    <a:pt x="536" y="192"/>
                  </a:lnTo>
                  <a:lnTo>
                    <a:pt x="517" y="226"/>
                  </a:lnTo>
                  <a:lnTo>
                    <a:pt x="508" y="238"/>
                  </a:lnTo>
                  <a:lnTo>
                    <a:pt x="498" y="249"/>
                  </a:lnTo>
                  <a:lnTo>
                    <a:pt x="479" y="254"/>
                  </a:lnTo>
                  <a:lnTo>
                    <a:pt x="461" y="260"/>
                  </a:lnTo>
                  <a:lnTo>
                    <a:pt x="440" y="255"/>
                  </a:lnTo>
                  <a:lnTo>
                    <a:pt x="423" y="246"/>
                  </a:lnTo>
                  <a:lnTo>
                    <a:pt x="407" y="230"/>
                  </a:lnTo>
                  <a:lnTo>
                    <a:pt x="395" y="217"/>
                  </a:lnTo>
                  <a:lnTo>
                    <a:pt x="381" y="192"/>
                  </a:lnTo>
                  <a:lnTo>
                    <a:pt x="383" y="213"/>
                  </a:lnTo>
                  <a:lnTo>
                    <a:pt x="381" y="230"/>
                  </a:lnTo>
                  <a:lnTo>
                    <a:pt x="377" y="249"/>
                  </a:lnTo>
                  <a:lnTo>
                    <a:pt x="373" y="264"/>
                  </a:lnTo>
                  <a:lnTo>
                    <a:pt x="364" y="285"/>
                  </a:lnTo>
                  <a:lnTo>
                    <a:pt x="356" y="301"/>
                  </a:lnTo>
                  <a:lnTo>
                    <a:pt x="352" y="311"/>
                  </a:lnTo>
                  <a:lnTo>
                    <a:pt x="343" y="343"/>
                  </a:lnTo>
                  <a:lnTo>
                    <a:pt x="322" y="351"/>
                  </a:lnTo>
                  <a:lnTo>
                    <a:pt x="296" y="354"/>
                  </a:lnTo>
                  <a:lnTo>
                    <a:pt x="275" y="354"/>
                  </a:lnTo>
                  <a:lnTo>
                    <a:pt x="256" y="352"/>
                  </a:lnTo>
                  <a:lnTo>
                    <a:pt x="243" y="346"/>
                  </a:lnTo>
                  <a:lnTo>
                    <a:pt x="234" y="337"/>
                  </a:lnTo>
                  <a:lnTo>
                    <a:pt x="233" y="326"/>
                  </a:lnTo>
                  <a:lnTo>
                    <a:pt x="235" y="298"/>
                  </a:lnTo>
                  <a:lnTo>
                    <a:pt x="233" y="274"/>
                  </a:lnTo>
                  <a:lnTo>
                    <a:pt x="227" y="248"/>
                  </a:lnTo>
                  <a:lnTo>
                    <a:pt x="219" y="216"/>
                  </a:lnTo>
                  <a:lnTo>
                    <a:pt x="215" y="187"/>
                  </a:lnTo>
                  <a:lnTo>
                    <a:pt x="217" y="161"/>
                  </a:lnTo>
                  <a:lnTo>
                    <a:pt x="228" y="131"/>
                  </a:lnTo>
                  <a:lnTo>
                    <a:pt x="246" y="100"/>
                  </a:lnTo>
                  <a:lnTo>
                    <a:pt x="227" y="82"/>
                  </a:lnTo>
                  <a:lnTo>
                    <a:pt x="218" y="61"/>
                  </a:lnTo>
                  <a:lnTo>
                    <a:pt x="216" y="40"/>
                  </a:lnTo>
                  <a:lnTo>
                    <a:pt x="217" y="27"/>
                  </a:lnTo>
                  <a:close/>
                </a:path>
              </a:pathLst>
            </a:custGeom>
            <a:solidFill>
              <a:srgbClr val="FFFF10"/>
            </a:solidFill>
            <a:ln w="0">
              <a:solidFill>
                <a:srgbClr val="000000"/>
              </a:solidFill>
              <a:prstDash val="solid"/>
              <a:round/>
              <a:headEnd/>
              <a:tailEnd/>
            </a:ln>
          </p:spPr>
          <p:txBody>
            <a:bodyPr/>
            <a:lstStyle/>
            <a:p>
              <a:endParaRPr lang="fr-FR"/>
            </a:p>
          </p:txBody>
        </p:sp>
        <p:sp>
          <p:nvSpPr>
            <p:cNvPr id="8" name="Freeform 5"/>
            <p:cNvSpPr>
              <a:spLocks/>
            </p:cNvSpPr>
            <p:nvPr/>
          </p:nvSpPr>
          <p:spPr bwMode="auto">
            <a:xfrm>
              <a:off x="1579" y="1521"/>
              <a:ext cx="542" cy="793"/>
            </a:xfrm>
            <a:custGeom>
              <a:avLst/>
              <a:gdLst>
                <a:gd name="T0" fmla="*/ 39 w 542"/>
                <a:gd name="T1" fmla="*/ 223 h 793"/>
                <a:gd name="T2" fmla="*/ 22 w 542"/>
                <a:gd name="T3" fmla="*/ 212 h 793"/>
                <a:gd name="T4" fmla="*/ 4 w 542"/>
                <a:gd name="T5" fmla="*/ 221 h 793"/>
                <a:gd name="T6" fmla="*/ 26 w 542"/>
                <a:gd name="T7" fmla="*/ 289 h 793"/>
                <a:gd name="T8" fmla="*/ 6 w 542"/>
                <a:gd name="T9" fmla="*/ 361 h 793"/>
                <a:gd name="T10" fmla="*/ 0 w 542"/>
                <a:gd name="T11" fmla="*/ 402 h 793"/>
                <a:gd name="T12" fmla="*/ 14 w 542"/>
                <a:gd name="T13" fmla="*/ 414 h 793"/>
                <a:gd name="T14" fmla="*/ 59 w 542"/>
                <a:gd name="T15" fmla="*/ 384 h 793"/>
                <a:gd name="T16" fmla="*/ 30 w 542"/>
                <a:gd name="T17" fmla="*/ 450 h 793"/>
                <a:gd name="T18" fmla="*/ 39 w 542"/>
                <a:gd name="T19" fmla="*/ 516 h 793"/>
                <a:gd name="T20" fmla="*/ 28 w 542"/>
                <a:gd name="T21" fmla="*/ 594 h 793"/>
                <a:gd name="T22" fmla="*/ 37 w 542"/>
                <a:gd name="T23" fmla="*/ 677 h 793"/>
                <a:gd name="T24" fmla="*/ 44 w 542"/>
                <a:gd name="T25" fmla="*/ 760 h 793"/>
                <a:gd name="T26" fmla="*/ 68 w 542"/>
                <a:gd name="T27" fmla="*/ 786 h 793"/>
                <a:gd name="T28" fmla="*/ 131 w 542"/>
                <a:gd name="T29" fmla="*/ 785 h 793"/>
                <a:gd name="T30" fmla="*/ 157 w 542"/>
                <a:gd name="T31" fmla="*/ 763 h 793"/>
                <a:gd name="T32" fmla="*/ 183 w 542"/>
                <a:gd name="T33" fmla="*/ 701 h 793"/>
                <a:gd name="T34" fmla="*/ 194 w 542"/>
                <a:gd name="T35" fmla="*/ 649 h 793"/>
                <a:gd name="T36" fmla="*/ 218 w 542"/>
                <a:gd name="T37" fmla="*/ 665 h 793"/>
                <a:gd name="T38" fmla="*/ 272 w 542"/>
                <a:gd name="T39" fmla="*/ 694 h 793"/>
                <a:gd name="T40" fmla="*/ 320 w 542"/>
                <a:gd name="T41" fmla="*/ 670 h 793"/>
                <a:gd name="T42" fmla="*/ 350 w 542"/>
                <a:gd name="T43" fmla="*/ 663 h 793"/>
                <a:gd name="T44" fmla="*/ 372 w 542"/>
                <a:gd name="T45" fmla="*/ 695 h 793"/>
                <a:gd name="T46" fmla="*/ 404 w 542"/>
                <a:gd name="T47" fmla="*/ 777 h 793"/>
                <a:gd name="T48" fmla="*/ 436 w 542"/>
                <a:gd name="T49" fmla="*/ 793 h 793"/>
                <a:gd name="T50" fmla="*/ 474 w 542"/>
                <a:gd name="T51" fmla="*/ 789 h 793"/>
                <a:gd name="T52" fmla="*/ 513 w 542"/>
                <a:gd name="T53" fmla="*/ 760 h 793"/>
                <a:gd name="T54" fmla="*/ 515 w 542"/>
                <a:gd name="T55" fmla="*/ 685 h 793"/>
                <a:gd name="T56" fmla="*/ 506 w 542"/>
                <a:gd name="T57" fmla="*/ 599 h 793"/>
                <a:gd name="T58" fmla="*/ 498 w 542"/>
                <a:gd name="T59" fmla="*/ 496 h 793"/>
                <a:gd name="T60" fmla="*/ 502 w 542"/>
                <a:gd name="T61" fmla="*/ 433 h 793"/>
                <a:gd name="T62" fmla="*/ 487 w 542"/>
                <a:gd name="T63" fmla="*/ 377 h 793"/>
                <a:gd name="T64" fmla="*/ 513 w 542"/>
                <a:gd name="T65" fmla="*/ 408 h 793"/>
                <a:gd name="T66" fmla="*/ 539 w 542"/>
                <a:gd name="T67" fmla="*/ 404 h 793"/>
                <a:gd name="T68" fmla="*/ 540 w 542"/>
                <a:gd name="T69" fmla="*/ 383 h 793"/>
                <a:gd name="T70" fmla="*/ 528 w 542"/>
                <a:gd name="T71" fmla="*/ 339 h 793"/>
                <a:gd name="T72" fmla="*/ 525 w 542"/>
                <a:gd name="T73" fmla="*/ 298 h 793"/>
                <a:gd name="T74" fmla="*/ 538 w 542"/>
                <a:gd name="T75" fmla="*/ 261 h 793"/>
                <a:gd name="T76" fmla="*/ 531 w 542"/>
                <a:gd name="T77" fmla="*/ 237 h 793"/>
                <a:gd name="T78" fmla="*/ 512 w 542"/>
                <a:gd name="T79" fmla="*/ 226 h 793"/>
                <a:gd name="T80" fmla="*/ 491 w 542"/>
                <a:gd name="T81" fmla="*/ 245 h 793"/>
                <a:gd name="T82" fmla="*/ 450 w 542"/>
                <a:gd name="T83" fmla="*/ 150 h 793"/>
                <a:gd name="T84" fmla="*/ 370 w 542"/>
                <a:gd name="T85" fmla="*/ 38 h 793"/>
                <a:gd name="T86" fmla="*/ 269 w 542"/>
                <a:gd name="T87" fmla="*/ 0 h 793"/>
                <a:gd name="T88" fmla="*/ 166 w 542"/>
                <a:gd name="T89" fmla="*/ 35 h 793"/>
                <a:gd name="T90" fmla="*/ 84 w 542"/>
                <a:gd name="T91" fmla="*/ 139 h 7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2"/>
                <a:gd name="T139" fmla="*/ 0 h 793"/>
                <a:gd name="T140" fmla="*/ 542 w 542"/>
                <a:gd name="T141" fmla="*/ 793 h 7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2" h="793">
                  <a:moveTo>
                    <a:pt x="52" y="246"/>
                  </a:moveTo>
                  <a:lnTo>
                    <a:pt x="48" y="234"/>
                  </a:lnTo>
                  <a:lnTo>
                    <a:pt x="39" y="223"/>
                  </a:lnTo>
                  <a:lnTo>
                    <a:pt x="33" y="218"/>
                  </a:lnTo>
                  <a:lnTo>
                    <a:pt x="28" y="214"/>
                  </a:lnTo>
                  <a:lnTo>
                    <a:pt x="22" y="212"/>
                  </a:lnTo>
                  <a:lnTo>
                    <a:pt x="16" y="212"/>
                  </a:lnTo>
                  <a:lnTo>
                    <a:pt x="7" y="214"/>
                  </a:lnTo>
                  <a:lnTo>
                    <a:pt x="4" y="221"/>
                  </a:lnTo>
                  <a:lnTo>
                    <a:pt x="4" y="228"/>
                  </a:lnTo>
                  <a:lnTo>
                    <a:pt x="9" y="252"/>
                  </a:lnTo>
                  <a:lnTo>
                    <a:pt x="26" y="289"/>
                  </a:lnTo>
                  <a:lnTo>
                    <a:pt x="19" y="315"/>
                  </a:lnTo>
                  <a:lnTo>
                    <a:pt x="13" y="339"/>
                  </a:lnTo>
                  <a:lnTo>
                    <a:pt x="6" y="361"/>
                  </a:lnTo>
                  <a:lnTo>
                    <a:pt x="3" y="379"/>
                  </a:lnTo>
                  <a:lnTo>
                    <a:pt x="0" y="395"/>
                  </a:lnTo>
                  <a:lnTo>
                    <a:pt x="0" y="402"/>
                  </a:lnTo>
                  <a:lnTo>
                    <a:pt x="1" y="408"/>
                  </a:lnTo>
                  <a:lnTo>
                    <a:pt x="6" y="414"/>
                  </a:lnTo>
                  <a:lnTo>
                    <a:pt x="14" y="414"/>
                  </a:lnTo>
                  <a:lnTo>
                    <a:pt x="26" y="410"/>
                  </a:lnTo>
                  <a:lnTo>
                    <a:pt x="46" y="397"/>
                  </a:lnTo>
                  <a:lnTo>
                    <a:pt x="59" y="384"/>
                  </a:lnTo>
                  <a:lnTo>
                    <a:pt x="45" y="411"/>
                  </a:lnTo>
                  <a:lnTo>
                    <a:pt x="37" y="429"/>
                  </a:lnTo>
                  <a:lnTo>
                    <a:pt x="30" y="450"/>
                  </a:lnTo>
                  <a:lnTo>
                    <a:pt x="27" y="472"/>
                  </a:lnTo>
                  <a:lnTo>
                    <a:pt x="28" y="495"/>
                  </a:lnTo>
                  <a:lnTo>
                    <a:pt x="39" y="516"/>
                  </a:lnTo>
                  <a:lnTo>
                    <a:pt x="57" y="534"/>
                  </a:lnTo>
                  <a:lnTo>
                    <a:pt x="38" y="568"/>
                  </a:lnTo>
                  <a:lnTo>
                    <a:pt x="28" y="594"/>
                  </a:lnTo>
                  <a:lnTo>
                    <a:pt x="26" y="622"/>
                  </a:lnTo>
                  <a:lnTo>
                    <a:pt x="30" y="649"/>
                  </a:lnTo>
                  <a:lnTo>
                    <a:pt x="37" y="677"/>
                  </a:lnTo>
                  <a:lnTo>
                    <a:pt x="43" y="705"/>
                  </a:lnTo>
                  <a:lnTo>
                    <a:pt x="46" y="732"/>
                  </a:lnTo>
                  <a:lnTo>
                    <a:pt x="44" y="760"/>
                  </a:lnTo>
                  <a:lnTo>
                    <a:pt x="45" y="771"/>
                  </a:lnTo>
                  <a:lnTo>
                    <a:pt x="54" y="778"/>
                  </a:lnTo>
                  <a:lnTo>
                    <a:pt x="68" y="786"/>
                  </a:lnTo>
                  <a:lnTo>
                    <a:pt x="89" y="787"/>
                  </a:lnTo>
                  <a:lnTo>
                    <a:pt x="108" y="788"/>
                  </a:lnTo>
                  <a:lnTo>
                    <a:pt x="131" y="785"/>
                  </a:lnTo>
                  <a:lnTo>
                    <a:pt x="144" y="781"/>
                  </a:lnTo>
                  <a:lnTo>
                    <a:pt x="154" y="777"/>
                  </a:lnTo>
                  <a:lnTo>
                    <a:pt x="157" y="763"/>
                  </a:lnTo>
                  <a:lnTo>
                    <a:pt x="162" y="746"/>
                  </a:lnTo>
                  <a:lnTo>
                    <a:pt x="171" y="727"/>
                  </a:lnTo>
                  <a:lnTo>
                    <a:pt x="183" y="701"/>
                  </a:lnTo>
                  <a:lnTo>
                    <a:pt x="189" y="682"/>
                  </a:lnTo>
                  <a:lnTo>
                    <a:pt x="192" y="666"/>
                  </a:lnTo>
                  <a:lnTo>
                    <a:pt x="194" y="649"/>
                  </a:lnTo>
                  <a:lnTo>
                    <a:pt x="193" y="627"/>
                  </a:lnTo>
                  <a:lnTo>
                    <a:pt x="206" y="651"/>
                  </a:lnTo>
                  <a:lnTo>
                    <a:pt x="218" y="665"/>
                  </a:lnTo>
                  <a:lnTo>
                    <a:pt x="233" y="677"/>
                  </a:lnTo>
                  <a:lnTo>
                    <a:pt x="251" y="689"/>
                  </a:lnTo>
                  <a:lnTo>
                    <a:pt x="272" y="694"/>
                  </a:lnTo>
                  <a:lnTo>
                    <a:pt x="282" y="691"/>
                  </a:lnTo>
                  <a:lnTo>
                    <a:pt x="311" y="682"/>
                  </a:lnTo>
                  <a:lnTo>
                    <a:pt x="320" y="670"/>
                  </a:lnTo>
                  <a:lnTo>
                    <a:pt x="328" y="659"/>
                  </a:lnTo>
                  <a:lnTo>
                    <a:pt x="347" y="626"/>
                  </a:lnTo>
                  <a:lnTo>
                    <a:pt x="350" y="663"/>
                  </a:lnTo>
                  <a:lnTo>
                    <a:pt x="352" y="676"/>
                  </a:lnTo>
                  <a:lnTo>
                    <a:pt x="361" y="687"/>
                  </a:lnTo>
                  <a:lnTo>
                    <a:pt x="372" y="695"/>
                  </a:lnTo>
                  <a:lnTo>
                    <a:pt x="392" y="707"/>
                  </a:lnTo>
                  <a:lnTo>
                    <a:pt x="402" y="714"/>
                  </a:lnTo>
                  <a:lnTo>
                    <a:pt x="404" y="777"/>
                  </a:lnTo>
                  <a:lnTo>
                    <a:pt x="414" y="788"/>
                  </a:lnTo>
                  <a:lnTo>
                    <a:pt x="425" y="790"/>
                  </a:lnTo>
                  <a:lnTo>
                    <a:pt x="436" y="793"/>
                  </a:lnTo>
                  <a:lnTo>
                    <a:pt x="449" y="793"/>
                  </a:lnTo>
                  <a:lnTo>
                    <a:pt x="466" y="791"/>
                  </a:lnTo>
                  <a:lnTo>
                    <a:pt x="474" y="789"/>
                  </a:lnTo>
                  <a:lnTo>
                    <a:pt x="487" y="787"/>
                  </a:lnTo>
                  <a:lnTo>
                    <a:pt x="502" y="787"/>
                  </a:lnTo>
                  <a:lnTo>
                    <a:pt x="513" y="760"/>
                  </a:lnTo>
                  <a:lnTo>
                    <a:pt x="515" y="738"/>
                  </a:lnTo>
                  <a:lnTo>
                    <a:pt x="515" y="715"/>
                  </a:lnTo>
                  <a:lnTo>
                    <a:pt x="515" y="685"/>
                  </a:lnTo>
                  <a:lnTo>
                    <a:pt x="513" y="656"/>
                  </a:lnTo>
                  <a:lnTo>
                    <a:pt x="509" y="627"/>
                  </a:lnTo>
                  <a:lnTo>
                    <a:pt x="506" y="599"/>
                  </a:lnTo>
                  <a:lnTo>
                    <a:pt x="479" y="531"/>
                  </a:lnTo>
                  <a:lnTo>
                    <a:pt x="494" y="512"/>
                  </a:lnTo>
                  <a:lnTo>
                    <a:pt x="498" y="496"/>
                  </a:lnTo>
                  <a:lnTo>
                    <a:pt x="504" y="466"/>
                  </a:lnTo>
                  <a:lnTo>
                    <a:pt x="503" y="453"/>
                  </a:lnTo>
                  <a:lnTo>
                    <a:pt x="502" y="433"/>
                  </a:lnTo>
                  <a:lnTo>
                    <a:pt x="498" y="412"/>
                  </a:lnTo>
                  <a:lnTo>
                    <a:pt x="493" y="395"/>
                  </a:lnTo>
                  <a:lnTo>
                    <a:pt x="487" y="377"/>
                  </a:lnTo>
                  <a:lnTo>
                    <a:pt x="501" y="396"/>
                  </a:lnTo>
                  <a:lnTo>
                    <a:pt x="507" y="402"/>
                  </a:lnTo>
                  <a:lnTo>
                    <a:pt x="513" y="408"/>
                  </a:lnTo>
                  <a:lnTo>
                    <a:pt x="521" y="412"/>
                  </a:lnTo>
                  <a:lnTo>
                    <a:pt x="532" y="411"/>
                  </a:lnTo>
                  <a:lnTo>
                    <a:pt x="539" y="404"/>
                  </a:lnTo>
                  <a:lnTo>
                    <a:pt x="542" y="397"/>
                  </a:lnTo>
                  <a:lnTo>
                    <a:pt x="542" y="391"/>
                  </a:lnTo>
                  <a:lnTo>
                    <a:pt x="540" y="383"/>
                  </a:lnTo>
                  <a:lnTo>
                    <a:pt x="537" y="372"/>
                  </a:lnTo>
                  <a:lnTo>
                    <a:pt x="532" y="354"/>
                  </a:lnTo>
                  <a:lnTo>
                    <a:pt x="528" y="339"/>
                  </a:lnTo>
                  <a:lnTo>
                    <a:pt x="525" y="325"/>
                  </a:lnTo>
                  <a:lnTo>
                    <a:pt x="524" y="311"/>
                  </a:lnTo>
                  <a:lnTo>
                    <a:pt x="525" y="298"/>
                  </a:lnTo>
                  <a:lnTo>
                    <a:pt x="528" y="284"/>
                  </a:lnTo>
                  <a:lnTo>
                    <a:pt x="536" y="270"/>
                  </a:lnTo>
                  <a:lnTo>
                    <a:pt x="538" y="261"/>
                  </a:lnTo>
                  <a:lnTo>
                    <a:pt x="538" y="256"/>
                  </a:lnTo>
                  <a:lnTo>
                    <a:pt x="533" y="243"/>
                  </a:lnTo>
                  <a:lnTo>
                    <a:pt x="531" y="237"/>
                  </a:lnTo>
                  <a:lnTo>
                    <a:pt x="527" y="232"/>
                  </a:lnTo>
                  <a:lnTo>
                    <a:pt x="517" y="226"/>
                  </a:lnTo>
                  <a:lnTo>
                    <a:pt x="512" y="226"/>
                  </a:lnTo>
                  <a:lnTo>
                    <a:pt x="506" y="228"/>
                  </a:lnTo>
                  <a:lnTo>
                    <a:pt x="501" y="233"/>
                  </a:lnTo>
                  <a:lnTo>
                    <a:pt x="491" y="245"/>
                  </a:lnTo>
                  <a:lnTo>
                    <a:pt x="481" y="265"/>
                  </a:lnTo>
                  <a:lnTo>
                    <a:pt x="468" y="203"/>
                  </a:lnTo>
                  <a:lnTo>
                    <a:pt x="450" y="150"/>
                  </a:lnTo>
                  <a:lnTo>
                    <a:pt x="427" y="103"/>
                  </a:lnTo>
                  <a:lnTo>
                    <a:pt x="400" y="66"/>
                  </a:lnTo>
                  <a:lnTo>
                    <a:pt x="370" y="38"/>
                  </a:lnTo>
                  <a:lnTo>
                    <a:pt x="337" y="17"/>
                  </a:lnTo>
                  <a:lnTo>
                    <a:pt x="302" y="4"/>
                  </a:lnTo>
                  <a:lnTo>
                    <a:pt x="269" y="0"/>
                  </a:lnTo>
                  <a:lnTo>
                    <a:pt x="233" y="3"/>
                  </a:lnTo>
                  <a:lnTo>
                    <a:pt x="199" y="15"/>
                  </a:lnTo>
                  <a:lnTo>
                    <a:pt x="166" y="35"/>
                  </a:lnTo>
                  <a:lnTo>
                    <a:pt x="136" y="61"/>
                  </a:lnTo>
                  <a:lnTo>
                    <a:pt x="108" y="96"/>
                  </a:lnTo>
                  <a:lnTo>
                    <a:pt x="84" y="139"/>
                  </a:lnTo>
                  <a:lnTo>
                    <a:pt x="66" y="188"/>
                  </a:lnTo>
                  <a:lnTo>
                    <a:pt x="52" y="246"/>
                  </a:lnTo>
                  <a:close/>
                </a:path>
              </a:pathLst>
            </a:custGeom>
            <a:solidFill>
              <a:srgbClr val="EFB870"/>
            </a:solidFill>
            <a:ln w="0">
              <a:solidFill>
                <a:srgbClr val="000000"/>
              </a:solidFill>
              <a:prstDash val="solid"/>
              <a:round/>
              <a:headEnd/>
              <a:tailEnd/>
            </a:ln>
          </p:spPr>
          <p:txBody>
            <a:bodyPr/>
            <a:lstStyle/>
            <a:p>
              <a:endParaRPr lang="fr-FR"/>
            </a:p>
          </p:txBody>
        </p:sp>
        <p:sp>
          <p:nvSpPr>
            <p:cNvPr id="9" name="Freeform 6"/>
            <p:cNvSpPr>
              <a:spLocks/>
            </p:cNvSpPr>
            <p:nvPr/>
          </p:nvSpPr>
          <p:spPr bwMode="auto">
            <a:xfrm>
              <a:off x="1607" y="1470"/>
              <a:ext cx="491" cy="322"/>
            </a:xfrm>
            <a:custGeom>
              <a:avLst/>
              <a:gdLst>
                <a:gd name="T0" fmla="*/ 0 w 491"/>
                <a:gd name="T1" fmla="*/ 222 h 322"/>
                <a:gd name="T2" fmla="*/ 2 w 491"/>
                <a:gd name="T3" fmla="*/ 192 h 322"/>
                <a:gd name="T4" fmla="*/ 23 w 491"/>
                <a:gd name="T5" fmla="*/ 182 h 322"/>
                <a:gd name="T6" fmla="*/ 40 w 491"/>
                <a:gd name="T7" fmla="*/ 162 h 322"/>
                <a:gd name="T8" fmla="*/ 49 w 491"/>
                <a:gd name="T9" fmla="*/ 138 h 322"/>
                <a:gd name="T10" fmla="*/ 67 w 491"/>
                <a:gd name="T11" fmla="*/ 116 h 322"/>
                <a:gd name="T12" fmla="*/ 82 w 491"/>
                <a:gd name="T13" fmla="*/ 76 h 322"/>
                <a:gd name="T14" fmla="*/ 103 w 491"/>
                <a:gd name="T15" fmla="*/ 88 h 322"/>
                <a:gd name="T16" fmla="*/ 120 w 491"/>
                <a:gd name="T17" fmla="*/ 57 h 322"/>
                <a:gd name="T18" fmla="*/ 133 w 491"/>
                <a:gd name="T19" fmla="*/ 40 h 322"/>
                <a:gd name="T20" fmla="*/ 152 w 491"/>
                <a:gd name="T21" fmla="*/ 32 h 322"/>
                <a:gd name="T22" fmla="*/ 160 w 491"/>
                <a:gd name="T23" fmla="*/ 5 h 322"/>
                <a:gd name="T24" fmla="*/ 186 w 491"/>
                <a:gd name="T25" fmla="*/ 8 h 322"/>
                <a:gd name="T26" fmla="*/ 205 w 491"/>
                <a:gd name="T27" fmla="*/ 15 h 322"/>
                <a:gd name="T28" fmla="*/ 224 w 491"/>
                <a:gd name="T29" fmla="*/ 9 h 322"/>
                <a:gd name="T30" fmla="*/ 237 w 491"/>
                <a:gd name="T31" fmla="*/ 0 h 322"/>
                <a:gd name="T32" fmla="*/ 263 w 491"/>
                <a:gd name="T33" fmla="*/ 7 h 322"/>
                <a:gd name="T34" fmla="*/ 295 w 491"/>
                <a:gd name="T35" fmla="*/ 2 h 322"/>
                <a:gd name="T36" fmla="*/ 316 w 491"/>
                <a:gd name="T37" fmla="*/ 12 h 322"/>
                <a:gd name="T38" fmla="*/ 320 w 491"/>
                <a:gd name="T39" fmla="*/ 39 h 322"/>
                <a:gd name="T40" fmla="*/ 338 w 491"/>
                <a:gd name="T41" fmla="*/ 29 h 322"/>
                <a:gd name="T42" fmla="*/ 360 w 491"/>
                <a:gd name="T43" fmla="*/ 30 h 322"/>
                <a:gd name="T44" fmla="*/ 375 w 491"/>
                <a:gd name="T45" fmla="*/ 64 h 322"/>
                <a:gd name="T46" fmla="*/ 398 w 491"/>
                <a:gd name="T47" fmla="*/ 74 h 322"/>
                <a:gd name="T48" fmla="*/ 397 w 491"/>
                <a:gd name="T49" fmla="*/ 91 h 322"/>
                <a:gd name="T50" fmla="*/ 411 w 491"/>
                <a:gd name="T51" fmla="*/ 96 h 322"/>
                <a:gd name="T52" fmla="*/ 427 w 491"/>
                <a:gd name="T53" fmla="*/ 117 h 322"/>
                <a:gd name="T54" fmla="*/ 437 w 491"/>
                <a:gd name="T55" fmla="*/ 143 h 322"/>
                <a:gd name="T56" fmla="*/ 454 w 491"/>
                <a:gd name="T57" fmla="*/ 158 h 322"/>
                <a:gd name="T58" fmla="*/ 466 w 491"/>
                <a:gd name="T59" fmla="*/ 186 h 322"/>
                <a:gd name="T60" fmla="*/ 467 w 491"/>
                <a:gd name="T61" fmla="*/ 212 h 322"/>
                <a:gd name="T62" fmla="*/ 481 w 491"/>
                <a:gd name="T63" fmla="*/ 221 h 322"/>
                <a:gd name="T64" fmla="*/ 478 w 491"/>
                <a:gd name="T65" fmla="*/ 242 h 322"/>
                <a:gd name="T66" fmla="*/ 491 w 491"/>
                <a:gd name="T67" fmla="*/ 246 h 322"/>
                <a:gd name="T68" fmla="*/ 442 w 491"/>
                <a:gd name="T69" fmla="*/ 322 h 322"/>
                <a:gd name="T70" fmla="*/ 389 w 491"/>
                <a:gd name="T71" fmla="*/ 162 h 322"/>
                <a:gd name="T72" fmla="*/ 368 w 491"/>
                <a:gd name="T73" fmla="*/ 123 h 322"/>
                <a:gd name="T74" fmla="*/ 348 w 491"/>
                <a:gd name="T75" fmla="*/ 107 h 322"/>
                <a:gd name="T76" fmla="*/ 320 w 491"/>
                <a:gd name="T77" fmla="*/ 93 h 322"/>
                <a:gd name="T78" fmla="*/ 286 w 491"/>
                <a:gd name="T79" fmla="*/ 73 h 322"/>
                <a:gd name="T80" fmla="*/ 256 w 491"/>
                <a:gd name="T81" fmla="*/ 75 h 322"/>
                <a:gd name="T82" fmla="*/ 230 w 491"/>
                <a:gd name="T83" fmla="*/ 90 h 322"/>
                <a:gd name="T84" fmla="*/ 206 w 491"/>
                <a:gd name="T85" fmla="*/ 78 h 322"/>
                <a:gd name="T86" fmla="*/ 183 w 491"/>
                <a:gd name="T87" fmla="*/ 78 h 322"/>
                <a:gd name="T88" fmla="*/ 158 w 491"/>
                <a:gd name="T89" fmla="*/ 84 h 322"/>
                <a:gd name="T90" fmla="*/ 134 w 491"/>
                <a:gd name="T91" fmla="*/ 110 h 322"/>
                <a:gd name="T92" fmla="*/ 120 w 491"/>
                <a:gd name="T93" fmla="*/ 129 h 322"/>
                <a:gd name="T94" fmla="*/ 79 w 491"/>
                <a:gd name="T95" fmla="*/ 212 h 322"/>
                <a:gd name="T96" fmla="*/ 40 w 491"/>
                <a:gd name="T97" fmla="*/ 315 h 3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1"/>
                <a:gd name="T148" fmla="*/ 0 h 322"/>
                <a:gd name="T149" fmla="*/ 491 w 491"/>
                <a:gd name="T150" fmla="*/ 322 h 3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1" h="322">
                  <a:moveTo>
                    <a:pt x="25" y="297"/>
                  </a:moveTo>
                  <a:lnTo>
                    <a:pt x="0" y="222"/>
                  </a:lnTo>
                  <a:lnTo>
                    <a:pt x="23" y="260"/>
                  </a:lnTo>
                  <a:lnTo>
                    <a:pt x="2" y="192"/>
                  </a:lnTo>
                  <a:lnTo>
                    <a:pt x="29" y="227"/>
                  </a:lnTo>
                  <a:lnTo>
                    <a:pt x="23" y="182"/>
                  </a:lnTo>
                  <a:lnTo>
                    <a:pt x="41" y="200"/>
                  </a:lnTo>
                  <a:lnTo>
                    <a:pt x="40" y="162"/>
                  </a:lnTo>
                  <a:lnTo>
                    <a:pt x="54" y="179"/>
                  </a:lnTo>
                  <a:lnTo>
                    <a:pt x="49" y="138"/>
                  </a:lnTo>
                  <a:lnTo>
                    <a:pt x="66" y="161"/>
                  </a:lnTo>
                  <a:lnTo>
                    <a:pt x="67" y="116"/>
                  </a:lnTo>
                  <a:lnTo>
                    <a:pt x="81" y="138"/>
                  </a:lnTo>
                  <a:lnTo>
                    <a:pt x="82" y="76"/>
                  </a:lnTo>
                  <a:lnTo>
                    <a:pt x="92" y="117"/>
                  </a:lnTo>
                  <a:lnTo>
                    <a:pt x="103" y="88"/>
                  </a:lnTo>
                  <a:lnTo>
                    <a:pt x="114" y="104"/>
                  </a:lnTo>
                  <a:lnTo>
                    <a:pt x="120" y="57"/>
                  </a:lnTo>
                  <a:lnTo>
                    <a:pt x="127" y="86"/>
                  </a:lnTo>
                  <a:lnTo>
                    <a:pt x="133" y="40"/>
                  </a:lnTo>
                  <a:lnTo>
                    <a:pt x="140" y="74"/>
                  </a:lnTo>
                  <a:lnTo>
                    <a:pt x="152" y="32"/>
                  </a:lnTo>
                  <a:lnTo>
                    <a:pt x="157" y="64"/>
                  </a:lnTo>
                  <a:lnTo>
                    <a:pt x="160" y="5"/>
                  </a:lnTo>
                  <a:lnTo>
                    <a:pt x="177" y="57"/>
                  </a:lnTo>
                  <a:lnTo>
                    <a:pt x="186" y="8"/>
                  </a:lnTo>
                  <a:lnTo>
                    <a:pt x="190" y="50"/>
                  </a:lnTo>
                  <a:lnTo>
                    <a:pt x="205" y="15"/>
                  </a:lnTo>
                  <a:lnTo>
                    <a:pt x="202" y="47"/>
                  </a:lnTo>
                  <a:lnTo>
                    <a:pt x="224" y="9"/>
                  </a:lnTo>
                  <a:lnTo>
                    <a:pt x="228" y="45"/>
                  </a:lnTo>
                  <a:lnTo>
                    <a:pt x="237" y="0"/>
                  </a:lnTo>
                  <a:lnTo>
                    <a:pt x="253" y="46"/>
                  </a:lnTo>
                  <a:lnTo>
                    <a:pt x="263" y="7"/>
                  </a:lnTo>
                  <a:lnTo>
                    <a:pt x="271" y="47"/>
                  </a:lnTo>
                  <a:lnTo>
                    <a:pt x="295" y="2"/>
                  </a:lnTo>
                  <a:lnTo>
                    <a:pt x="289" y="47"/>
                  </a:lnTo>
                  <a:lnTo>
                    <a:pt x="316" y="12"/>
                  </a:lnTo>
                  <a:lnTo>
                    <a:pt x="299" y="55"/>
                  </a:lnTo>
                  <a:lnTo>
                    <a:pt x="320" y="39"/>
                  </a:lnTo>
                  <a:lnTo>
                    <a:pt x="316" y="61"/>
                  </a:lnTo>
                  <a:lnTo>
                    <a:pt x="338" y="29"/>
                  </a:lnTo>
                  <a:lnTo>
                    <a:pt x="330" y="70"/>
                  </a:lnTo>
                  <a:lnTo>
                    <a:pt x="360" y="30"/>
                  </a:lnTo>
                  <a:lnTo>
                    <a:pt x="346" y="84"/>
                  </a:lnTo>
                  <a:lnTo>
                    <a:pt x="375" y="64"/>
                  </a:lnTo>
                  <a:lnTo>
                    <a:pt x="358" y="88"/>
                  </a:lnTo>
                  <a:lnTo>
                    <a:pt x="398" y="74"/>
                  </a:lnTo>
                  <a:lnTo>
                    <a:pt x="370" y="104"/>
                  </a:lnTo>
                  <a:lnTo>
                    <a:pt x="397" y="91"/>
                  </a:lnTo>
                  <a:lnTo>
                    <a:pt x="390" y="126"/>
                  </a:lnTo>
                  <a:lnTo>
                    <a:pt x="411" y="96"/>
                  </a:lnTo>
                  <a:lnTo>
                    <a:pt x="404" y="147"/>
                  </a:lnTo>
                  <a:lnTo>
                    <a:pt x="427" y="117"/>
                  </a:lnTo>
                  <a:lnTo>
                    <a:pt x="416" y="167"/>
                  </a:lnTo>
                  <a:lnTo>
                    <a:pt x="437" y="143"/>
                  </a:lnTo>
                  <a:lnTo>
                    <a:pt x="426" y="191"/>
                  </a:lnTo>
                  <a:lnTo>
                    <a:pt x="454" y="158"/>
                  </a:lnTo>
                  <a:lnTo>
                    <a:pt x="429" y="202"/>
                  </a:lnTo>
                  <a:lnTo>
                    <a:pt x="466" y="186"/>
                  </a:lnTo>
                  <a:lnTo>
                    <a:pt x="438" y="217"/>
                  </a:lnTo>
                  <a:lnTo>
                    <a:pt x="467" y="212"/>
                  </a:lnTo>
                  <a:lnTo>
                    <a:pt x="447" y="237"/>
                  </a:lnTo>
                  <a:lnTo>
                    <a:pt x="481" y="221"/>
                  </a:lnTo>
                  <a:lnTo>
                    <a:pt x="448" y="250"/>
                  </a:lnTo>
                  <a:lnTo>
                    <a:pt x="478" y="242"/>
                  </a:lnTo>
                  <a:lnTo>
                    <a:pt x="457" y="275"/>
                  </a:lnTo>
                  <a:lnTo>
                    <a:pt x="491" y="246"/>
                  </a:lnTo>
                  <a:lnTo>
                    <a:pt x="455" y="315"/>
                  </a:lnTo>
                  <a:lnTo>
                    <a:pt x="442" y="322"/>
                  </a:lnTo>
                  <a:lnTo>
                    <a:pt x="398" y="234"/>
                  </a:lnTo>
                  <a:lnTo>
                    <a:pt x="389" y="162"/>
                  </a:lnTo>
                  <a:lnTo>
                    <a:pt x="382" y="140"/>
                  </a:lnTo>
                  <a:lnTo>
                    <a:pt x="368" y="123"/>
                  </a:lnTo>
                  <a:lnTo>
                    <a:pt x="356" y="124"/>
                  </a:lnTo>
                  <a:lnTo>
                    <a:pt x="348" y="107"/>
                  </a:lnTo>
                  <a:lnTo>
                    <a:pt x="327" y="117"/>
                  </a:lnTo>
                  <a:lnTo>
                    <a:pt x="320" y="93"/>
                  </a:lnTo>
                  <a:lnTo>
                    <a:pt x="301" y="117"/>
                  </a:lnTo>
                  <a:lnTo>
                    <a:pt x="286" y="73"/>
                  </a:lnTo>
                  <a:lnTo>
                    <a:pt x="263" y="114"/>
                  </a:lnTo>
                  <a:lnTo>
                    <a:pt x="256" y="75"/>
                  </a:lnTo>
                  <a:lnTo>
                    <a:pt x="241" y="124"/>
                  </a:lnTo>
                  <a:lnTo>
                    <a:pt x="230" y="90"/>
                  </a:lnTo>
                  <a:lnTo>
                    <a:pt x="220" y="124"/>
                  </a:lnTo>
                  <a:lnTo>
                    <a:pt x="206" y="78"/>
                  </a:lnTo>
                  <a:lnTo>
                    <a:pt x="196" y="120"/>
                  </a:lnTo>
                  <a:lnTo>
                    <a:pt x="183" y="78"/>
                  </a:lnTo>
                  <a:lnTo>
                    <a:pt x="171" y="112"/>
                  </a:lnTo>
                  <a:lnTo>
                    <a:pt x="158" y="84"/>
                  </a:lnTo>
                  <a:lnTo>
                    <a:pt x="152" y="122"/>
                  </a:lnTo>
                  <a:lnTo>
                    <a:pt x="134" y="110"/>
                  </a:lnTo>
                  <a:lnTo>
                    <a:pt x="132" y="133"/>
                  </a:lnTo>
                  <a:lnTo>
                    <a:pt x="120" y="129"/>
                  </a:lnTo>
                  <a:lnTo>
                    <a:pt x="103" y="141"/>
                  </a:lnTo>
                  <a:lnTo>
                    <a:pt x="79" y="212"/>
                  </a:lnTo>
                  <a:lnTo>
                    <a:pt x="42" y="264"/>
                  </a:lnTo>
                  <a:lnTo>
                    <a:pt x="40" y="315"/>
                  </a:lnTo>
                  <a:lnTo>
                    <a:pt x="25" y="297"/>
                  </a:lnTo>
                  <a:close/>
                </a:path>
              </a:pathLst>
            </a:custGeom>
            <a:solidFill>
              <a:schemeClr val="tx1"/>
            </a:solidFill>
            <a:ln w="0">
              <a:solidFill>
                <a:srgbClr val="000000"/>
              </a:solidFill>
              <a:prstDash val="solid"/>
              <a:round/>
              <a:headEnd/>
              <a:tailEnd/>
            </a:ln>
          </p:spPr>
          <p:txBody>
            <a:bodyPr/>
            <a:lstStyle/>
            <a:p>
              <a:endParaRPr lang="fr-FR"/>
            </a:p>
          </p:txBody>
        </p:sp>
        <p:sp>
          <p:nvSpPr>
            <p:cNvPr id="10" name="Freeform 7"/>
            <p:cNvSpPr>
              <a:spLocks/>
            </p:cNvSpPr>
            <p:nvPr/>
          </p:nvSpPr>
          <p:spPr bwMode="auto">
            <a:xfrm>
              <a:off x="1637" y="1974"/>
              <a:ext cx="172" cy="169"/>
            </a:xfrm>
            <a:custGeom>
              <a:avLst/>
              <a:gdLst>
                <a:gd name="T0" fmla="*/ 0 w 172"/>
                <a:gd name="T1" fmla="*/ 80 h 169"/>
                <a:gd name="T2" fmla="*/ 8 w 172"/>
                <a:gd name="T3" fmla="*/ 67 h 169"/>
                <a:gd name="T4" fmla="*/ 16 w 172"/>
                <a:gd name="T5" fmla="*/ 50 h 169"/>
                <a:gd name="T6" fmla="*/ 27 w 172"/>
                <a:gd name="T7" fmla="*/ 32 h 169"/>
                <a:gd name="T8" fmla="*/ 40 w 172"/>
                <a:gd name="T9" fmla="*/ 16 h 169"/>
                <a:gd name="T10" fmla="*/ 52 w 172"/>
                <a:gd name="T11" fmla="*/ 5 h 169"/>
                <a:gd name="T12" fmla="*/ 59 w 172"/>
                <a:gd name="T13" fmla="*/ 3 h 169"/>
                <a:gd name="T14" fmla="*/ 66 w 172"/>
                <a:gd name="T15" fmla="*/ 6 h 169"/>
                <a:gd name="T16" fmla="*/ 72 w 172"/>
                <a:gd name="T17" fmla="*/ 13 h 169"/>
                <a:gd name="T18" fmla="*/ 79 w 172"/>
                <a:gd name="T19" fmla="*/ 6 h 169"/>
                <a:gd name="T20" fmla="*/ 87 w 172"/>
                <a:gd name="T21" fmla="*/ 1 h 169"/>
                <a:gd name="T22" fmla="*/ 96 w 172"/>
                <a:gd name="T23" fmla="*/ 0 h 169"/>
                <a:gd name="T24" fmla="*/ 104 w 172"/>
                <a:gd name="T25" fmla="*/ 1 h 169"/>
                <a:gd name="T26" fmla="*/ 109 w 172"/>
                <a:gd name="T27" fmla="*/ 4 h 169"/>
                <a:gd name="T28" fmla="*/ 114 w 172"/>
                <a:gd name="T29" fmla="*/ 8 h 169"/>
                <a:gd name="T30" fmla="*/ 116 w 172"/>
                <a:gd name="T31" fmla="*/ 13 h 169"/>
                <a:gd name="T32" fmla="*/ 117 w 172"/>
                <a:gd name="T33" fmla="*/ 23 h 169"/>
                <a:gd name="T34" fmla="*/ 115 w 172"/>
                <a:gd name="T35" fmla="*/ 33 h 169"/>
                <a:gd name="T36" fmla="*/ 122 w 172"/>
                <a:gd name="T37" fmla="*/ 34 h 169"/>
                <a:gd name="T38" fmla="*/ 128 w 172"/>
                <a:gd name="T39" fmla="*/ 35 h 169"/>
                <a:gd name="T40" fmla="*/ 134 w 172"/>
                <a:gd name="T41" fmla="*/ 37 h 169"/>
                <a:gd name="T42" fmla="*/ 137 w 172"/>
                <a:gd name="T43" fmla="*/ 40 h 169"/>
                <a:gd name="T44" fmla="*/ 140 w 172"/>
                <a:gd name="T45" fmla="*/ 44 h 169"/>
                <a:gd name="T46" fmla="*/ 142 w 172"/>
                <a:gd name="T47" fmla="*/ 50 h 169"/>
                <a:gd name="T48" fmla="*/ 142 w 172"/>
                <a:gd name="T49" fmla="*/ 63 h 169"/>
                <a:gd name="T50" fmla="*/ 150 w 172"/>
                <a:gd name="T51" fmla="*/ 61 h 169"/>
                <a:gd name="T52" fmla="*/ 156 w 172"/>
                <a:gd name="T53" fmla="*/ 60 h 169"/>
                <a:gd name="T54" fmla="*/ 163 w 172"/>
                <a:gd name="T55" fmla="*/ 60 h 169"/>
                <a:gd name="T56" fmla="*/ 168 w 172"/>
                <a:gd name="T57" fmla="*/ 65 h 169"/>
                <a:gd name="T58" fmla="*/ 172 w 172"/>
                <a:gd name="T59" fmla="*/ 70 h 169"/>
                <a:gd name="T60" fmla="*/ 172 w 172"/>
                <a:gd name="T61" fmla="*/ 79 h 169"/>
                <a:gd name="T62" fmla="*/ 171 w 172"/>
                <a:gd name="T63" fmla="*/ 86 h 169"/>
                <a:gd name="T64" fmla="*/ 167 w 172"/>
                <a:gd name="T65" fmla="*/ 94 h 169"/>
                <a:gd name="T66" fmla="*/ 163 w 172"/>
                <a:gd name="T67" fmla="*/ 100 h 169"/>
                <a:gd name="T68" fmla="*/ 157 w 172"/>
                <a:gd name="T69" fmla="*/ 109 h 169"/>
                <a:gd name="T70" fmla="*/ 149 w 172"/>
                <a:gd name="T71" fmla="*/ 119 h 169"/>
                <a:gd name="T72" fmla="*/ 142 w 172"/>
                <a:gd name="T73" fmla="*/ 128 h 169"/>
                <a:gd name="T74" fmla="*/ 139 w 172"/>
                <a:gd name="T75" fmla="*/ 138 h 169"/>
                <a:gd name="T76" fmla="*/ 136 w 172"/>
                <a:gd name="T77" fmla="*/ 145 h 169"/>
                <a:gd name="T78" fmla="*/ 134 w 172"/>
                <a:gd name="T79" fmla="*/ 155 h 169"/>
                <a:gd name="T80" fmla="*/ 134 w 172"/>
                <a:gd name="T81" fmla="*/ 169 h 1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2"/>
                <a:gd name="T124" fmla="*/ 0 h 169"/>
                <a:gd name="T125" fmla="*/ 172 w 172"/>
                <a:gd name="T126" fmla="*/ 169 h 1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2" h="169">
                  <a:moveTo>
                    <a:pt x="0" y="80"/>
                  </a:moveTo>
                  <a:lnTo>
                    <a:pt x="8" y="67"/>
                  </a:lnTo>
                  <a:lnTo>
                    <a:pt x="16" y="50"/>
                  </a:lnTo>
                  <a:lnTo>
                    <a:pt x="27" y="32"/>
                  </a:lnTo>
                  <a:lnTo>
                    <a:pt x="40" y="16"/>
                  </a:lnTo>
                  <a:lnTo>
                    <a:pt x="52" y="5"/>
                  </a:lnTo>
                  <a:lnTo>
                    <a:pt x="59" y="3"/>
                  </a:lnTo>
                  <a:lnTo>
                    <a:pt x="66" y="6"/>
                  </a:lnTo>
                  <a:lnTo>
                    <a:pt x="72" y="13"/>
                  </a:lnTo>
                  <a:lnTo>
                    <a:pt x="79" y="6"/>
                  </a:lnTo>
                  <a:lnTo>
                    <a:pt x="87" y="1"/>
                  </a:lnTo>
                  <a:lnTo>
                    <a:pt x="96" y="0"/>
                  </a:lnTo>
                  <a:lnTo>
                    <a:pt x="104" y="1"/>
                  </a:lnTo>
                  <a:lnTo>
                    <a:pt x="109" y="4"/>
                  </a:lnTo>
                  <a:lnTo>
                    <a:pt x="114" y="8"/>
                  </a:lnTo>
                  <a:lnTo>
                    <a:pt x="116" y="13"/>
                  </a:lnTo>
                  <a:lnTo>
                    <a:pt x="117" y="23"/>
                  </a:lnTo>
                  <a:lnTo>
                    <a:pt x="115" y="33"/>
                  </a:lnTo>
                  <a:lnTo>
                    <a:pt x="122" y="34"/>
                  </a:lnTo>
                  <a:lnTo>
                    <a:pt x="128" y="35"/>
                  </a:lnTo>
                  <a:lnTo>
                    <a:pt x="134" y="37"/>
                  </a:lnTo>
                  <a:lnTo>
                    <a:pt x="137" y="40"/>
                  </a:lnTo>
                  <a:lnTo>
                    <a:pt x="140" y="44"/>
                  </a:lnTo>
                  <a:lnTo>
                    <a:pt x="142" y="50"/>
                  </a:lnTo>
                  <a:lnTo>
                    <a:pt x="142" y="63"/>
                  </a:lnTo>
                  <a:lnTo>
                    <a:pt x="150" y="61"/>
                  </a:lnTo>
                  <a:lnTo>
                    <a:pt x="156" y="60"/>
                  </a:lnTo>
                  <a:lnTo>
                    <a:pt x="163" y="60"/>
                  </a:lnTo>
                  <a:lnTo>
                    <a:pt x="168" y="65"/>
                  </a:lnTo>
                  <a:lnTo>
                    <a:pt x="172" y="70"/>
                  </a:lnTo>
                  <a:lnTo>
                    <a:pt x="172" y="79"/>
                  </a:lnTo>
                  <a:lnTo>
                    <a:pt x="171" y="86"/>
                  </a:lnTo>
                  <a:lnTo>
                    <a:pt x="167" y="94"/>
                  </a:lnTo>
                  <a:lnTo>
                    <a:pt x="163" y="100"/>
                  </a:lnTo>
                  <a:lnTo>
                    <a:pt x="157" y="109"/>
                  </a:lnTo>
                  <a:lnTo>
                    <a:pt x="149" y="119"/>
                  </a:lnTo>
                  <a:lnTo>
                    <a:pt x="142" y="128"/>
                  </a:lnTo>
                  <a:lnTo>
                    <a:pt x="139" y="138"/>
                  </a:lnTo>
                  <a:lnTo>
                    <a:pt x="136" y="145"/>
                  </a:lnTo>
                  <a:lnTo>
                    <a:pt x="134" y="155"/>
                  </a:lnTo>
                  <a:lnTo>
                    <a:pt x="134" y="169"/>
                  </a:lnTo>
                </a:path>
              </a:pathLst>
            </a:custGeom>
            <a:noFill/>
            <a:ln w="0">
              <a:solidFill>
                <a:srgbClr val="000000"/>
              </a:solidFill>
              <a:prstDash val="solid"/>
              <a:round/>
              <a:headEnd/>
              <a:tailEnd/>
            </a:ln>
          </p:spPr>
          <p:txBody>
            <a:bodyPr/>
            <a:lstStyle/>
            <a:p>
              <a:endParaRPr lang="fr-FR"/>
            </a:p>
          </p:txBody>
        </p:sp>
        <p:sp>
          <p:nvSpPr>
            <p:cNvPr id="11" name="Freeform 8"/>
            <p:cNvSpPr>
              <a:spLocks/>
            </p:cNvSpPr>
            <p:nvPr/>
          </p:nvSpPr>
          <p:spPr bwMode="auto">
            <a:xfrm>
              <a:off x="1866" y="1947"/>
              <a:ext cx="192" cy="199"/>
            </a:xfrm>
            <a:custGeom>
              <a:avLst/>
              <a:gdLst>
                <a:gd name="T0" fmla="*/ 192 w 192"/>
                <a:gd name="T1" fmla="*/ 105 h 199"/>
                <a:gd name="T2" fmla="*/ 155 w 192"/>
                <a:gd name="T3" fmla="*/ 35 h 199"/>
                <a:gd name="T4" fmla="*/ 149 w 192"/>
                <a:gd name="T5" fmla="*/ 24 h 199"/>
                <a:gd name="T6" fmla="*/ 142 w 192"/>
                <a:gd name="T7" fmla="*/ 15 h 199"/>
                <a:gd name="T8" fmla="*/ 137 w 192"/>
                <a:gd name="T9" fmla="*/ 10 h 199"/>
                <a:gd name="T10" fmla="*/ 128 w 192"/>
                <a:gd name="T11" fmla="*/ 5 h 199"/>
                <a:gd name="T12" fmla="*/ 119 w 192"/>
                <a:gd name="T13" fmla="*/ 1 h 199"/>
                <a:gd name="T14" fmla="*/ 111 w 192"/>
                <a:gd name="T15" fmla="*/ 0 h 199"/>
                <a:gd name="T16" fmla="*/ 103 w 192"/>
                <a:gd name="T17" fmla="*/ 0 h 199"/>
                <a:gd name="T18" fmla="*/ 98 w 192"/>
                <a:gd name="T19" fmla="*/ 2 h 199"/>
                <a:gd name="T20" fmla="*/ 93 w 192"/>
                <a:gd name="T21" fmla="*/ 8 h 199"/>
                <a:gd name="T22" fmla="*/ 92 w 192"/>
                <a:gd name="T23" fmla="*/ 15 h 199"/>
                <a:gd name="T24" fmla="*/ 93 w 192"/>
                <a:gd name="T25" fmla="*/ 25 h 199"/>
                <a:gd name="T26" fmla="*/ 79 w 192"/>
                <a:gd name="T27" fmla="*/ 18 h 199"/>
                <a:gd name="T28" fmla="*/ 67 w 192"/>
                <a:gd name="T29" fmla="*/ 13 h 199"/>
                <a:gd name="T30" fmla="*/ 59 w 192"/>
                <a:gd name="T31" fmla="*/ 12 h 199"/>
                <a:gd name="T32" fmla="*/ 53 w 192"/>
                <a:gd name="T33" fmla="*/ 14 h 199"/>
                <a:gd name="T34" fmla="*/ 49 w 192"/>
                <a:gd name="T35" fmla="*/ 19 h 199"/>
                <a:gd name="T36" fmla="*/ 48 w 192"/>
                <a:gd name="T37" fmla="*/ 25 h 199"/>
                <a:gd name="T38" fmla="*/ 48 w 192"/>
                <a:gd name="T39" fmla="*/ 34 h 199"/>
                <a:gd name="T40" fmla="*/ 49 w 192"/>
                <a:gd name="T41" fmla="*/ 45 h 199"/>
                <a:gd name="T42" fmla="*/ 40 w 192"/>
                <a:gd name="T43" fmla="*/ 47 h 199"/>
                <a:gd name="T44" fmla="*/ 33 w 192"/>
                <a:gd name="T45" fmla="*/ 50 h 199"/>
                <a:gd name="T46" fmla="*/ 27 w 192"/>
                <a:gd name="T47" fmla="*/ 55 h 199"/>
                <a:gd name="T48" fmla="*/ 23 w 192"/>
                <a:gd name="T49" fmla="*/ 62 h 199"/>
                <a:gd name="T50" fmla="*/ 22 w 192"/>
                <a:gd name="T51" fmla="*/ 71 h 199"/>
                <a:gd name="T52" fmla="*/ 22 w 192"/>
                <a:gd name="T53" fmla="*/ 80 h 199"/>
                <a:gd name="T54" fmla="*/ 27 w 192"/>
                <a:gd name="T55" fmla="*/ 92 h 199"/>
                <a:gd name="T56" fmla="*/ 35 w 192"/>
                <a:gd name="T57" fmla="*/ 103 h 199"/>
                <a:gd name="T58" fmla="*/ 17 w 192"/>
                <a:gd name="T59" fmla="*/ 99 h 199"/>
                <a:gd name="T60" fmla="*/ 7 w 192"/>
                <a:gd name="T61" fmla="*/ 100 h 199"/>
                <a:gd name="T62" fmla="*/ 1 w 192"/>
                <a:gd name="T63" fmla="*/ 108 h 199"/>
                <a:gd name="T64" fmla="*/ 0 w 192"/>
                <a:gd name="T65" fmla="*/ 119 h 199"/>
                <a:gd name="T66" fmla="*/ 3 w 192"/>
                <a:gd name="T67" fmla="*/ 132 h 199"/>
                <a:gd name="T68" fmla="*/ 10 w 192"/>
                <a:gd name="T69" fmla="*/ 144 h 199"/>
                <a:gd name="T70" fmla="*/ 19 w 192"/>
                <a:gd name="T71" fmla="*/ 156 h 199"/>
                <a:gd name="T72" fmla="*/ 29 w 192"/>
                <a:gd name="T73" fmla="*/ 163 h 199"/>
                <a:gd name="T74" fmla="*/ 35 w 192"/>
                <a:gd name="T75" fmla="*/ 177 h 199"/>
                <a:gd name="T76" fmla="*/ 39 w 192"/>
                <a:gd name="T77" fmla="*/ 182 h 199"/>
                <a:gd name="T78" fmla="*/ 45 w 192"/>
                <a:gd name="T79" fmla="*/ 186 h 199"/>
                <a:gd name="T80" fmla="*/ 50 w 192"/>
                <a:gd name="T81" fmla="*/ 190 h 199"/>
                <a:gd name="T82" fmla="*/ 54 w 192"/>
                <a:gd name="T83" fmla="*/ 194 h 199"/>
                <a:gd name="T84" fmla="*/ 58 w 192"/>
                <a:gd name="T85" fmla="*/ 196 h 199"/>
                <a:gd name="T86" fmla="*/ 60 w 192"/>
                <a:gd name="T87" fmla="*/ 199 h 1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2"/>
                <a:gd name="T133" fmla="*/ 0 h 199"/>
                <a:gd name="T134" fmla="*/ 192 w 192"/>
                <a:gd name="T135" fmla="*/ 199 h 19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2" h="199">
                  <a:moveTo>
                    <a:pt x="192" y="105"/>
                  </a:moveTo>
                  <a:lnTo>
                    <a:pt x="155" y="35"/>
                  </a:lnTo>
                  <a:lnTo>
                    <a:pt x="149" y="24"/>
                  </a:lnTo>
                  <a:lnTo>
                    <a:pt x="142" y="15"/>
                  </a:lnTo>
                  <a:lnTo>
                    <a:pt x="137" y="10"/>
                  </a:lnTo>
                  <a:lnTo>
                    <a:pt x="128" y="5"/>
                  </a:lnTo>
                  <a:lnTo>
                    <a:pt x="119" y="1"/>
                  </a:lnTo>
                  <a:lnTo>
                    <a:pt x="111" y="0"/>
                  </a:lnTo>
                  <a:lnTo>
                    <a:pt x="103" y="0"/>
                  </a:lnTo>
                  <a:lnTo>
                    <a:pt x="98" y="2"/>
                  </a:lnTo>
                  <a:lnTo>
                    <a:pt x="93" y="8"/>
                  </a:lnTo>
                  <a:lnTo>
                    <a:pt x="92" y="15"/>
                  </a:lnTo>
                  <a:lnTo>
                    <a:pt x="93" y="25"/>
                  </a:lnTo>
                  <a:lnTo>
                    <a:pt x="79" y="18"/>
                  </a:lnTo>
                  <a:lnTo>
                    <a:pt x="67" y="13"/>
                  </a:lnTo>
                  <a:lnTo>
                    <a:pt x="59" y="12"/>
                  </a:lnTo>
                  <a:lnTo>
                    <a:pt x="53" y="14"/>
                  </a:lnTo>
                  <a:lnTo>
                    <a:pt x="49" y="19"/>
                  </a:lnTo>
                  <a:lnTo>
                    <a:pt x="48" y="25"/>
                  </a:lnTo>
                  <a:lnTo>
                    <a:pt x="48" y="34"/>
                  </a:lnTo>
                  <a:lnTo>
                    <a:pt x="49" y="45"/>
                  </a:lnTo>
                  <a:lnTo>
                    <a:pt x="40" y="47"/>
                  </a:lnTo>
                  <a:lnTo>
                    <a:pt x="33" y="50"/>
                  </a:lnTo>
                  <a:lnTo>
                    <a:pt x="27" y="55"/>
                  </a:lnTo>
                  <a:lnTo>
                    <a:pt x="23" y="62"/>
                  </a:lnTo>
                  <a:lnTo>
                    <a:pt x="22" y="71"/>
                  </a:lnTo>
                  <a:lnTo>
                    <a:pt x="22" y="80"/>
                  </a:lnTo>
                  <a:lnTo>
                    <a:pt x="27" y="92"/>
                  </a:lnTo>
                  <a:lnTo>
                    <a:pt x="35" y="103"/>
                  </a:lnTo>
                  <a:lnTo>
                    <a:pt x="17" y="99"/>
                  </a:lnTo>
                  <a:lnTo>
                    <a:pt x="7" y="100"/>
                  </a:lnTo>
                  <a:lnTo>
                    <a:pt x="1" y="108"/>
                  </a:lnTo>
                  <a:lnTo>
                    <a:pt x="0" y="119"/>
                  </a:lnTo>
                  <a:lnTo>
                    <a:pt x="3" y="132"/>
                  </a:lnTo>
                  <a:lnTo>
                    <a:pt x="10" y="144"/>
                  </a:lnTo>
                  <a:lnTo>
                    <a:pt x="19" y="156"/>
                  </a:lnTo>
                  <a:lnTo>
                    <a:pt x="29" y="163"/>
                  </a:lnTo>
                  <a:lnTo>
                    <a:pt x="35" y="177"/>
                  </a:lnTo>
                  <a:lnTo>
                    <a:pt x="39" y="182"/>
                  </a:lnTo>
                  <a:lnTo>
                    <a:pt x="45" y="186"/>
                  </a:lnTo>
                  <a:lnTo>
                    <a:pt x="50" y="190"/>
                  </a:lnTo>
                  <a:lnTo>
                    <a:pt x="54" y="194"/>
                  </a:lnTo>
                  <a:lnTo>
                    <a:pt x="58" y="196"/>
                  </a:lnTo>
                  <a:lnTo>
                    <a:pt x="60" y="199"/>
                  </a:lnTo>
                </a:path>
              </a:pathLst>
            </a:custGeom>
            <a:noFill/>
            <a:ln w="0">
              <a:solidFill>
                <a:srgbClr val="000000"/>
              </a:solidFill>
              <a:prstDash val="solid"/>
              <a:round/>
              <a:headEnd/>
              <a:tailEnd/>
            </a:ln>
          </p:spPr>
          <p:txBody>
            <a:bodyPr/>
            <a:lstStyle/>
            <a:p>
              <a:endParaRPr lang="fr-FR"/>
            </a:p>
          </p:txBody>
        </p:sp>
        <p:sp>
          <p:nvSpPr>
            <p:cNvPr id="12" name="Freeform 9"/>
            <p:cNvSpPr>
              <a:spLocks/>
            </p:cNvSpPr>
            <p:nvPr/>
          </p:nvSpPr>
          <p:spPr bwMode="auto">
            <a:xfrm>
              <a:off x="1748" y="1931"/>
              <a:ext cx="171" cy="139"/>
            </a:xfrm>
            <a:custGeom>
              <a:avLst/>
              <a:gdLst>
                <a:gd name="T0" fmla="*/ 0 w 171"/>
                <a:gd name="T1" fmla="*/ 48 h 139"/>
                <a:gd name="T2" fmla="*/ 5 w 171"/>
                <a:gd name="T3" fmla="*/ 36 h 139"/>
                <a:gd name="T4" fmla="*/ 19 w 171"/>
                <a:gd name="T5" fmla="*/ 28 h 139"/>
                <a:gd name="T6" fmla="*/ 30 w 171"/>
                <a:gd name="T7" fmla="*/ 23 h 139"/>
                <a:gd name="T8" fmla="*/ 41 w 171"/>
                <a:gd name="T9" fmla="*/ 18 h 139"/>
                <a:gd name="T10" fmla="*/ 51 w 171"/>
                <a:gd name="T11" fmla="*/ 16 h 139"/>
                <a:gd name="T12" fmla="*/ 96 w 171"/>
                <a:gd name="T13" fmla="*/ 2 h 139"/>
                <a:gd name="T14" fmla="*/ 109 w 171"/>
                <a:gd name="T15" fmla="*/ 0 h 139"/>
                <a:gd name="T16" fmla="*/ 121 w 171"/>
                <a:gd name="T17" fmla="*/ 2 h 139"/>
                <a:gd name="T18" fmla="*/ 132 w 171"/>
                <a:gd name="T19" fmla="*/ 3 h 139"/>
                <a:gd name="T20" fmla="*/ 143 w 171"/>
                <a:gd name="T21" fmla="*/ 9 h 139"/>
                <a:gd name="T22" fmla="*/ 171 w 171"/>
                <a:gd name="T23" fmla="*/ 29 h 139"/>
                <a:gd name="T24" fmla="*/ 167 w 171"/>
                <a:gd name="T25" fmla="*/ 37 h 139"/>
                <a:gd name="T26" fmla="*/ 165 w 171"/>
                <a:gd name="T27" fmla="*/ 44 h 139"/>
                <a:gd name="T28" fmla="*/ 167 w 171"/>
                <a:gd name="T29" fmla="*/ 61 h 139"/>
                <a:gd name="T30" fmla="*/ 159 w 171"/>
                <a:gd name="T31" fmla="*/ 61 h 139"/>
                <a:gd name="T32" fmla="*/ 152 w 171"/>
                <a:gd name="T33" fmla="*/ 65 h 139"/>
                <a:gd name="T34" fmla="*/ 145 w 171"/>
                <a:gd name="T35" fmla="*/ 69 h 139"/>
                <a:gd name="T36" fmla="*/ 141 w 171"/>
                <a:gd name="T37" fmla="*/ 76 h 139"/>
                <a:gd name="T38" fmla="*/ 140 w 171"/>
                <a:gd name="T39" fmla="*/ 84 h 139"/>
                <a:gd name="T40" fmla="*/ 140 w 171"/>
                <a:gd name="T41" fmla="*/ 94 h 139"/>
                <a:gd name="T42" fmla="*/ 143 w 171"/>
                <a:gd name="T43" fmla="*/ 106 h 139"/>
                <a:gd name="T44" fmla="*/ 148 w 171"/>
                <a:gd name="T45" fmla="*/ 113 h 139"/>
                <a:gd name="T46" fmla="*/ 152 w 171"/>
                <a:gd name="T47" fmla="*/ 119 h 139"/>
                <a:gd name="T48" fmla="*/ 140 w 171"/>
                <a:gd name="T49" fmla="*/ 116 h 139"/>
                <a:gd name="T50" fmla="*/ 134 w 171"/>
                <a:gd name="T51" fmla="*/ 115 h 139"/>
                <a:gd name="T52" fmla="*/ 128 w 171"/>
                <a:gd name="T53" fmla="*/ 115 h 139"/>
                <a:gd name="T54" fmla="*/ 122 w 171"/>
                <a:gd name="T55" fmla="*/ 117 h 139"/>
                <a:gd name="T56" fmla="*/ 119 w 171"/>
                <a:gd name="T57" fmla="*/ 125 h 139"/>
                <a:gd name="T58" fmla="*/ 118 w 171"/>
                <a:gd name="T59" fmla="*/ 136 h 139"/>
                <a:gd name="T60" fmla="*/ 96 w 171"/>
                <a:gd name="T61" fmla="*/ 139 h 139"/>
                <a:gd name="T62" fmla="*/ 86 w 171"/>
                <a:gd name="T63" fmla="*/ 139 h 139"/>
                <a:gd name="T64" fmla="*/ 74 w 171"/>
                <a:gd name="T65" fmla="*/ 137 h 139"/>
                <a:gd name="T66" fmla="*/ 67 w 171"/>
                <a:gd name="T67" fmla="*/ 134 h 139"/>
                <a:gd name="T68" fmla="*/ 62 w 171"/>
                <a:gd name="T69" fmla="*/ 129 h 139"/>
                <a:gd name="T70" fmla="*/ 61 w 171"/>
                <a:gd name="T71" fmla="*/ 115 h 139"/>
                <a:gd name="T72" fmla="*/ 58 w 171"/>
                <a:gd name="T73" fmla="*/ 109 h 139"/>
                <a:gd name="T74" fmla="*/ 53 w 171"/>
                <a:gd name="T75" fmla="*/ 103 h 139"/>
                <a:gd name="T76" fmla="*/ 48 w 171"/>
                <a:gd name="T77" fmla="*/ 103 h 139"/>
                <a:gd name="T78" fmla="*/ 42 w 171"/>
                <a:gd name="T79" fmla="*/ 103 h 139"/>
                <a:gd name="T80" fmla="*/ 31 w 171"/>
                <a:gd name="T81" fmla="*/ 106 h 139"/>
                <a:gd name="T82" fmla="*/ 31 w 171"/>
                <a:gd name="T83" fmla="*/ 97 h 139"/>
                <a:gd name="T84" fmla="*/ 29 w 171"/>
                <a:gd name="T85" fmla="*/ 88 h 139"/>
                <a:gd name="T86" fmla="*/ 25 w 171"/>
                <a:gd name="T87" fmla="*/ 81 h 139"/>
                <a:gd name="T88" fmla="*/ 22 w 171"/>
                <a:gd name="T89" fmla="*/ 79 h 139"/>
                <a:gd name="T90" fmla="*/ 16 w 171"/>
                <a:gd name="T91" fmla="*/ 77 h 139"/>
                <a:gd name="T92" fmla="*/ 10 w 171"/>
                <a:gd name="T93" fmla="*/ 76 h 139"/>
                <a:gd name="T94" fmla="*/ 4 w 171"/>
                <a:gd name="T95" fmla="*/ 76 h 139"/>
                <a:gd name="T96" fmla="*/ 5 w 171"/>
                <a:gd name="T97" fmla="*/ 68 h 139"/>
                <a:gd name="T98" fmla="*/ 6 w 171"/>
                <a:gd name="T99" fmla="*/ 61 h 139"/>
                <a:gd name="T100" fmla="*/ 4 w 171"/>
                <a:gd name="T101" fmla="*/ 54 h 139"/>
                <a:gd name="T102" fmla="*/ 0 w 171"/>
                <a:gd name="T103" fmla="*/ 48 h 1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1"/>
                <a:gd name="T157" fmla="*/ 0 h 139"/>
                <a:gd name="T158" fmla="*/ 171 w 171"/>
                <a:gd name="T159" fmla="*/ 139 h 13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1" h="139">
                  <a:moveTo>
                    <a:pt x="0" y="48"/>
                  </a:moveTo>
                  <a:lnTo>
                    <a:pt x="5" y="36"/>
                  </a:lnTo>
                  <a:lnTo>
                    <a:pt x="19" y="28"/>
                  </a:lnTo>
                  <a:lnTo>
                    <a:pt x="30" y="23"/>
                  </a:lnTo>
                  <a:lnTo>
                    <a:pt x="41" y="18"/>
                  </a:lnTo>
                  <a:lnTo>
                    <a:pt x="51" y="16"/>
                  </a:lnTo>
                  <a:lnTo>
                    <a:pt x="96" y="2"/>
                  </a:lnTo>
                  <a:lnTo>
                    <a:pt x="109" y="0"/>
                  </a:lnTo>
                  <a:lnTo>
                    <a:pt x="121" y="2"/>
                  </a:lnTo>
                  <a:lnTo>
                    <a:pt x="132" y="3"/>
                  </a:lnTo>
                  <a:lnTo>
                    <a:pt x="143" y="9"/>
                  </a:lnTo>
                  <a:lnTo>
                    <a:pt x="171" y="29"/>
                  </a:lnTo>
                  <a:lnTo>
                    <a:pt x="167" y="37"/>
                  </a:lnTo>
                  <a:lnTo>
                    <a:pt x="165" y="44"/>
                  </a:lnTo>
                  <a:lnTo>
                    <a:pt x="167" y="61"/>
                  </a:lnTo>
                  <a:lnTo>
                    <a:pt x="159" y="61"/>
                  </a:lnTo>
                  <a:lnTo>
                    <a:pt x="152" y="65"/>
                  </a:lnTo>
                  <a:lnTo>
                    <a:pt x="145" y="69"/>
                  </a:lnTo>
                  <a:lnTo>
                    <a:pt x="141" y="76"/>
                  </a:lnTo>
                  <a:lnTo>
                    <a:pt x="140" y="84"/>
                  </a:lnTo>
                  <a:lnTo>
                    <a:pt x="140" y="94"/>
                  </a:lnTo>
                  <a:lnTo>
                    <a:pt x="143" y="106"/>
                  </a:lnTo>
                  <a:lnTo>
                    <a:pt x="148" y="113"/>
                  </a:lnTo>
                  <a:lnTo>
                    <a:pt x="152" y="119"/>
                  </a:lnTo>
                  <a:lnTo>
                    <a:pt x="140" y="116"/>
                  </a:lnTo>
                  <a:lnTo>
                    <a:pt x="134" y="115"/>
                  </a:lnTo>
                  <a:lnTo>
                    <a:pt x="128" y="115"/>
                  </a:lnTo>
                  <a:lnTo>
                    <a:pt x="122" y="117"/>
                  </a:lnTo>
                  <a:lnTo>
                    <a:pt x="119" y="125"/>
                  </a:lnTo>
                  <a:lnTo>
                    <a:pt x="118" y="136"/>
                  </a:lnTo>
                  <a:lnTo>
                    <a:pt x="96" y="139"/>
                  </a:lnTo>
                  <a:lnTo>
                    <a:pt x="86" y="139"/>
                  </a:lnTo>
                  <a:lnTo>
                    <a:pt x="74" y="137"/>
                  </a:lnTo>
                  <a:lnTo>
                    <a:pt x="67" y="134"/>
                  </a:lnTo>
                  <a:lnTo>
                    <a:pt x="62" y="129"/>
                  </a:lnTo>
                  <a:lnTo>
                    <a:pt x="61" y="115"/>
                  </a:lnTo>
                  <a:lnTo>
                    <a:pt x="58" y="109"/>
                  </a:lnTo>
                  <a:lnTo>
                    <a:pt x="53" y="103"/>
                  </a:lnTo>
                  <a:lnTo>
                    <a:pt x="48" y="103"/>
                  </a:lnTo>
                  <a:lnTo>
                    <a:pt x="42" y="103"/>
                  </a:lnTo>
                  <a:lnTo>
                    <a:pt x="31" y="106"/>
                  </a:lnTo>
                  <a:lnTo>
                    <a:pt x="31" y="97"/>
                  </a:lnTo>
                  <a:lnTo>
                    <a:pt x="29" y="88"/>
                  </a:lnTo>
                  <a:lnTo>
                    <a:pt x="25" y="81"/>
                  </a:lnTo>
                  <a:lnTo>
                    <a:pt x="22" y="79"/>
                  </a:lnTo>
                  <a:lnTo>
                    <a:pt x="16" y="77"/>
                  </a:lnTo>
                  <a:lnTo>
                    <a:pt x="10" y="76"/>
                  </a:lnTo>
                  <a:lnTo>
                    <a:pt x="4" y="76"/>
                  </a:lnTo>
                  <a:lnTo>
                    <a:pt x="5" y="68"/>
                  </a:lnTo>
                  <a:lnTo>
                    <a:pt x="6" y="61"/>
                  </a:lnTo>
                  <a:lnTo>
                    <a:pt x="4" y="54"/>
                  </a:lnTo>
                  <a:lnTo>
                    <a:pt x="0" y="48"/>
                  </a:lnTo>
                  <a:close/>
                </a:path>
              </a:pathLst>
            </a:custGeom>
            <a:solidFill>
              <a:srgbClr val="FFFFFF"/>
            </a:solidFill>
            <a:ln w="0">
              <a:solidFill>
                <a:srgbClr val="000000"/>
              </a:solidFill>
              <a:prstDash val="solid"/>
              <a:round/>
              <a:headEnd/>
              <a:tailEnd/>
            </a:ln>
          </p:spPr>
          <p:txBody>
            <a:bodyPr/>
            <a:lstStyle/>
            <a:p>
              <a:endParaRPr lang="fr-FR"/>
            </a:p>
          </p:txBody>
        </p:sp>
        <p:sp>
          <p:nvSpPr>
            <p:cNvPr id="13" name="Freeform 10"/>
            <p:cNvSpPr>
              <a:spLocks/>
            </p:cNvSpPr>
            <p:nvPr/>
          </p:nvSpPr>
          <p:spPr bwMode="auto">
            <a:xfrm>
              <a:off x="1688" y="1718"/>
              <a:ext cx="127" cy="89"/>
            </a:xfrm>
            <a:custGeom>
              <a:avLst/>
              <a:gdLst>
                <a:gd name="T0" fmla="*/ 127 w 127"/>
                <a:gd name="T1" fmla="*/ 48 h 89"/>
                <a:gd name="T2" fmla="*/ 124 w 127"/>
                <a:gd name="T3" fmla="*/ 46 h 89"/>
                <a:gd name="T4" fmla="*/ 122 w 127"/>
                <a:gd name="T5" fmla="*/ 37 h 89"/>
                <a:gd name="T6" fmla="*/ 121 w 127"/>
                <a:gd name="T7" fmla="*/ 29 h 89"/>
                <a:gd name="T8" fmla="*/ 117 w 127"/>
                <a:gd name="T9" fmla="*/ 13 h 89"/>
                <a:gd name="T10" fmla="*/ 115 w 127"/>
                <a:gd name="T11" fmla="*/ 7 h 89"/>
                <a:gd name="T12" fmla="*/ 110 w 127"/>
                <a:gd name="T13" fmla="*/ 4 h 89"/>
                <a:gd name="T14" fmla="*/ 104 w 127"/>
                <a:gd name="T15" fmla="*/ 2 h 89"/>
                <a:gd name="T16" fmla="*/ 99 w 127"/>
                <a:gd name="T17" fmla="*/ 0 h 89"/>
                <a:gd name="T18" fmla="*/ 88 w 127"/>
                <a:gd name="T19" fmla="*/ 0 h 89"/>
                <a:gd name="T20" fmla="*/ 76 w 127"/>
                <a:gd name="T21" fmla="*/ 2 h 89"/>
                <a:gd name="T22" fmla="*/ 65 w 127"/>
                <a:gd name="T23" fmla="*/ 6 h 89"/>
                <a:gd name="T24" fmla="*/ 54 w 127"/>
                <a:gd name="T25" fmla="*/ 12 h 89"/>
                <a:gd name="T26" fmla="*/ 42 w 127"/>
                <a:gd name="T27" fmla="*/ 19 h 89"/>
                <a:gd name="T28" fmla="*/ 31 w 127"/>
                <a:gd name="T29" fmla="*/ 31 h 89"/>
                <a:gd name="T30" fmla="*/ 20 w 127"/>
                <a:gd name="T31" fmla="*/ 48 h 89"/>
                <a:gd name="T32" fmla="*/ 10 w 127"/>
                <a:gd name="T33" fmla="*/ 65 h 89"/>
                <a:gd name="T34" fmla="*/ 0 w 127"/>
                <a:gd name="T35" fmla="*/ 89 h 89"/>
                <a:gd name="T36" fmla="*/ 13 w 127"/>
                <a:gd name="T37" fmla="*/ 77 h 89"/>
                <a:gd name="T38" fmla="*/ 25 w 127"/>
                <a:gd name="T39" fmla="*/ 67 h 89"/>
                <a:gd name="T40" fmla="*/ 37 w 127"/>
                <a:gd name="T41" fmla="*/ 62 h 89"/>
                <a:gd name="T42" fmla="*/ 49 w 127"/>
                <a:gd name="T43" fmla="*/ 57 h 89"/>
                <a:gd name="T44" fmla="*/ 72 w 127"/>
                <a:gd name="T45" fmla="*/ 55 h 89"/>
                <a:gd name="T46" fmla="*/ 96 w 127"/>
                <a:gd name="T47" fmla="*/ 55 h 89"/>
                <a:gd name="T48" fmla="*/ 122 w 127"/>
                <a:gd name="T49" fmla="*/ 50 h 89"/>
                <a:gd name="T50" fmla="*/ 125 w 127"/>
                <a:gd name="T51" fmla="*/ 49 h 89"/>
                <a:gd name="T52" fmla="*/ 127 w 127"/>
                <a:gd name="T53" fmla="*/ 48 h 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7"/>
                <a:gd name="T82" fmla="*/ 0 h 89"/>
                <a:gd name="T83" fmla="*/ 127 w 127"/>
                <a:gd name="T84" fmla="*/ 89 h 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7" h="89">
                  <a:moveTo>
                    <a:pt x="127" y="48"/>
                  </a:moveTo>
                  <a:lnTo>
                    <a:pt x="124" y="46"/>
                  </a:lnTo>
                  <a:lnTo>
                    <a:pt x="122" y="37"/>
                  </a:lnTo>
                  <a:lnTo>
                    <a:pt x="121" y="29"/>
                  </a:lnTo>
                  <a:lnTo>
                    <a:pt x="117" y="13"/>
                  </a:lnTo>
                  <a:lnTo>
                    <a:pt x="115" y="7"/>
                  </a:lnTo>
                  <a:lnTo>
                    <a:pt x="110" y="4"/>
                  </a:lnTo>
                  <a:lnTo>
                    <a:pt x="104" y="2"/>
                  </a:lnTo>
                  <a:lnTo>
                    <a:pt x="99" y="0"/>
                  </a:lnTo>
                  <a:lnTo>
                    <a:pt x="88" y="0"/>
                  </a:lnTo>
                  <a:lnTo>
                    <a:pt x="76" y="2"/>
                  </a:lnTo>
                  <a:lnTo>
                    <a:pt x="65" y="6"/>
                  </a:lnTo>
                  <a:lnTo>
                    <a:pt x="54" y="12"/>
                  </a:lnTo>
                  <a:lnTo>
                    <a:pt x="42" y="19"/>
                  </a:lnTo>
                  <a:lnTo>
                    <a:pt x="31" y="31"/>
                  </a:lnTo>
                  <a:lnTo>
                    <a:pt x="20" y="48"/>
                  </a:lnTo>
                  <a:lnTo>
                    <a:pt x="10" y="65"/>
                  </a:lnTo>
                  <a:lnTo>
                    <a:pt x="0" y="89"/>
                  </a:lnTo>
                  <a:lnTo>
                    <a:pt x="13" y="77"/>
                  </a:lnTo>
                  <a:lnTo>
                    <a:pt x="25" y="67"/>
                  </a:lnTo>
                  <a:lnTo>
                    <a:pt x="37" y="62"/>
                  </a:lnTo>
                  <a:lnTo>
                    <a:pt x="49" y="57"/>
                  </a:lnTo>
                  <a:lnTo>
                    <a:pt x="72" y="55"/>
                  </a:lnTo>
                  <a:lnTo>
                    <a:pt x="96" y="55"/>
                  </a:lnTo>
                  <a:lnTo>
                    <a:pt x="122" y="50"/>
                  </a:lnTo>
                  <a:lnTo>
                    <a:pt x="125" y="49"/>
                  </a:lnTo>
                  <a:lnTo>
                    <a:pt x="127" y="48"/>
                  </a:lnTo>
                  <a:close/>
                </a:path>
              </a:pathLst>
            </a:custGeom>
            <a:solidFill>
              <a:srgbClr val="FFFFFF"/>
            </a:solidFill>
            <a:ln w="0">
              <a:solidFill>
                <a:srgbClr val="000000"/>
              </a:solidFill>
              <a:prstDash val="solid"/>
              <a:round/>
              <a:headEnd/>
              <a:tailEnd/>
            </a:ln>
          </p:spPr>
          <p:txBody>
            <a:bodyPr/>
            <a:lstStyle/>
            <a:p>
              <a:endParaRPr lang="fr-FR"/>
            </a:p>
          </p:txBody>
        </p:sp>
        <p:sp>
          <p:nvSpPr>
            <p:cNvPr id="14" name="Freeform 11"/>
            <p:cNvSpPr>
              <a:spLocks/>
            </p:cNvSpPr>
            <p:nvPr/>
          </p:nvSpPr>
          <p:spPr bwMode="auto">
            <a:xfrm>
              <a:off x="1882" y="1716"/>
              <a:ext cx="122" cy="71"/>
            </a:xfrm>
            <a:custGeom>
              <a:avLst/>
              <a:gdLst>
                <a:gd name="T0" fmla="*/ 0 w 122"/>
                <a:gd name="T1" fmla="*/ 45 h 71"/>
                <a:gd name="T2" fmla="*/ 8 w 122"/>
                <a:gd name="T3" fmla="*/ 37 h 71"/>
                <a:gd name="T4" fmla="*/ 13 w 122"/>
                <a:gd name="T5" fmla="*/ 28 h 71"/>
                <a:gd name="T6" fmla="*/ 20 w 122"/>
                <a:gd name="T7" fmla="*/ 9 h 71"/>
                <a:gd name="T8" fmla="*/ 25 w 122"/>
                <a:gd name="T9" fmla="*/ 5 h 71"/>
                <a:gd name="T10" fmla="*/ 34 w 122"/>
                <a:gd name="T11" fmla="*/ 1 h 71"/>
                <a:gd name="T12" fmla="*/ 44 w 122"/>
                <a:gd name="T13" fmla="*/ 0 h 71"/>
                <a:gd name="T14" fmla="*/ 54 w 122"/>
                <a:gd name="T15" fmla="*/ 1 h 71"/>
                <a:gd name="T16" fmla="*/ 65 w 122"/>
                <a:gd name="T17" fmla="*/ 6 h 71"/>
                <a:gd name="T18" fmla="*/ 76 w 122"/>
                <a:gd name="T19" fmla="*/ 12 h 71"/>
                <a:gd name="T20" fmla="*/ 85 w 122"/>
                <a:gd name="T21" fmla="*/ 20 h 71"/>
                <a:gd name="T22" fmla="*/ 94 w 122"/>
                <a:gd name="T23" fmla="*/ 29 h 71"/>
                <a:gd name="T24" fmla="*/ 109 w 122"/>
                <a:gd name="T25" fmla="*/ 50 h 71"/>
                <a:gd name="T26" fmla="*/ 122 w 122"/>
                <a:gd name="T27" fmla="*/ 71 h 71"/>
                <a:gd name="T28" fmla="*/ 108 w 122"/>
                <a:gd name="T29" fmla="*/ 69 h 71"/>
                <a:gd name="T30" fmla="*/ 45 w 122"/>
                <a:gd name="T31" fmla="*/ 49 h 71"/>
                <a:gd name="T32" fmla="*/ 14 w 122"/>
                <a:gd name="T33" fmla="*/ 48 h 71"/>
                <a:gd name="T34" fmla="*/ 0 w 122"/>
                <a:gd name="T35" fmla="*/ 45 h 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2"/>
                <a:gd name="T55" fmla="*/ 0 h 71"/>
                <a:gd name="T56" fmla="*/ 122 w 122"/>
                <a:gd name="T57" fmla="*/ 71 h 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2" h="71">
                  <a:moveTo>
                    <a:pt x="0" y="45"/>
                  </a:moveTo>
                  <a:lnTo>
                    <a:pt x="8" y="37"/>
                  </a:lnTo>
                  <a:lnTo>
                    <a:pt x="13" y="28"/>
                  </a:lnTo>
                  <a:lnTo>
                    <a:pt x="20" y="9"/>
                  </a:lnTo>
                  <a:lnTo>
                    <a:pt x="25" y="5"/>
                  </a:lnTo>
                  <a:lnTo>
                    <a:pt x="34" y="1"/>
                  </a:lnTo>
                  <a:lnTo>
                    <a:pt x="44" y="0"/>
                  </a:lnTo>
                  <a:lnTo>
                    <a:pt x="54" y="1"/>
                  </a:lnTo>
                  <a:lnTo>
                    <a:pt x="65" y="6"/>
                  </a:lnTo>
                  <a:lnTo>
                    <a:pt x="76" y="12"/>
                  </a:lnTo>
                  <a:lnTo>
                    <a:pt x="85" y="20"/>
                  </a:lnTo>
                  <a:lnTo>
                    <a:pt x="94" y="29"/>
                  </a:lnTo>
                  <a:lnTo>
                    <a:pt x="109" y="50"/>
                  </a:lnTo>
                  <a:lnTo>
                    <a:pt x="122" y="71"/>
                  </a:lnTo>
                  <a:lnTo>
                    <a:pt x="108" y="69"/>
                  </a:lnTo>
                  <a:lnTo>
                    <a:pt x="45" y="49"/>
                  </a:lnTo>
                  <a:lnTo>
                    <a:pt x="14" y="48"/>
                  </a:lnTo>
                  <a:lnTo>
                    <a:pt x="0" y="45"/>
                  </a:lnTo>
                  <a:close/>
                </a:path>
              </a:pathLst>
            </a:custGeom>
            <a:solidFill>
              <a:srgbClr val="FFFFFF"/>
            </a:solidFill>
            <a:ln w="0">
              <a:solidFill>
                <a:srgbClr val="000000"/>
              </a:solidFill>
              <a:prstDash val="solid"/>
              <a:round/>
              <a:headEnd/>
              <a:tailEnd/>
            </a:ln>
          </p:spPr>
          <p:txBody>
            <a:bodyPr/>
            <a:lstStyle/>
            <a:p>
              <a:endParaRPr lang="fr-FR"/>
            </a:p>
          </p:txBody>
        </p:sp>
        <p:sp>
          <p:nvSpPr>
            <p:cNvPr id="15" name="Freeform 12"/>
            <p:cNvSpPr>
              <a:spLocks/>
            </p:cNvSpPr>
            <p:nvPr/>
          </p:nvSpPr>
          <p:spPr bwMode="auto">
            <a:xfrm>
              <a:off x="1861" y="1669"/>
              <a:ext cx="133" cy="229"/>
            </a:xfrm>
            <a:custGeom>
              <a:avLst/>
              <a:gdLst>
                <a:gd name="T0" fmla="*/ 133 w 133"/>
                <a:gd name="T1" fmla="*/ 52 h 229"/>
                <a:gd name="T2" fmla="*/ 117 w 133"/>
                <a:gd name="T3" fmla="*/ 34 h 229"/>
                <a:gd name="T4" fmla="*/ 98 w 133"/>
                <a:gd name="T5" fmla="*/ 17 h 229"/>
                <a:gd name="T6" fmla="*/ 88 w 133"/>
                <a:gd name="T7" fmla="*/ 11 h 229"/>
                <a:gd name="T8" fmla="*/ 77 w 133"/>
                <a:gd name="T9" fmla="*/ 5 h 229"/>
                <a:gd name="T10" fmla="*/ 66 w 133"/>
                <a:gd name="T11" fmla="*/ 1 h 229"/>
                <a:gd name="T12" fmla="*/ 54 w 133"/>
                <a:gd name="T13" fmla="*/ 0 h 229"/>
                <a:gd name="T14" fmla="*/ 45 w 133"/>
                <a:gd name="T15" fmla="*/ 1 h 229"/>
                <a:gd name="T16" fmla="*/ 37 w 133"/>
                <a:gd name="T17" fmla="*/ 6 h 229"/>
                <a:gd name="T18" fmla="*/ 30 w 133"/>
                <a:gd name="T19" fmla="*/ 13 h 229"/>
                <a:gd name="T20" fmla="*/ 19 w 133"/>
                <a:gd name="T21" fmla="*/ 35 h 229"/>
                <a:gd name="T22" fmla="*/ 13 w 133"/>
                <a:gd name="T23" fmla="*/ 58 h 229"/>
                <a:gd name="T24" fmla="*/ 8 w 133"/>
                <a:gd name="T25" fmla="*/ 81 h 229"/>
                <a:gd name="T26" fmla="*/ 7 w 133"/>
                <a:gd name="T27" fmla="*/ 104 h 229"/>
                <a:gd name="T28" fmla="*/ 7 w 133"/>
                <a:gd name="T29" fmla="*/ 121 h 229"/>
                <a:gd name="T30" fmla="*/ 8 w 133"/>
                <a:gd name="T31" fmla="*/ 136 h 229"/>
                <a:gd name="T32" fmla="*/ 13 w 133"/>
                <a:gd name="T33" fmla="*/ 151 h 229"/>
                <a:gd name="T34" fmla="*/ 16 w 133"/>
                <a:gd name="T35" fmla="*/ 158 h 229"/>
                <a:gd name="T36" fmla="*/ 20 w 133"/>
                <a:gd name="T37" fmla="*/ 164 h 229"/>
                <a:gd name="T38" fmla="*/ 26 w 133"/>
                <a:gd name="T39" fmla="*/ 173 h 229"/>
                <a:gd name="T40" fmla="*/ 29 w 133"/>
                <a:gd name="T41" fmla="*/ 183 h 229"/>
                <a:gd name="T42" fmla="*/ 28 w 133"/>
                <a:gd name="T43" fmla="*/ 198 h 229"/>
                <a:gd name="T44" fmla="*/ 22 w 133"/>
                <a:gd name="T45" fmla="*/ 212 h 229"/>
                <a:gd name="T46" fmla="*/ 13 w 133"/>
                <a:gd name="T47" fmla="*/ 223 h 229"/>
                <a:gd name="T48" fmla="*/ 0 w 133"/>
                <a:gd name="T49" fmla="*/ 229 h 2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
                <a:gd name="T76" fmla="*/ 0 h 229"/>
                <a:gd name="T77" fmla="*/ 133 w 133"/>
                <a:gd name="T78" fmla="*/ 229 h 2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 h="229">
                  <a:moveTo>
                    <a:pt x="133" y="52"/>
                  </a:moveTo>
                  <a:lnTo>
                    <a:pt x="117" y="34"/>
                  </a:lnTo>
                  <a:lnTo>
                    <a:pt x="98" y="17"/>
                  </a:lnTo>
                  <a:lnTo>
                    <a:pt x="88" y="11"/>
                  </a:lnTo>
                  <a:lnTo>
                    <a:pt x="77" y="5"/>
                  </a:lnTo>
                  <a:lnTo>
                    <a:pt x="66" y="1"/>
                  </a:lnTo>
                  <a:lnTo>
                    <a:pt x="54" y="0"/>
                  </a:lnTo>
                  <a:lnTo>
                    <a:pt x="45" y="1"/>
                  </a:lnTo>
                  <a:lnTo>
                    <a:pt x="37" y="6"/>
                  </a:lnTo>
                  <a:lnTo>
                    <a:pt x="30" y="13"/>
                  </a:lnTo>
                  <a:lnTo>
                    <a:pt x="19" y="35"/>
                  </a:lnTo>
                  <a:lnTo>
                    <a:pt x="13" y="58"/>
                  </a:lnTo>
                  <a:lnTo>
                    <a:pt x="8" y="81"/>
                  </a:lnTo>
                  <a:lnTo>
                    <a:pt x="7" y="104"/>
                  </a:lnTo>
                  <a:lnTo>
                    <a:pt x="7" y="121"/>
                  </a:lnTo>
                  <a:lnTo>
                    <a:pt x="8" y="136"/>
                  </a:lnTo>
                  <a:lnTo>
                    <a:pt x="13" y="151"/>
                  </a:lnTo>
                  <a:lnTo>
                    <a:pt x="16" y="158"/>
                  </a:lnTo>
                  <a:lnTo>
                    <a:pt x="20" y="164"/>
                  </a:lnTo>
                  <a:lnTo>
                    <a:pt x="26" y="173"/>
                  </a:lnTo>
                  <a:lnTo>
                    <a:pt x="29" y="183"/>
                  </a:lnTo>
                  <a:lnTo>
                    <a:pt x="28" y="198"/>
                  </a:lnTo>
                  <a:lnTo>
                    <a:pt x="22" y="212"/>
                  </a:lnTo>
                  <a:lnTo>
                    <a:pt x="13" y="223"/>
                  </a:lnTo>
                  <a:lnTo>
                    <a:pt x="0" y="229"/>
                  </a:lnTo>
                </a:path>
              </a:pathLst>
            </a:custGeom>
            <a:noFill/>
            <a:ln w="0">
              <a:solidFill>
                <a:srgbClr val="000000"/>
              </a:solidFill>
              <a:prstDash val="solid"/>
              <a:round/>
              <a:headEnd/>
              <a:tailEnd/>
            </a:ln>
          </p:spPr>
          <p:txBody>
            <a:bodyPr/>
            <a:lstStyle/>
            <a:p>
              <a:endParaRPr lang="fr-FR"/>
            </a:p>
          </p:txBody>
        </p:sp>
        <p:sp>
          <p:nvSpPr>
            <p:cNvPr id="16" name="Freeform 13"/>
            <p:cNvSpPr>
              <a:spLocks/>
            </p:cNvSpPr>
            <p:nvPr/>
          </p:nvSpPr>
          <p:spPr bwMode="auto">
            <a:xfrm>
              <a:off x="1777" y="1832"/>
              <a:ext cx="49" cy="60"/>
            </a:xfrm>
            <a:custGeom>
              <a:avLst/>
              <a:gdLst>
                <a:gd name="T0" fmla="*/ 49 w 49"/>
                <a:gd name="T1" fmla="*/ 0 h 60"/>
                <a:gd name="T2" fmla="*/ 33 w 49"/>
                <a:gd name="T3" fmla="*/ 1 h 60"/>
                <a:gd name="T4" fmla="*/ 17 w 49"/>
                <a:gd name="T5" fmla="*/ 4 h 60"/>
                <a:gd name="T6" fmla="*/ 11 w 49"/>
                <a:gd name="T7" fmla="*/ 9 h 60"/>
                <a:gd name="T8" fmla="*/ 6 w 49"/>
                <a:gd name="T9" fmla="*/ 14 h 60"/>
                <a:gd name="T10" fmla="*/ 2 w 49"/>
                <a:gd name="T11" fmla="*/ 22 h 60"/>
                <a:gd name="T12" fmla="*/ 0 w 49"/>
                <a:gd name="T13" fmla="*/ 32 h 60"/>
                <a:gd name="T14" fmla="*/ 2 w 49"/>
                <a:gd name="T15" fmla="*/ 40 h 60"/>
                <a:gd name="T16" fmla="*/ 6 w 49"/>
                <a:gd name="T17" fmla="*/ 48 h 60"/>
                <a:gd name="T18" fmla="*/ 11 w 49"/>
                <a:gd name="T19" fmla="*/ 53 h 60"/>
                <a:gd name="T20" fmla="*/ 19 w 49"/>
                <a:gd name="T21" fmla="*/ 59 h 60"/>
                <a:gd name="T22" fmla="*/ 25 w 49"/>
                <a:gd name="T23" fmla="*/ 60 h 60"/>
                <a:gd name="T24" fmla="*/ 32 w 49"/>
                <a:gd name="T25" fmla="*/ 59 h 60"/>
                <a:gd name="T26" fmla="*/ 37 w 49"/>
                <a:gd name="T27" fmla="*/ 59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
                <a:gd name="T43" fmla="*/ 0 h 60"/>
                <a:gd name="T44" fmla="*/ 49 w 49"/>
                <a:gd name="T45" fmla="*/ 60 h 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 h="60">
                  <a:moveTo>
                    <a:pt x="49" y="0"/>
                  </a:moveTo>
                  <a:lnTo>
                    <a:pt x="33" y="1"/>
                  </a:lnTo>
                  <a:lnTo>
                    <a:pt x="17" y="4"/>
                  </a:lnTo>
                  <a:lnTo>
                    <a:pt x="11" y="9"/>
                  </a:lnTo>
                  <a:lnTo>
                    <a:pt x="6" y="14"/>
                  </a:lnTo>
                  <a:lnTo>
                    <a:pt x="2" y="22"/>
                  </a:lnTo>
                  <a:lnTo>
                    <a:pt x="0" y="32"/>
                  </a:lnTo>
                  <a:lnTo>
                    <a:pt x="2" y="40"/>
                  </a:lnTo>
                  <a:lnTo>
                    <a:pt x="6" y="48"/>
                  </a:lnTo>
                  <a:lnTo>
                    <a:pt x="11" y="53"/>
                  </a:lnTo>
                  <a:lnTo>
                    <a:pt x="19" y="59"/>
                  </a:lnTo>
                  <a:lnTo>
                    <a:pt x="25" y="60"/>
                  </a:lnTo>
                  <a:lnTo>
                    <a:pt x="32" y="59"/>
                  </a:lnTo>
                  <a:lnTo>
                    <a:pt x="37" y="59"/>
                  </a:lnTo>
                </a:path>
              </a:pathLst>
            </a:custGeom>
            <a:noFill/>
            <a:ln w="0">
              <a:solidFill>
                <a:srgbClr val="000000"/>
              </a:solidFill>
              <a:prstDash val="solid"/>
              <a:round/>
              <a:headEnd/>
              <a:tailEnd/>
            </a:ln>
          </p:spPr>
          <p:txBody>
            <a:bodyPr/>
            <a:lstStyle/>
            <a:p>
              <a:endParaRPr lang="fr-FR"/>
            </a:p>
          </p:txBody>
        </p:sp>
        <p:sp>
          <p:nvSpPr>
            <p:cNvPr id="17" name="Freeform 14"/>
            <p:cNvSpPr>
              <a:spLocks/>
            </p:cNvSpPr>
            <p:nvPr/>
          </p:nvSpPr>
          <p:spPr bwMode="auto">
            <a:xfrm>
              <a:off x="1883" y="1830"/>
              <a:ext cx="48" cy="62"/>
            </a:xfrm>
            <a:custGeom>
              <a:avLst/>
              <a:gdLst>
                <a:gd name="T0" fmla="*/ 0 w 48"/>
                <a:gd name="T1" fmla="*/ 2 h 62"/>
                <a:gd name="T2" fmla="*/ 13 w 48"/>
                <a:gd name="T3" fmla="*/ 0 h 62"/>
                <a:gd name="T4" fmla="*/ 26 w 48"/>
                <a:gd name="T5" fmla="*/ 1 h 62"/>
                <a:gd name="T6" fmla="*/ 36 w 48"/>
                <a:gd name="T7" fmla="*/ 4 h 62"/>
                <a:gd name="T8" fmla="*/ 41 w 48"/>
                <a:gd name="T9" fmla="*/ 6 h 62"/>
                <a:gd name="T10" fmla="*/ 44 w 48"/>
                <a:gd name="T11" fmla="*/ 11 h 62"/>
                <a:gd name="T12" fmla="*/ 47 w 48"/>
                <a:gd name="T13" fmla="*/ 17 h 62"/>
                <a:gd name="T14" fmla="*/ 48 w 48"/>
                <a:gd name="T15" fmla="*/ 24 h 62"/>
                <a:gd name="T16" fmla="*/ 47 w 48"/>
                <a:gd name="T17" fmla="*/ 34 h 62"/>
                <a:gd name="T18" fmla="*/ 44 w 48"/>
                <a:gd name="T19" fmla="*/ 41 h 62"/>
                <a:gd name="T20" fmla="*/ 40 w 48"/>
                <a:gd name="T21" fmla="*/ 49 h 62"/>
                <a:gd name="T22" fmla="*/ 32 w 48"/>
                <a:gd name="T23" fmla="*/ 55 h 62"/>
                <a:gd name="T24" fmla="*/ 25 w 48"/>
                <a:gd name="T25" fmla="*/ 59 h 62"/>
                <a:gd name="T26" fmla="*/ 17 w 48"/>
                <a:gd name="T27" fmla="*/ 60 h 62"/>
                <a:gd name="T28" fmla="*/ 13 w 48"/>
                <a:gd name="T29" fmla="*/ 62 h 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62"/>
                <a:gd name="T47" fmla="*/ 48 w 48"/>
                <a:gd name="T48" fmla="*/ 62 h 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62">
                  <a:moveTo>
                    <a:pt x="0" y="2"/>
                  </a:moveTo>
                  <a:lnTo>
                    <a:pt x="13" y="0"/>
                  </a:lnTo>
                  <a:lnTo>
                    <a:pt x="26" y="1"/>
                  </a:lnTo>
                  <a:lnTo>
                    <a:pt x="36" y="4"/>
                  </a:lnTo>
                  <a:lnTo>
                    <a:pt x="41" y="6"/>
                  </a:lnTo>
                  <a:lnTo>
                    <a:pt x="44" y="11"/>
                  </a:lnTo>
                  <a:lnTo>
                    <a:pt x="47" y="17"/>
                  </a:lnTo>
                  <a:lnTo>
                    <a:pt x="48" y="24"/>
                  </a:lnTo>
                  <a:lnTo>
                    <a:pt x="47" y="34"/>
                  </a:lnTo>
                  <a:lnTo>
                    <a:pt x="44" y="41"/>
                  </a:lnTo>
                  <a:lnTo>
                    <a:pt x="40" y="49"/>
                  </a:lnTo>
                  <a:lnTo>
                    <a:pt x="32" y="55"/>
                  </a:lnTo>
                  <a:lnTo>
                    <a:pt x="25" y="59"/>
                  </a:lnTo>
                  <a:lnTo>
                    <a:pt x="17" y="60"/>
                  </a:lnTo>
                  <a:lnTo>
                    <a:pt x="13" y="62"/>
                  </a:lnTo>
                </a:path>
              </a:pathLst>
            </a:custGeom>
            <a:noFill/>
            <a:ln w="0">
              <a:solidFill>
                <a:srgbClr val="000000"/>
              </a:solidFill>
              <a:prstDash val="solid"/>
              <a:round/>
              <a:headEnd/>
              <a:tailEnd/>
            </a:ln>
          </p:spPr>
          <p:txBody>
            <a:bodyPr/>
            <a:lstStyle/>
            <a:p>
              <a:endParaRPr lang="fr-FR"/>
            </a:p>
          </p:txBody>
        </p:sp>
        <p:sp>
          <p:nvSpPr>
            <p:cNvPr id="18" name="Freeform 15"/>
            <p:cNvSpPr>
              <a:spLocks/>
            </p:cNvSpPr>
            <p:nvPr/>
          </p:nvSpPr>
          <p:spPr bwMode="auto">
            <a:xfrm>
              <a:off x="1681" y="1629"/>
              <a:ext cx="143" cy="124"/>
            </a:xfrm>
            <a:custGeom>
              <a:avLst/>
              <a:gdLst>
                <a:gd name="T0" fmla="*/ 133 w 143"/>
                <a:gd name="T1" fmla="*/ 56 h 124"/>
                <a:gd name="T2" fmla="*/ 132 w 143"/>
                <a:gd name="T3" fmla="*/ 42 h 124"/>
                <a:gd name="T4" fmla="*/ 129 w 143"/>
                <a:gd name="T5" fmla="*/ 31 h 124"/>
                <a:gd name="T6" fmla="*/ 124 w 143"/>
                <a:gd name="T7" fmla="*/ 25 h 124"/>
                <a:gd name="T8" fmla="*/ 117 w 143"/>
                <a:gd name="T9" fmla="*/ 21 h 124"/>
                <a:gd name="T10" fmla="*/ 108 w 143"/>
                <a:gd name="T11" fmla="*/ 23 h 124"/>
                <a:gd name="T12" fmla="*/ 97 w 143"/>
                <a:gd name="T13" fmla="*/ 26 h 124"/>
                <a:gd name="T14" fmla="*/ 74 w 143"/>
                <a:gd name="T15" fmla="*/ 41 h 124"/>
                <a:gd name="T16" fmla="*/ 53 w 143"/>
                <a:gd name="T17" fmla="*/ 58 h 124"/>
                <a:gd name="T18" fmla="*/ 34 w 143"/>
                <a:gd name="T19" fmla="*/ 77 h 124"/>
                <a:gd name="T20" fmla="*/ 16 w 143"/>
                <a:gd name="T21" fmla="*/ 98 h 124"/>
                <a:gd name="T22" fmla="*/ 0 w 143"/>
                <a:gd name="T23" fmla="*/ 124 h 124"/>
                <a:gd name="T24" fmla="*/ 5 w 143"/>
                <a:gd name="T25" fmla="*/ 108 h 124"/>
                <a:gd name="T26" fmla="*/ 13 w 143"/>
                <a:gd name="T27" fmla="*/ 92 h 124"/>
                <a:gd name="T28" fmla="*/ 22 w 143"/>
                <a:gd name="T29" fmla="*/ 77 h 124"/>
                <a:gd name="T30" fmla="*/ 34 w 143"/>
                <a:gd name="T31" fmla="*/ 63 h 124"/>
                <a:gd name="T32" fmla="*/ 46 w 143"/>
                <a:gd name="T33" fmla="*/ 49 h 124"/>
                <a:gd name="T34" fmla="*/ 60 w 143"/>
                <a:gd name="T35" fmla="*/ 36 h 124"/>
                <a:gd name="T36" fmla="*/ 73 w 143"/>
                <a:gd name="T37" fmla="*/ 25 h 124"/>
                <a:gd name="T38" fmla="*/ 87 w 143"/>
                <a:gd name="T39" fmla="*/ 15 h 124"/>
                <a:gd name="T40" fmla="*/ 99 w 143"/>
                <a:gd name="T41" fmla="*/ 7 h 124"/>
                <a:gd name="T42" fmla="*/ 112 w 143"/>
                <a:gd name="T43" fmla="*/ 2 h 124"/>
                <a:gd name="T44" fmla="*/ 122 w 143"/>
                <a:gd name="T45" fmla="*/ 0 h 124"/>
                <a:gd name="T46" fmla="*/ 131 w 143"/>
                <a:gd name="T47" fmla="*/ 1 h 124"/>
                <a:gd name="T48" fmla="*/ 138 w 143"/>
                <a:gd name="T49" fmla="*/ 4 h 124"/>
                <a:gd name="T50" fmla="*/ 142 w 143"/>
                <a:gd name="T51" fmla="*/ 12 h 124"/>
                <a:gd name="T52" fmla="*/ 143 w 143"/>
                <a:gd name="T53" fmla="*/ 23 h 124"/>
                <a:gd name="T54" fmla="*/ 140 w 143"/>
                <a:gd name="T55" fmla="*/ 38 h 124"/>
                <a:gd name="T56" fmla="*/ 133 w 143"/>
                <a:gd name="T57" fmla="*/ 56 h 1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3"/>
                <a:gd name="T88" fmla="*/ 0 h 124"/>
                <a:gd name="T89" fmla="*/ 143 w 143"/>
                <a:gd name="T90" fmla="*/ 124 h 1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3" h="124">
                  <a:moveTo>
                    <a:pt x="133" y="56"/>
                  </a:moveTo>
                  <a:lnTo>
                    <a:pt x="132" y="42"/>
                  </a:lnTo>
                  <a:lnTo>
                    <a:pt x="129" y="31"/>
                  </a:lnTo>
                  <a:lnTo>
                    <a:pt x="124" y="25"/>
                  </a:lnTo>
                  <a:lnTo>
                    <a:pt x="117" y="21"/>
                  </a:lnTo>
                  <a:lnTo>
                    <a:pt x="108" y="23"/>
                  </a:lnTo>
                  <a:lnTo>
                    <a:pt x="97" y="26"/>
                  </a:lnTo>
                  <a:lnTo>
                    <a:pt x="74" y="41"/>
                  </a:lnTo>
                  <a:lnTo>
                    <a:pt x="53" y="58"/>
                  </a:lnTo>
                  <a:lnTo>
                    <a:pt x="34" y="77"/>
                  </a:lnTo>
                  <a:lnTo>
                    <a:pt x="16" y="98"/>
                  </a:lnTo>
                  <a:lnTo>
                    <a:pt x="0" y="124"/>
                  </a:lnTo>
                  <a:lnTo>
                    <a:pt x="5" y="108"/>
                  </a:lnTo>
                  <a:lnTo>
                    <a:pt x="13" y="92"/>
                  </a:lnTo>
                  <a:lnTo>
                    <a:pt x="22" y="77"/>
                  </a:lnTo>
                  <a:lnTo>
                    <a:pt x="34" y="63"/>
                  </a:lnTo>
                  <a:lnTo>
                    <a:pt x="46" y="49"/>
                  </a:lnTo>
                  <a:lnTo>
                    <a:pt x="60" y="36"/>
                  </a:lnTo>
                  <a:lnTo>
                    <a:pt x="73" y="25"/>
                  </a:lnTo>
                  <a:lnTo>
                    <a:pt x="87" y="15"/>
                  </a:lnTo>
                  <a:lnTo>
                    <a:pt x="99" y="7"/>
                  </a:lnTo>
                  <a:lnTo>
                    <a:pt x="112" y="2"/>
                  </a:lnTo>
                  <a:lnTo>
                    <a:pt x="122" y="0"/>
                  </a:lnTo>
                  <a:lnTo>
                    <a:pt x="131" y="1"/>
                  </a:lnTo>
                  <a:lnTo>
                    <a:pt x="138" y="4"/>
                  </a:lnTo>
                  <a:lnTo>
                    <a:pt x="142" y="12"/>
                  </a:lnTo>
                  <a:lnTo>
                    <a:pt x="143" y="23"/>
                  </a:lnTo>
                  <a:lnTo>
                    <a:pt x="140" y="38"/>
                  </a:lnTo>
                  <a:lnTo>
                    <a:pt x="133" y="56"/>
                  </a:lnTo>
                  <a:close/>
                </a:path>
              </a:pathLst>
            </a:custGeom>
            <a:solidFill>
              <a:schemeClr val="tx1"/>
            </a:solidFill>
            <a:ln w="0">
              <a:solidFill>
                <a:srgbClr val="000000"/>
              </a:solidFill>
              <a:prstDash val="solid"/>
              <a:round/>
              <a:headEnd/>
              <a:tailEnd/>
            </a:ln>
          </p:spPr>
          <p:txBody>
            <a:bodyPr/>
            <a:lstStyle/>
            <a:p>
              <a:endParaRPr lang="fr-FR"/>
            </a:p>
          </p:txBody>
        </p:sp>
        <p:sp>
          <p:nvSpPr>
            <p:cNvPr id="19" name="Freeform 16"/>
            <p:cNvSpPr>
              <a:spLocks/>
            </p:cNvSpPr>
            <p:nvPr/>
          </p:nvSpPr>
          <p:spPr bwMode="auto">
            <a:xfrm>
              <a:off x="1873" y="1625"/>
              <a:ext cx="135" cy="110"/>
            </a:xfrm>
            <a:custGeom>
              <a:avLst/>
              <a:gdLst>
                <a:gd name="T0" fmla="*/ 3 w 135"/>
                <a:gd name="T1" fmla="*/ 53 h 110"/>
                <a:gd name="T2" fmla="*/ 0 w 135"/>
                <a:gd name="T3" fmla="*/ 32 h 110"/>
                <a:gd name="T4" fmla="*/ 1 w 135"/>
                <a:gd name="T5" fmla="*/ 16 h 110"/>
                <a:gd name="T6" fmla="*/ 4 w 135"/>
                <a:gd name="T7" fmla="*/ 6 h 110"/>
                <a:gd name="T8" fmla="*/ 12 w 135"/>
                <a:gd name="T9" fmla="*/ 2 h 110"/>
                <a:gd name="T10" fmla="*/ 20 w 135"/>
                <a:gd name="T11" fmla="*/ 0 h 110"/>
                <a:gd name="T12" fmla="*/ 31 w 135"/>
                <a:gd name="T13" fmla="*/ 4 h 110"/>
                <a:gd name="T14" fmla="*/ 43 w 135"/>
                <a:gd name="T15" fmla="*/ 9 h 110"/>
                <a:gd name="T16" fmla="*/ 64 w 135"/>
                <a:gd name="T17" fmla="*/ 24 h 110"/>
                <a:gd name="T18" fmla="*/ 83 w 135"/>
                <a:gd name="T19" fmla="*/ 41 h 110"/>
                <a:gd name="T20" fmla="*/ 102 w 135"/>
                <a:gd name="T21" fmla="*/ 59 h 110"/>
                <a:gd name="T22" fmla="*/ 118 w 135"/>
                <a:gd name="T23" fmla="*/ 79 h 110"/>
                <a:gd name="T24" fmla="*/ 127 w 135"/>
                <a:gd name="T25" fmla="*/ 91 h 110"/>
                <a:gd name="T26" fmla="*/ 132 w 135"/>
                <a:gd name="T27" fmla="*/ 102 h 110"/>
                <a:gd name="T28" fmla="*/ 135 w 135"/>
                <a:gd name="T29" fmla="*/ 110 h 110"/>
                <a:gd name="T30" fmla="*/ 112 w 135"/>
                <a:gd name="T31" fmla="*/ 86 h 110"/>
                <a:gd name="T32" fmla="*/ 80 w 135"/>
                <a:gd name="T33" fmla="*/ 56 h 110"/>
                <a:gd name="T34" fmla="*/ 63 w 135"/>
                <a:gd name="T35" fmla="*/ 42 h 110"/>
                <a:gd name="T36" fmla="*/ 44 w 135"/>
                <a:gd name="T37" fmla="*/ 29 h 110"/>
                <a:gd name="T38" fmla="*/ 33 w 135"/>
                <a:gd name="T39" fmla="*/ 23 h 110"/>
                <a:gd name="T40" fmla="*/ 23 w 135"/>
                <a:gd name="T41" fmla="*/ 19 h 110"/>
                <a:gd name="T42" fmla="*/ 16 w 135"/>
                <a:gd name="T43" fmla="*/ 18 h 110"/>
                <a:gd name="T44" fmla="*/ 9 w 135"/>
                <a:gd name="T45" fmla="*/ 21 h 110"/>
                <a:gd name="T46" fmla="*/ 4 w 135"/>
                <a:gd name="T47" fmla="*/ 28 h 110"/>
                <a:gd name="T48" fmla="*/ 2 w 135"/>
                <a:gd name="T49" fmla="*/ 37 h 110"/>
                <a:gd name="T50" fmla="*/ 3 w 135"/>
                <a:gd name="T51" fmla="*/ 53 h 1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5"/>
                <a:gd name="T79" fmla="*/ 0 h 110"/>
                <a:gd name="T80" fmla="*/ 135 w 135"/>
                <a:gd name="T81" fmla="*/ 110 h 1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5" h="110">
                  <a:moveTo>
                    <a:pt x="3" y="53"/>
                  </a:moveTo>
                  <a:lnTo>
                    <a:pt x="0" y="32"/>
                  </a:lnTo>
                  <a:lnTo>
                    <a:pt x="1" y="16"/>
                  </a:lnTo>
                  <a:lnTo>
                    <a:pt x="4" y="6"/>
                  </a:lnTo>
                  <a:lnTo>
                    <a:pt x="12" y="2"/>
                  </a:lnTo>
                  <a:lnTo>
                    <a:pt x="20" y="0"/>
                  </a:lnTo>
                  <a:lnTo>
                    <a:pt x="31" y="4"/>
                  </a:lnTo>
                  <a:lnTo>
                    <a:pt x="43" y="9"/>
                  </a:lnTo>
                  <a:lnTo>
                    <a:pt x="64" y="24"/>
                  </a:lnTo>
                  <a:lnTo>
                    <a:pt x="83" y="41"/>
                  </a:lnTo>
                  <a:lnTo>
                    <a:pt x="102" y="59"/>
                  </a:lnTo>
                  <a:lnTo>
                    <a:pt x="118" y="79"/>
                  </a:lnTo>
                  <a:lnTo>
                    <a:pt x="127" y="91"/>
                  </a:lnTo>
                  <a:lnTo>
                    <a:pt x="132" y="102"/>
                  </a:lnTo>
                  <a:lnTo>
                    <a:pt x="135" y="110"/>
                  </a:lnTo>
                  <a:lnTo>
                    <a:pt x="112" y="86"/>
                  </a:lnTo>
                  <a:lnTo>
                    <a:pt x="80" y="56"/>
                  </a:lnTo>
                  <a:lnTo>
                    <a:pt x="63" y="42"/>
                  </a:lnTo>
                  <a:lnTo>
                    <a:pt x="44" y="29"/>
                  </a:lnTo>
                  <a:lnTo>
                    <a:pt x="33" y="23"/>
                  </a:lnTo>
                  <a:lnTo>
                    <a:pt x="23" y="19"/>
                  </a:lnTo>
                  <a:lnTo>
                    <a:pt x="16" y="18"/>
                  </a:lnTo>
                  <a:lnTo>
                    <a:pt x="9" y="21"/>
                  </a:lnTo>
                  <a:lnTo>
                    <a:pt x="4" y="28"/>
                  </a:lnTo>
                  <a:lnTo>
                    <a:pt x="2" y="37"/>
                  </a:lnTo>
                  <a:lnTo>
                    <a:pt x="3" y="53"/>
                  </a:lnTo>
                  <a:close/>
                </a:path>
              </a:pathLst>
            </a:custGeom>
            <a:solidFill>
              <a:schemeClr val="tx1"/>
            </a:solidFill>
            <a:ln w="0">
              <a:solidFill>
                <a:srgbClr val="000000"/>
              </a:solidFill>
              <a:prstDash val="solid"/>
              <a:round/>
              <a:headEnd/>
              <a:tailEnd/>
            </a:ln>
          </p:spPr>
          <p:txBody>
            <a:bodyPr/>
            <a:lstStyle/>
            <a:p>
              <a:endParaRPr lang="fr-FR"/>
            </a:p>
          </p:txBody>
        </p:sp>
        <p:sp>
          <p:nvSpPr>
            <p:cNvPr id="20" name="Freeform 17"/>
            <p:cNvSpPr>
              <a:spLocks/>
            </p:cNvSpPr>
            <p:nvPr/>
          </p:nvSpPr>
          <p:spPr bwMode="auto">
            <a:xfrm>
              <a:off x="1928" y="1839"/>
              <a:ext cx="92" cy="138"/>
            </a:xfrm>
            <a:custGeom>
              <a:avLst/>
              <a:gdLst>
                <a:gd name="T0" fmla="*/ 0 w 92"/>
                <a:gd name="T1" fmla="*/ 0 h 138"/>
                <a:gd name="T2" fmla="*/ 6 w 92"/>
                <a:gd name="T3" fmla="*/ 17 h 138"/>
                <a:gd name="T4" fmla="*/ 21 w 92"/>
                <a:gd name="T5" fmla="*/ 42 h 138"/>
                <a:gd name="T6" fmla="*/ 37 w 92"/>
                <a:gd name="T7" fmla="*/ 65 h 138"/>
                <a:gd name="T8" fmla="*/ 56 w 92"/>
                <a:gd name="T9" fmla="*/ 85 h 138"/>
                <a:gd name="T10" fmla="*/ 77 w 92"/>
                <a:gd name="T11" fmla="*/ 104 h 138"/>
                <a:gd name="T12" fmla="*/ 83 w 92"/>
                <a:gd name="T13" fmla="*/ 113 h 138"/>
                <a:gd name="T14" fmla="*/ 88 w 92"/>
                <a:gd name="T15" fmla="*/ 120 h 138"/>
                <a:gd name="T16" fmla="*/ 90 w 92"/>
                <a:gd name="T17" fmla="*/ 128 h 138"/>
                <a:gd name="T18" fmla="*/ 92 w 92"/>
                <a:gd name="T19" fmla="*/ 138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2"/>
                <a:gd name="T31" fmla="*/ 0 h 138"/>
                <a:gd name="T32" fmla="*/ 92 w 92"/>
                <a:gd name="T33" fmla="*/ 138 h 1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2" h="138">
                  <a:moveTo>
                    <a:pt x="0" y="0"/>
                  </a:moveTo>
                  <a:lnTo>
                    <a:pt x="6" y="17"/>
                  </a:lnTo>
                  <a:lnTo>
                    <a:pt x="21" y="42"/>
                  </a:lnTo>
                  <a:lnTo>
                    <a:pt x="37" y="65"/>
                  </a:lnTo>
                  <a:lnTo>
                    <a:pt x="56" y="85"/>
                  </a:lnTo>
                  <a:lnTo>
                    <a:pt x="77" y="104"/>
                  </a:lnTo>
                  <a:lnTo>
                    <a:pt x="83" y="113"/>
                  </a:lnTo>
                  <a:lnTo>
                    <a:pt x="88" y="120"/>
                  </a:lnTo>
                  <a:lnTo>
                    <a:pt x="90" y="128"/>
                  </a:lnTo>
                  <a:lnTo>
                    <a:pt x="92" y="138"/>
                  </a:lnTo>
                </a:path>
              </a:pathLst>
            </a:custGeom>
            <a:noFill/>
            <a:ln w="0">
              <a:solidFill>
                <a:srgbClr val="000000"/>
              </a:solidFill>
              <a:prstDash val="solid"/>
              <a:round/>
              <a:headEnd/>
              <a:tailEnd/>
            </a:ln>
          </p:spPr>
          <p:txBody>
            <a:bodyPr/>
            <a:lstStyle/>
            <a:p>
              <a:endParaRPr lang="fr-FR"/>
            </a:p>
          </p:txBody>
        </p:sp>
        <p:sp>
          <p:nvSpPr>
            <p:cNvPr id="21" name="Freeform 18"/>
            <p:cNvSpPr>
              <a:spLocks/>
            </p:cNvSpPr>
            <p:nvPr/>
          </p:nvSpPr>
          <p:spPr bwMode="auto">
            <a:xfrm>
              <a:off x="1647" y="1891"/>
              <a:ext cx="47" cy="127"/>
            </a:xfrm>
            <a:custGeom>
              <a:avLst/>
              <a:gdLst>
                <a:gd name="T0" fmla="*/ 47 w 47"/>
                <a:gd name="T1" fmla="*/ 0 h 127"/>
                <a:gd name="T2" fmla="*/ 34 w 47"/>
                <a:gd name="T3" fmla="*/ 12 h 127"/>
                <a:gd name="T4" fmla="*/ 22 w 47"/>
                <a:gd name="T5" fmla="*/ 21 h 127"/>
                <a:gd name="T6" fmla="*/ 13 w 47"/>
                <a:gd name="T7" fmla="*/ 33 h 127"/>
                <a:gd name="T8" fmla="*/ 5 w 47"/>
                <a:gd name="T9" fmla="*/ 46 h 127"/>
                <a:gd name="T10" fmla="*/ 2 w 47"/>
                <a:gd name="T11" fmla="*/ 61 h 127"/>
                <a:gd name="T12" fmla="*/ 0 w 47"/>
                <a:gd name="T13" fmla="*/ 79 h 127"/>
                <a:gd name="T14" fmla="*/ 1 w 47"/>
                <a:gd name="T15" fmla="*/ 101 h 127"/>
                <a:gd name="T16" fmla="*/ 5 w 47"/>
                <a:gd name="T17" fmla="*/ 127 h 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127"/>
                <a:gd name="T29" fmla="*/ 47 w 47"/>
                <a:gd name="T30" fmla="*/ 127 h 1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127">
                  <a:moveTo>
                    <a:pt x="47" y="0"/>
                  </a:moveTo>
                  <a:lnTo>
                    <a:pt x="34" y="12"/>
                  </a:lnTo>
                  <a:lnTo>
                    <a:pt x="22" y="21"/>
                  </a:lnTo>
                  <a:lnTo>
                    <a:pt x="13" y="33"/>
                  </a:lnTo>
                  <a:lnTo>
                    <a:pt x="5" y="46"/>
                  </a:lnTo>
                  <a:lnTo>
                    <a:pt x="2" y="61"/>
                  </a:lnTo>
                  <a:lnTo>
                    <a:pt x="0" y="79"/>
                  </a:lnTo>
                  <a:lnTo>
                    <a:pt x="1" y="101"/>
                  </a:lnTo>
                  <a:lnTo>
                    <a:pt x="5" y="127"/>
                  </a:lnTo>
                </a:path>
              </a:pathLst>
            </a:custGeom>
            <a:noFill/>
            <a:ln w="0">
              <a:solidFill>
                <a:srgbClr val="000000"/>
              </a:solidFill>
              <a:prstDash val="solid"/>
              <a:round/>
              <a:headEnd/>
              <a:tailEnd/>
            </a:ln>
          </p:spPr>
          <p:txBody>
            <a:bodyPr/>
            <a:lstStyle/>
            <a:p>
              <a:endParaRPr lang="fr-FR"/>
            </a:p>
          </p:txBody>
        </p:sp>
        <p:sp>
          <p:nvSpPr>
            <p:cNvPr id="22" name="Freeform 19"/>
            <p:cNvSpPr>
              <a:spLocks/>
            </p:cNvSpPr>
            <p:nvPr/>
          </p:nvSpPr>
          <p:spPr bwMode="auto">
            <a:xfrm>
              <a:off x="2013" y="1899"/>
              <a:ext cx="40" cy="120"/>
            </a:xfrm>
            <a:custGeom>
              <a:avLst/>
              <a:gdLst>
                <a:gd name="T0" fmla="*/ 0 w 40"/>
                <a:gd name="T1" fmla="*/ 0 h 120"/>
                <a:gd name="T2" fmla="*/ 7 w 40"/>
                <a:gd name="T3" fmla="*/ 16 h 120"/>
                <a:gd name="T4" fmla="*/ 16 w 40"/>
                <a:gd name="T5" fmla="*/ 26 h 120"/>
                <a:gd name="T6" fmla="*/ 23 w 40"/>
                <a:gd name="T7" fmla="*/ 38 h 120"/>
                <a:gd name="T8" fmla="*/ 32 w 40"/>
                <a:gd name="T9" fmla="*/ 49 h 120"/>
                <a:gd name="T10" fmla="*/ 38 w 40"/>
                <a:gd name="T11" fmla="*/ 62 h 120"/>
                <a:gd name="T12" fmla="*/ 40 w 40"/>
                <a:gd name="T13" fmla="*/ 78 h 120"/>
                <a:gd name="T14" fmla="*/ 39 w 40"/>
                <a:gd name="T15" fmla="*/ 97 h 120"/>
                <a:gd name="T16" fmla="*/ 31 w 40"/>
                <a:gd name="T17" fmla="*/ 12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120"/>
                <a:gd name="T29" fmla="*/ 40 w 40"/>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120">
                  <a:moveTo>
                    <a:pt x="0" y="0"/>
                  </a:moveTo>
                  <a:lnTo>
                    <a:pt x="7" y="16"/>
                  </a:lnTo>
                  <a:lnTo>
                    <a:pt x="16" y="26"/>
                  </a:lnTo>
                  <a:lnTo>
                    <a:pt x="23" y="38"/>
                  </a:lnTo>
                  <a:lnTo>
                    <a:pt x="32" y="49"/>
                  </a:lnTo>
                  <a:lnTo>
                    <a:pt x="38" y="62"/>
                  </a:lnTo>
                  <a:lnTo>
                    <a:pt x="40" y="78"/>
                  </a:lnTo>
                  <a:lnTo>
                    <a:pt x="39" y="97"/>
                  </a:lnTo>
                  <a:lnTo>
                    <a:pt x="31" y="120"/>
                  </a:lnTo>
                </a:path>
              </a:pathLst>
            </a:custGeom>
            <a:noFill/>
            <a:ln w="0">
              <a:solidFill>
                <a:srgbClr val="000000"/>
              </a:solidFill>
              <a:prstDash val="solid"/>
              <a:round/>
              <a:headEnd/>
              <a:tailEnd/>
            </a:ln>
          </p:spPr>
          <p:txBody>
            <a:bodyPr/>
            <a:lstStyle/>
            <a:p>
              <a:endParaRPr lang="fr-FR"/>
            </a:p>
          </p:txBody>
        </p:sp>
        <p:sp>
          <p:nvSpPr>
            <p:cNvPr id="23" name="Freeform 20"/>
            <p:cNvSpPr>
              <a:spLocks/>
            </p:cNvSpPr>
            <p:nvPr/>
          </p:nvSpPr>
          <p:spPr bwMode="auto">
            <a:xfrm>
              <a:off x="1601" y="1752"/>
              <a:ext cx="41" cy="138"/>
            </a:xfrm>
            <a:custGeom>
              <a:avLst/>
              <a:gdLst>
                <a:gd name="T0" fmla="*/ 0 w 41"/>
                <a:gd name="T1" fmla="*/ 0 h 138"/>
                <a:gd name="T2" fmla="*/ 8 w 41"/>
                <a:gd name="T3" fmla="*/ 17 h 138"/>
                <a:gd name="T4" fmla="*/ 22 w 41"/>
                <a:gd name="T5" fmla="*/ 37 h 138"/>
                <a:gd name="T6" fmla="*/ 35 w 41"/>
                <a:gd name="T7" fmla="*/ 56 h 138"/>
                <a:gd name="T8" fmla="*/ 41 w 41"/>
                <a:gd name="T9" fmla="*/ 73 h 138"/>
                <a:gd name="T10" fmla="*/ 32 w 41"/>
                <a:gd name="T11" fmla="*/ 76 h 138"/>
                <a:gd name="T12" fmla="*/ 29 w 41"/>
                <a:gd name="T13" fmla="*/ 78 h 138"/>
                <a:gd name="T14" fmla="*/ 26 w 41"/>
                <a:gd name="T15" fmla="*/ 81 h 138"/>
                <a:gd name="T16" fmla="*/ 25 w 41"/>
                <a:gd name="T17" fmla="*/ 84 h 138"/>
                <a:gd name="T18" fmla="*/ 26 w 41"/>
                <a:gd name="T19" fmla="*/ 88 h 138"/>
                <a:gd name="T20" fmla="*/ 28 w 41"/>
                <a:gd name="T21" fmla="*/ 92 h 138"/>
                <a:gd name="T22" fmla="*/ 31 w 41"/>
                <a:gd name="T23" fmla="*/ 96 h 138"/>
                <a:gd name="T24" fmla="*/ 30 w 41"/>
                <a:gd name="T25" fmla="*/ 101 h 138"/>
                <a:gd name="T26" fmla="*/ 24 w 41"/>
                <a:gd name="T27" fmla="*/ 105 h 138"/>
                <a:gd name="T28" fmla="*/ 22 w 41"/>
                <a:gd name="T29" fmla="*/ 112 h 138"/>
                <a:gd name="T30" fmla="*/ 19 w 41"/>
                <a:gd name="T31" fmla="*/ 128 h 138"/>
                <a:gd name="T32" fmla="*/ 16 w 41"/>
                <a:gd name="T33" fmla="*/ 134 h 138"/>
                <a:gd name="T34" fmla="*/ 12 w 41"/>
                <a:gd name="T35" fmla="*/ 137 h 138"/>
                <a:gd name="T36" fmla="*/ 8 w 41"/>
                <a:gd name="T37" fmla="*/ 138 h 138"/>
                <a:gd name="T38" fmla="*/ 4 w 41"/>
                <a:gd name="T39" fmla="*/ 134 h 138"/>
                <a:gd name="T40" fmla="*/ 5 w 41"/>
                <a:gd name="T41" fmla="*/ 125 h 138"/>
                <a:gd name="T42" fmla="*/ 7 w 41"/>
                <a:gd name="T43" fmla="*/ 113 h 138"/>
                <a:gd name="T44" fmla="*/ 13 w 41"/>
                <a:gd name="T45" fmla="*/ 92 h 138"/>
                <a:gd name="T46" fmla="*/ 19 w 41"/>
                <a:gd name="T47" fmla="*/ 72 h 138"/>
                <a:gd name="T48" fmla="*/ 19 w 41"/>
                <a:gd name="T49" fmla="*/ 55 h 138"/>
                <a:gd name="T50" fmla="*/ 17 w 41"/>
                <a:gd name="T51" fmla="*/ 46 h 138"/>
                <a:gd name="T52" fmla="*/ 12 w 41"/>
                <a:gd name="T53" fmla="*/ 43 h 138"/>
                <a:gd name="T54" fmla="*/ 10 w 41"/>
                <a:gd name="T55" fmla="*/ 40 h 1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
                <a:gd name="T85" fmla="*/ 0 h 138"/>
                <a:gd name="T86" fmla="*/ 41 w 41"/>
                <a:gd name="T87" fmla="*/ 138 h 13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 h="138">
                  <a:moveTo>
                    <a:pt x="0" y="0"/>
                  </a:moveTo>
                  <a:lnTo>
                    <a:pt x="8" y="17"/>
                  </a:lnTo>
                  <a:lnTo>
                    <a:pt x="22" y="37"/>
                  </a:lnTo>
                  <a:lnTo>
                    <a:pt x="35" y="56"/>
                  </a:lnTo>
                  <a:lnTo>
                    <a:pt x="41" y="73"/>
                  </a:lnTo>
                  <a:lnTo>
                    <a:pt x="32" y="76"/>
                  </a:lnTo>
                  <a:lnTo>
                    <a:pt x="29" y="78"/>
                  </a:lnTo>
                  <a:lnTo>
                    <a:pt x="26" y="81"/>
                  </a:lnTo>
                  <a:lnTo>
                    <a:pt x="25" y="84"/>
                  </a:lnTo>
                  <a:lnTo>
                    <a:pt x="26" y="88"/>
                  </a:lnTo>
                  <a:lnTo>
                    <a:pt x="28" y="92"/>
                  </a:lnTo>
                  <a:lnTo>
                    <a:pt x="31" y="96"/>
                  </a:lnTo>
                  <a:lnTo>
                    <a:pt x="30" y="101"/>
                  </a:lnTo>
                  <a:lnTo>
                    <a:pt x="24" y="105"/>
                  </a:lnTo>
                  <a:lnTo>
                    <a:pt x="22" y="112"/>
                  </a:lnTo>
                  <a:lnTo>
                    <a:pt x="19" y="128"/>
                  </a:lnTo>
                  <a:lnTo>
                    <a:pt x="16" y="134"/>
                  </a:lnTo>
                  <a:lnTo>
                    <a:pt x="12" y="137"/>
                  </a:lnTo>
                  <a:lnTo>
                    <a:pt x="8" y="138"/>
                  </a:lnTo>
                  <a:lnTo>
                    <a:pt x="4" y="134"/>
                  </a:lnTo>
                  <a:lnTo>
                    <a:pt x="5" y="125"/>
                  </a:lnTo>
                  <a:lnTo>
                    <a:pt x="7" y="113"/>
                  </a:lnTo>
                  <a:lnTo>
                    <a:pt x="13" y="92"/>
                  </a:lnTo>
                  <a:lnTo>
                    <a:pt x="19" y="72"/>
                  </a:lnTo>
                  <a:lnTo>
                    <a:pt x="19" y="55"/>
                  </a:lnTo>
                  <a:lnTo>
                    <a:pt x="17" y="46"/>
                  </a:lnTo>
                  <a:lnTo>
                    <a:pt x="12" y="43"/>
                  </a:lnTo>
                  <a:lnTo>
                    <a:pt x="10" y="40"/>
                  </a:lnTo>
                </a:path>
              </a:pathLst>
            </a:custGeom>
            <a:noFill/>
            <a:ln w="0">
              <a:solidFill>
                <a:srgbClr val="000000"/>
              </a:solidFill>
              <a:prstDash val="solid"/>
              <a:round/>
              <a:headEnd/>
              <a:tailEnd/>
            </a:ln>
          </p:spPr>
          <p:txBody>
            <a:bodyPr/>
            <a:lstStyle/>
            <a:p>
              <a:endParaRPr lang="fr-FR"/>
            </a:p>
          </p:txBody>
        </p:sp>
        <p:sp>
          <p:nvSpPr>
            <p:cNvPr id="24" name="Freeform 21"/>
            <p:cNvSpPr>
              <a:spLocks/>
            </p:cNvSpPr>
            <p:nvPr/>
          </p:nvSpPr>
          <p:spPr bwMode="auto">
            <a:xfrm>
              <a:off x="2061" y="1773"/>
              <a:ext cx="39" cy="123"/>
            </a:xfrm>
            <a:custGeom>
              <a:avLst/>
              <a:gdLst>
                <a:gd name="T0" fmla="*/ 39 w 39"/>
                <a:gd name="T1" fmla="*/ 0 h 123"/>
                <a:gd name="T2" fmla="*/ 33 w 39"/>
                <a:gd name="T3" fmla="*/ 4 h 123"/>
                <a:gd name="T4" fmla="*/ 20 w 39"/>
                <a:gd name="T5" fmla="*/ 23 h 123"/>
                <a:gd name="T6" fmla="*/ 6 w 39"/>
                <a:gd name="T7" fmla="*/ 43 h 123"/>
                <a:gd name="T8" fmla="*/ 0 w 39"/>
                <a:gd name="T9" fmla="*/ 61 h 123"/>
                <a:gd name="T10" fmla="*/ 7 w 39"/>
                <a:gd name="T11" fmla="*/ 61 h 123"/>
                <a:gd name="T12" fmla="*/ 12 w 39"/>
                <a:gd name="T13" fmla="*/ 64 h 123"/>
                <a:gd name="T14" fmla="*/ 14 w 39"/>
                <a:gd name="T15" fmla="*/ 69 h 123"/>
                <a:gd name="T16" fmla="*/ 14 w 39"/>
                <a:gd name="T17" fmla="*/ 76 h 123"/>
                <a:gd name="T18" fmla="*/ 12 w 39"/>
                <a:gd name="T19" fmla="*/ 80 h 123"/>
                <a:gd name="T20" fmla="*/ 10 w 39"/>
                <a:gd name="T21" fmla="*/ 83 h 123"/>
                <a:gd name="T22" fmla="*/ 11 w 39"/>
                <a:gd name="T23" fmla="*/ 88 h 123"/>
                <a:gd name="T24" fmla="*/ 17 w 39"/>
                <a:gd name="T25" fmla="*/ 93 h 123"/>
                <a:gd name="T26" fmla="*/ 20 w 39"/>
                <a:gd name="T27" fmla="*/ 99 h 123"/>
                <a:gd name="T28" fmla="*/ 20 w 39"/>
                <a:gd name="T29" fmla="*/ 107 h 123"/>
                <a:gd name="T30" fmla="*/ 22 w 39"/>
                <a:gd name="T31" fmla="*/ 117 h 123"/>
                <a:gd name="T32" fmla="*/ 24 w 39"/>
                <a:gd name="T33" fmla="*/ 120 h 123"/>
                <a:gd name="T34" fmla="*/ 27 w 39"/>
                <a:gd name="T35" fmla="*/ 122 h 123"/>
                <a:gd name="T36" fmla="*/ 32 w 39"/>
                <a:gd name="T37" fmla="*/ 123 h 123"/>
                <a:gd name="T38" fmla="*/ 36 w 39"/>
                <a:gd name="T39" fmla="*/ 123 h 123"/>
                <a:gd name="T40" fmla="*/ 37 w 39"/>
                <a:gd name="T41" fmla="*/ 112 h 123"/>
                <a:gd name="T42" fmla="*/ 35 w 39"/>
                <a:gd name="T43" fmla="*/ 100 h 123"/>
                <a:gd name="T44" fmla="*/ 31 w 39"/>
                <a:gd name="T45" fmla="*/ 89 h 123"/>
                <a:gd name="T46" fmla="*/ 27 w 39"/>
                <a:gd name="T47" fmla="*/ 79 h 123"/>
                <a:gd name="T48" fmla="*/ 21 w 39"/>
                <a:gd name="T49" fmla="*/ 60 h 123"/>
                <a:gd name="T50" fmla="*/ 22 w 39"/>
                <a:gd name="T51" fmla="*/ 42 h 123"/>
                <a:gd name="T52" fmla="*/ 25 w 39"/>
                <a:gd name="T53" fmla="*/ 33 h 123"/>
                <a:gd name="T54" fmla="*/ 29 w 39"/>
                <a:gd name="T55" fmla="*/ 30 h 123"/>
                <a:gd name="T56" fmla="*/ 31 w 39"/>
                <a:gd name="T57" fmla="*/ 27 h 1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
                <a:gd name="T88" fmla="*/ 0 h 123"/>
                <a:gd name="T89" fmla="*/ 39 w 39"/>
                <a:gd name="T90" fmla="*/ 123 h 1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 h="123">
                  <a:moveTo>
                    <a:pt x="39" y="0"/>
                  </a:moveTo>
                  <a:lnTo>
                    <a:pt x="33" y="4"/>
                  </a:lnTo>
                  <a:lnTo>
                    <a:pt x="20" y="23"/>
                  </a:lnTo>
                  <a:lnTo>
                    <a:pt x="6" y="43"/>
                  </a:lnTo>
                  <a:lnTo>
                    <a:pt x="0" y="61"/>
                  </a:lnTo>
                  <a:lnTo>
                    <a:pt x="7" y="61"/>
                  </a:lnTo>
                  <a:lnTo>
                    <a:pt x="12" y="64"/>
                  </a:lnTo>
                  <a:lnTo>
                    <a:pt x="14" y="69"/>
                  </a:lnTo>
                  <a:lnTo>
                    <a:pt x="14" y="76"/>
                  </a:lnTo>
                  <a:lnTo>
                    <a:pt x="12" y="80"/>
                  </a:lnTo>
                  <a:lnTo>
                    <a:pt x="10" y="83"/>
                  </a:lnTo>
                  <a:lnTo>
                    <a:pt x="11" y="88"/>
                  </a:lnTo>
                  <a:lnTo>
                    <a:pt x="17" y="93"/>
                  </a:lnTo>
                  <a:lnTo>
                    <a:pt x="20" y="99"/>
                  </a:lnTo>
                  <a:lnTo>
                    <a:pt x="20" y="107"/>
                  </a:lnTo>
                  <a:lnTo>
                    <a:pt x="22" y="117"/>
                  </a:lnTo>
                  <a:lnTo>
                    <a:pt x="24" y="120"/>
                  </a:lnTo>
                  <a:lnTo>
                    <a:pt x="27" y="122"/>
                  </a:lnTo>
                  <a:lnTo>
                    <a:pt x="32" y="123"/>
                  </a:lnTo>
                  <a:lnTo>
                    <a:pt x="36" y="123"/>
                  </a:lnTo>
                  <a:lnTo>
                    <a:pt x="37" y="112"/>
                  </a:lnTo>
                  <a:lnTo>
                    <a:pt x="35" y="100"/>
                  </a:lnTo>
                  <a:lnTo>
                    <a:pt x="31" y="89"/>
                  </a:lnTo>
                  <a:lnTo>
                    <a:pt x="27" y="79"/>
                  </a:lnTo>
                  <a:lnTo>
                    <a:pt x="21" y="60"/>
                  </a:lnTo>
                  <a:lnTo>
                    <a:pt x="22" y="42"/>
                  </a:lnTo>
                  <a:lnTo>
                    <a:pt x="25" y="33"/>
                  </a:lnTo>
                  <a:lnTo>
                    <a:pt x="29" y="30"/>
                  </a:lnTo>
                  <a:lnTo>
                    <a:pt x="31" y="27"/>
                  </a:lnTo>
                </a:path>
              </a:pathLst>
            </a:custGeom>
            <a:noFill/>
            <a:ln w="0">
              <a:solidFill>
                <a:srgbClr val="000000"/>
              </a:solidFill>
              <a:prstDash val="solid"/>
              <a:round/>
              <a:headEnd/>
              <a:tailEnd/>
            </a:ln>
          </p:spPr>
          <p:txBody>
            <a:bodyPr/>
            <a:lstStyle/>
            <a:p>
              <a:endParaRPr lang="fr-FR"/>
            </a:p>
          </p:txBody>
        </p:sp>
        <p:sp>
          <p:nvSpPr>
            <p:cNvPr id="25" name="Freeform 22"/>
            <p:cNvSpPr>
              <a:spLocks/>
            </p:cNvSpPr>
            <p:nvPr/>
          </p:nvSpPr>
          <p:spPr bwMode="auto">
            <a:xfrm>
              <a:off x="1702" y="1617"/>
              <a:ext cx="132" cy="69"/>
            </a:xfrm>
            <a:custGeom>
              <a:avLst/>
              <a:gdLst>
                <a:gd name="T0" fmla="*/ 0 w 132"/>
                <a:gd name="T1" fmla="*/ 69 h 69"/>
                <a:gd name="T2" fmla="*/ 15 w 132"/>
                <a:gd name="T3" fmla="*/ 50 h 69"/>
                <a:gd name="T4" fmla="*/ 33 w 132"/>
                <a:gd name="T5" fmla="*/ 30 h 69"/>
                <a:gd name="T6" fmla="*/ 52 w 132"/>
                <a:gd name="T7" fmla="*/ 15 h 69"/>
                <a:gd name="T8" fmla="*/ 62 w 132"/>
                <a:gd name="T9" fmla="*/ 8 h 69"/>
                <a:gd name="T10" fmla="*/ 74 w 132"/>
                <a:gd name="T11" fmla="*/ 3 h 69"/>
                <a:gd name="T12" fmla="*/ 86 w 132"/>
                <a:gd name="T13" fmla="*/ 1 h 69"/>
                <a:gd name="T14" fmla="*/ 98 w 132"/>
                <a:gd name="T15" fmla="*/ 0 h 69"/>
                <a:gd name="T16" fmla="*/ 115 w 132"/>
                <a:gd name="T17" fmla="*/ 3 h 69"/>
                <a:gd name="T18" fmla="*/ 132 w 132"/>
                <a:gd name="T19" fmla="*/ 1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
                <a:gd name="T31" fmla="*/ 0 h 69"/>
                <a:gd name="T32" fmla="*/ 132 w 132"/>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 h="69">
                  <a:moveTo>
                    <a:pt x="0" y="69"/>
                  </a:moveTo>
                  <a:lnTo>
                    <a:pt x="15" y="50"/>
                  </a:lnTo>
                  <a:lnTo>
                    <a:pt x="33" y="30"/>
                  </a:lnTo>
                  <a:lnTo>
                    <a:pt x="52" y="15"/>
                  </a:lnTo>
                  <a:lnTo>
                    <a:pt x="62" y="8"/>
                  </a:lnTo>
                  <a:lnTo>
                    <a:pt x="74" y="3"/>
                  </a:lnTo>
                  <a:lnTo>
                    <a:pt x="86" y="1"/>
                  </a:lnTo>
                  <a:lnTo>
                    <a:pt x="98" y="0"/>
                  </a:lnTo>
                  <a:lnTo>
                    <a:pt x="115" y="3"/>
                  </a:lnTo>
                  <a:lnTo>
                    <a:pt x="132" y="10"/>
                  </a:lnTo>
                </a:path>
              </a:pathLst>
            </a:custGeom>
            <a:solidFill>
              <a:schemeClr val="tx1"/>
            </a:solidFill>
            <a:ln w="0">
              <a:solidFill>
                <a:srgbClr val="000000"/>
              </a:solidFill>
              <a:prstDash val="solid"/>
              <a:round/>
              <a:headEnd/>
              <a:tailEnd/>
            </a:ln>
          </p:spPr>
          <p:txBody>
            <a:bodyPr/>
            <a:lstStyle/>
            <a:p>
              <a:endParaRPr lang="fr-FR"/>
            </a:p>
          </p:txBody>
        </p:sp>
        <p:sp>
          <p:nvSpPr>
            <p:cNvPr id="26" name="Freeform 23"/>
            <p:cNvSpPr>
              <a:spLocks/>
            </p:cNvSpPr>
            <p:nvPr/>
          </p:nvSpPr>
          <p:spPr bwMode="auto">
            <a:xfrm>
              <a:off x="1730" y="1600"/>
              <a:ext cx="91" cy="34"/>
            </a:xfrm>
            <a:custGeom>
              <a:avLst/>
              <a:gdLst>
                <a:gd name="T0" fmla="*/ 0 w 91"/>
                <a:gd name="T1" fmla="*/ 34 h 34"/>
                <a:gd name="T2" fmla="*/ 20 w 91"/>
                <a:gd name="T3" fmla="*/ 18 h 34"/>
                <a:gd name="T4" fmla="*/ 36 w 91"/>
                <a:gd name="T5" fmla="*/ 7 h 34"/>
                <a:gd name="T6" fmla="*/ 48 w 91"/>
                <a:gd name="T7" fmla="*/ 2 h 34"/>
                <a:gd name="T8" fmla="*/ 58 w 91"/>
                <a:gd name="T9" fmla="*/ 0 h 34"/>
                <a:gd name="T10" fmla="*/ 91 w 91"/>
                <a:gd name="T11" fmla="*/ 7 h 34"/>
                <a:gd name="T12" fmla="*/ 0 60000 65536"/>
                <a:gd name="T13" fmla="*/ 0 60000 65536"/>
                <a:gd name="T14" fmla="*/ 0 60000 65536"/>
                <a:gd name="T15" fmla="*/ 0 60000 65536"/>
                <a:gd name="T16" fmla="*/ 0 60000 65536"/>
                <a:gd name="T17" fmla="*/ 0 60000 65536"/>
                <a:gd name="T18" fmla="*/ 0 w 91"/>
                <a:gd name="T19" fmla="*/ 0 h 34"/>
                <a:gd name="T20" fmla="*/ 91 w 91"/>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91" h="34">
                  <a:moveTo>
                    <a:pt x="0" y="34"/>
                  </a:moveTo>
                  <a:lnTo>
                    <a:pt x="20" y="18"/>
                  </a:lnTo>
                  <a:lnTo>
                    <a:pt x="36" y="7"/>
                  </a:lnTo>
                  <a:lnTo>
                    <a:pt x="48" y="2"/>
                  </a:lnTo>
                  <a:lnTo>
                    <a:pt x="58" y="0"/>
                  </a:lnTo>
                  <a:lnTo>
                    <a:pt x="91" y="7"/>
                  </a:lnTo>
                </a:path>
              </a:pathLst>
            </a:custGeom>
            <a:noFill/>
            <a:ln w="0">
              <a:solidFill>
                <a:srgbClr val="000000"/>
              </a:solidFill>
              <a:prstDash val="solid"/>
              <a:round/>
              <a:headEnd/>
              <a:tailEnd/>
            </a:ln>
          </p:spPr>
          <p:txBody>
            <a:bodyPr/>
            <a:lstStyle/>
            <a:p>
              <a:endParaRPr lang="fr-FR"/>
            </a:p>
          </p:txBody>
        </p:sp>
        <p:sp>
          <p:nvSpPr>
            <p:cNvPr id="27" name="Freeform 24"/>
            <p:cNvSpPr>
              <a:spLocks/>
            </p:cNvSpPr>
            <p:nvPr/>
          </p:nvSpPr>
          <p:spPr bwMode="auto">
            <a:xfrm>
              <a:off x="1866" y="1610"/>
              <a:ext cx="125" cy="38"/>
            </a:xfrm>
            <a:custGeom>
              <a:avLst/>
              <a:gdLst>
                <a:gd name="T0" fmla="*/ 0 w 125"/>
                <a:gd name="T1" fmla="*/ 17 h 38"/>
                <a:gd name="T2" fmla="*/ 6 w 125"/>
                <a:gd name="T3" fmla="*/ 10 h 38"/>
                <a:gd name="T4" fmla="*/ 13 w 125"/>
                <a:gd name="T5" fmla="*/ 5 h 38"/>
                <a:gd name="T6" fmla="*/ 20 w 125"/>
                <a:gd name="T7" fmla="*/ 2 h 38"/>
                <a:gd name="T8" fmla="*/ 28 w 125"/>
                <a:gd name="T9" fmla="*/ 0 h 38"/>
                <a:gd name="T10" fmla="*/ 40 w 125"/>
                <a:gd name="T11" fmla="*/ 2 h 38"/>
                <a:gd name="T12" fmla="*/ 52 w 125"/>
                <a:gd name="T13" fmla="*/ 7 h 38"/>
                <a:gd name="T14" fmla="*/ 74 w 125"/>
                <a:gd name="T15" fmla="*/ 17 h 38"/>
                <a:gd name="T16" fmla="*/ 96 w 125"/>
                <a:gd name="T17" fmla="*/ 28 h 38"/>
                <a:gd name="T18" fmla="*/ 118 w 125"/>
                <a:gd name="T19" fmla="*/ 38 h 38"/>
                <a:gd name="T20" fmla="*/ 125 w 125"/>
                <a:gd name="T21" fmla="*/ 38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38"/>
                <a:gd name="T35" fmla="*/ 125 w 125"/>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38">
                  <a:moveTo>
                    <a:pt x="0" y="17"/>
                  </a:moveTo>
                  <a:lnTo>
                    <a:pt x="6" y="10"/>
                  </a:lnTo>
                  <a:lnTo>
                    <a:pt x="13" y="5"/>
                  </a:lnTo>
                  <a:lnTo>
                    <a:pt x="20" y="2"/>
                  </a:lnTo>
                  <a:lnTo>
                    <a:pt x="28" y="0"/>
                  </a:lnTo>
                  <a:lnTo>
                    <a:pt x="40" y="2"/>
                  </a:lnTo>
                  <a:lnTo>
                    <a:pt x="52" y="7"/>
                  </a:lnTo>
                  <a:lnTo>
                    <a:pt x="74" y="17"/>
                  </a:lnTo>
                  <a:lnTo>
                    <a:pt x="96" y="28"/>
                  </a:lnTo>
                  <a:lnTo>
                    <a:pt x="118" y="38"/>
                  </a:lnTo>
                  <a:lnTo>
                    <a:pt x="125" y="38"/>
                  </a:lnTo>
                </a:path>
              </a:pathLst>
            </a:custGeom>
            <a:solidFill>
              <a:schemeClr val="tx1"/>
            </a:solidFill>
            <a:ln w="0">
              <a:solidFill>
                <a:srgbClr val="000000"/>
              </a:solidFill>
              <a:prstDash val="solid"/>
              <a:round/>
              <a:headEnd/>
              <a:tailEnd/>
            </a:ln>
          </p:spPr>
          <p:txBody>
            <a:bodyPr/>
            <a:lstStyle/>
            <a:p>
              <a:endParaRPr lang="fr-FR"/>
            </a:p>
          </p:txBody>
        </p:sp>
        <p:sp>
          <p:nvSpPr>
            <p:cNvPr id="28" name="Freeform 25"/>
            <p:cNvSpPr>
              <a:spLocks/>
            </p:cNvSpPr>
            <p:nvPr/>
          </p:nvSpPr>
          <p:spPr bwMode="auto">
            <a:xfrm>
              <a:off x="1863" y="1595"/>
              <a:ext cx="97" cy="28"/>
            </a:xfrm>
            <a:custGeom>
              <a:avLst/>
              <a:gdLst>
                <a:gd name="T0" fmla="*/ 0 w 97"/>
                <a:gd name="T1" fmla="*/ 7 h 28"/>
                <a:gd name="T2" fmla="*/ 6 w 97"/>
                <a:gd name="T3" fmla="*/ 3 h 28"/>
                <a:gd name="T4" fmla="*/ 14 w 97"/>
                <a:gd name="T5" fmla="*/ 1 h 28"/>
                <a:gd name="T6" fmla="*/ 23 w 97"/>
                <a:gd name="T7" fmla="*/ 0 h 28"/>
                <a:gd name="T8" fmla="*/ 30 w 97"/>
                <a:gd name="T9" fmla="*/ 1 h 28"/>
                <a:gd name="T10" fmla="*/ 39 w 97"/>
                <a:gd name="T11" fmla="*/ 3 h 28"/>
                <a:gd name="T12" fmla="*/ 53 w 97"/>
                <a:gd name="T13" fmla="*/ 9 h 28"/>
                <a:gd name="T14" fmla="*/ 66 w 97"/>
                <a:gd name="T15" fmla="*/ 15 h 28"/>
                <a:gd name="T16" fmla="*/ 80 w 97"/>
                <a:gd name="T17" fmla="*/ 22 h 28"/>
                <a:gd name="T18" fmla="*/ 93 w 97"/>
                <a:gd name="T19" fmla="*/ 27 h 28"/>
                <a:gd name="T20" fmla="*/ 97 w 97"/>
                <a:gd name="T21" fmla="*/ 28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
                <a:gd name="T34" fmla="*/ 0 h 28"/>
                <a:gd name="T35" fmla="*/ 97 w 97"/>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 h="28">
                  <a:moveTo>
                    <a:pt x="0" y="7"/>
                  </a:moveTo>
                  <a:lnTo>
                    <a:pt x="6" y="3"/>
                  </a:lnTo>
                  <a:lnTo>
                    <a:pt x="14" y="1"/>
                  </a:lnTo>
                  <a:lnTo>
                    <a:pt x="23" y="0"/>
                  </a:lnTo>
                  <a:lnTo>
                    <a:pt x="30" y="1"/>
                  </a:lnTo>
                  <a:lnTo>
                    <a:pt x="39" y="3"/>
                  </a:lnTo>
                  <a:lnTo>
                    <a:pt x="53" y="9"/>
                  </a:lnTo>
                  <a:lnTo>
                    <a:pt x="66" y="15"/>
                  </a:lnTo>
                  <a:lnTo>
                    <a:pt x="80" y="22"/>
                  </a:lnTo>
                  <a:lnTo>
                    <a:pt x="93" y="27"/>
                  </a:lnTo>
                  <a:lnTo>
                    <a:pt x="97" y="28"/>
                  </a:lnTo>
                </a:path>
              </a:pathLst>
            </a:custGeom>
            <a:noFill/>
            <a:ln w="0">
              <a:solidFill>
                <a:srgbClr val="000000"/>
              </a:solidFill>
              <a:prstDash val="solid"/>
              <a:round/>
              <a:headEnd/>
              <a:tailEnd/>
            </a:ln>
          </p:spPr>
          <p:txBody>
            <a:bodyPr/>
            <a:lstStyle/>
            <a:p>
              <a:endParaRPr lang="fr-FR"/>
            </a:p>
          </p:txBody>
        </p:sp>
        <p:sp>
          <p:nvSpPr>
            <p:cNvPr id="29" name="Freeform 26"/>
            <p:cNvSpPr>
              <a:spLocks/>
            </p:cNvSpPr>
            <p:nvPr/>
          </p:nvSpPr>
          <p:spPr bwMode="auto">
            <a:xfrm>
              <a:off x="1788" y="1695"/>
              <a:ext cx="43" cy="134"/>
            </a:xfrm>
            <a:custGeom>
              <a:avLst/>
              <a:gdLst>
                <a:gd name="T0" fmla="*/ 0 w 43"/>
                <a:gd name="T1" fmla="*/ 0 h 134"/>
                <a:gd name="T2" fmla="*/ 15 w 43"/>
                <a:gd name="T3" fmla="*/ 14 h 134"/>
                <a:gd name="T4" fmla="*/ 30 w 43"/>
                <a:gd name="T5" fmla="*/ 29 h 134"/>
                <a:gd name="T6" fmla="*/ 36 w 43"/>
                <a:gd name="T7" fmla="*/ 40 h 134"/>
                <a:gd name="T8" fmla="*/ 40 w 43"/>
                <a:gd name="T9" fmla="*/ 53 h 134"/>
                <a:gd name="T10" fmla="*/ 42 w 43"/>
                <a:gd name="T11" fmla="*/ 66 h 134"/>
                <a:gd name="T12" fmla="*/ 43 w 43"/>
                <a:gd name="T13" fmla="*/ 79 h 134"/>
                <a:gd name="T14" fmla="*/ 43 w 43"/>
                <a:gd name="T15" fmla="*/ 108 h 134"/>
                <a:gd name="T16" fmla="*/ 41 w 43"/>
                <a:gd name="T17" fmla="*/ 134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134"/>
                <a:gd name="T29" fmla="*/ 43 w 43"/>
                <a:gd name="T30" fmla="*/ 134 h 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134">
                  <a:moveTo>
                    <a:pt x="0" y="0"/>
                  </a:moveTo>
                  <a:lnTo>
                    <a:pt x="15" y="14"/>
                  </a:lnTo>
                  <a:lnTo>
                    <a:pt x="30" y="29"/>
                  </a:lnTo>
                  <a:lnTo>
                    <a:pt x="36" y="40"/>
                  </a:lnTo>
                  <a:lnTo>
                    <a:pt x="40" y="53"/>
                  </a:lnTo>
                  <a:lnTo>
                    <a:pt x="42" y="66"/>
                  </a:lnTo>
                  <a:lnTo>
                    <a:pt x="43" y="79"/>
                  </a:lnTo>
                  <a:lnTo>
                    <a:pt x="43" y="108"/>
                  </a:lnTo>
                  <a:lnTo>
                    <a:pt x="41" y="134"/>
                  </a:lnTo>
                </a:path>
              </a:pathLst>
            </a:custGeom>
            <a:noFill/>
            <a:ln w="0">
              <a:solidFill>
                <a:srgbClr val="000000"/>
              </a:solidFill>
              <a:prstDash val="solid"/>
              <a:round/>
              <a:headEnd/>
              <a:tailEnd/>
            </a:ln>
          </p:spPr>
          <p:txBody>
            <a:bodyPr/>
            <a:lstStyle/>
            <a:p>
              <a:endParaRPr lang="fr-FR"/>
            </a:p>
          </p:txBody>
        </p:sp>
        <p:sp>
          <p:nvSpPr>
            <p:cNvPr id="30" name="Freeform 27"/>
            <p:cNvSpPr>
              <a:spLocks/>
            </p:cNvSpPr>
            <p:nvPr/>
          </p:nvSpPr>
          <p:spPr bwMode="auto">
            <a:xfrm>
              <a:off x="1801" y="2094"/>
              <a:ext cx="71" cy="21"/>
            </a:xfrm>
            <a:custGeom>
              <a:avLst/>
              <a:gdLst>
                <a:gd name="T0" fmla="*/ 0 w 71"/>
                <a:gd name="T1" fmla="*/ 0 h 21"/>
                <a:gd name="T2" fmla="*/ 16 w 71"/>
                <a:gd name="T3" fmla="*/ 5 h 21"/>
                <a:gd name="T4" fmla="*/ 31 w 71"/>
                <a:gd name="T5" fmla="*/ 9 h 21"/>
                <a:gd name="T6" fmla="*/ 39 w 71"/>
                <a:gd name="T7" fmla="*/ 10 h 21"/>
                <a:gd name="T8" fmla="*/ 48 w 71"/>
                <a:gd name="T9" fmla="*/ 9 h 21"/>
                <a:gd name="T10" fmla="*/ 55 w 71"/>
                <a:gd name="T11" fmla="*/ 6 h 21"/>
                <a:gd name="T12" fmla="*/ 62 w 71"/>
                <a:gd name="T13" fmla="*/ 2 h 21"/>
                <a:gd name="T14" fmla="*/ 67 w 71"/>
                <a:gd name="T15" fmla="*/ 0 h 21"/>
                <a:gd name="T16" fmla="*/ 71 w 71"/>
                <a:gd name="T17" fmla="*/ 2 h 21"/>
                <a:gd name="T18" fmla="*/ 65 w 71"/>
                <a:gd name="T19" fmla="*/ 11 h 21"/>
                <a:gd name="T20" fmla="*/ 59 w 71"/>
                <a:gd name="T21" fmla="*/ 16 h 21"/>
                <a:gd name="T22" fmla="*/ 51 w 71"/>
                <a:gd name="T23" fmla="*/ 18 h 21"/>
                <a:gd name="T24" fmla="*/ 42 w 71"/>
                <a:gd name="T25" fmla="*/ 21 h 21"/>
                <a:gd name="T26" fmla="*/ 34 w 71"/>
                <a:gd name="T27" fmla="*/ 21 h 21"/>
                <a:gd name="T28" fmla="*/ 25 w 71"/>
                <a:gd name="T29" fmla="*/ 18 h 21"/>
                <a:gd name="T30" fmla="*/ 17 w 71"/>
                <a:gd name="T31" fmla="*/ 16 h 21"/>
                <a:gd name="T32" fmla="*/ 10 w 71"/>
                <a:gd name="T33" fmla="*/ 11 h 21"/>
                <a:gd name="T34" fmla="*/ 4 w 71"/>
                <a:gd name="T35" fmla="*/ 6 h 21"/>
                <a:gd name="T36" fmla="*/ 0 w 71"/>
                <a:gd name="T37" fmla="*/ 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
                <a:gd name="T58" fmla="*/ 0 h 21"/>
                <a:gd name="T59" fmla="*/ 71 w 71"/>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 h="21">
                  <a:moveTo>
                    <a:pt x="0" y="0"/>
                  </a:moveTo>
                  <a:lnTo>
                    <a:pt x="16" y="5"/>
                  </a:lnTo>
                  <a:lnTo>
                    <a:pt x="31" y="9"/>
                  </a:lnTo>
                  <a:lnTo>
                    <a:pt x="39" y="10"/>
                  </a:lnTo>
                  <a:lnTo>
                    <a:pt x="48" y="9"/>
                  </a:lnTo>
                  <a:lnTo>
                    <a:pt x="55" y="6"/>
                  </a:lnTo>
                  <a:lnTo>
                    <a:pt x="62" y="2"/>
                  </a:lnTo>
                  <a:lnTo>
                    <a:pt x="67" y="0"/>
                  </a:lnTo>
                  <a:lnTo>
                    <a:pt x="71" y="2"/>
                  </a:lnTo>
                  <a:lnTo>
                    <a:pt x="65" y="11"/>
                  </a:lnTo>
                  <a:lnTo>
                    <a:pt x="59" y="16"/>
                  </a:lnTo>
                  <a:lnTo>
                    <a:pt x="51" y="18"/>
                  </a:lnTo>
                  <a:lnTo>
                    <a:pt x="42" y="21"/>
                  </a:lnTo>
                  <a:lnTo>
                    <a:pt x="34" y="21"/>
                  </a:lnTo>
                  <a:lnTo>
                    <a:pt x="25" y="18"/>
                  </a:lnTo>
                  <a:lnTo>
                    <a:pt x="17" y="16"/>
                  </a:lnTo>
                  <a:lnTo>
                    <a:pt x="10" y="11"/>
                  </a:lnTo>
                  <a:lnTo>
                    <a:pt x="4" y="6"/>
                  </a:lnTo>
                  <a:lnTo>
                    <a:pt x="0" y="0"/>
                  </a:lnTo>
                  <a:close/>
                </a:path>
              </a:pathLst>
            </a:custGeom>
            <a:solidFill>
              <a:srgbClr val="000000"/>
            </a:solidFill>
            <a:ln w="0">
              <a:solidFill>
                <a:srgbClr val="000000"/>
              </a:solidFill>
              <a:prstDash val="solid"/>
              <a:round/>
              <a:headEnd/>
              <a:tailEnd/>
            </a:ln>
          </p:spPr>
          <p:txBody>
            <a:bodyPr/>
            <a:lstStyle/>
            <a:p>
              <a:endParaRPr lang="fr-FR"/>
            </a:p>
          </p:txBody>
        </p:sp>
        <p:sp>
          <p:nvSpPr>
            <p:cNvPr id="31" name="Freeform 28"/>
            <p:cNvSpPr>
              <a:spLocks/>
            </p:cNvSpPr>
            <p:nvPr/>
          </p:nvSpPr>
          <p:spPr bwMode="auto">
            <a:xfrm>
              <a:off x="1652" y="1986"/>
              <a:ext cx="58" cy="94"/>
            </a:xfrm>
            <a:custGeom>
              <a:avLst/>
              <a:gdLst>
                <a:gd name="T0" fmla="*/ 58 w 58"/>
                <a:gd name="T1" fmla="*/ 0 h 94"/>
                <a:gd name="T2" fmla="*/ 52 w 58"/>
                <a:gd name="T3" fmla="*/ 7 h 94"/>
                <a:gd name="T4" fmla="*/ 46 w 58"/>
                <a:gd name="T5" fmla="*/ 14 h 94"/>
                <a:gd name="T6" fmla="*/ 39 w 58"/>
                <a:gd name="T7" fmla="*/ 23 h 94"/>
                <a:gd name="T8" fmla="*/ 33 w 58"/>
                <a:gd name="T9" fmla="*/ 32 h 94"/>
                <a:gd name="T10" fmla="*/ 25 w 58"/>
                <a:gd name="T11" fmla="*/ 43 h 94"/>
                <a:gd name="T12" fmla="*/ 18 w 58"/>
                <a:gd name="T13" fmla="*/ 57 h 94"/>
                <a:gd name="T14" fmla="*/ 9 w 58"/>
                <a:gd name="T15" fmla="*/ 73 h 94"/>
                <a:gd name="T16" fmla="*/ 0 w 58"/>
                <a:gd name="T17" fmla="*/ 94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94"/>
                <a:gd name="T29" fmla="*/ 58 w 58"/>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94">
                  <a:moveTo>
                    <a:pt x="58" y="0"/>
                  </a:moveTo>
                  <a:lnTo>
                    <a:pt x="52" y="7"/>
                  </a:lnTo>
                  <a:lnTo>
                    <a:pt x="46" y="14"/>
                  </a:lnTo>
                  <a:lnTo>
                    <a:pt x="39" y="23"/>
                  </a:lnTo>
                  <a:lnTo>
                    <a:pt x="33" y="32"/>
                  </a:lnTo>
                  <a:lnTo>
                    <a:pt x="25" y="43"/>
                  </a:lnTo>
                  <a:lnTo>
                    <a:pt x="18" y="57"/>
                  </a:lnTo>
                  <a:lnTo>
                    <a:pt x="9" y="73"/>
                  </a:lnTo>
                  <a:lnTo>
                    <a:pt x="0" y="94"/>
                  </a:lnTo>
                </a:path>
              </a:pathLst>
            </a:custGeom>
            <a:noFill/>
            <a:ln w="0">
              <a:solidFill>
                <a:srgbClr val="000000"/>
              </a:solidFill>
              <a:prstDash val="solid"/>
              <a:round/>
              <a:headEnd/>
              <a:tailEnd/>
            </a:ln>
          </p:spPr>
          <p:txBody>
            <a:bodyPr/>
            <a:lstStyle/>
            <a:p>
              <a:endParaRPr lang="fr-FR"/>
            </a:p>
          </p:txBody>
        </p:sp>
        <p:sp>
          <p:nvSpPr>
            <p:cNvPr id="32" name="Freeform 29"/>
            <p:cNvSpPr>
              <a:spLocks/>
            </p:cNvSpPr>
            <p:nvPr/>
          </p:nvSpPr>
          <p:spPr bwMode="auto">
            <a:xfrm>
              <a:off x="1691" y="2006"/>
              <a:ext cx="61" cy="86"/>
            </a:xfrm>
            <a:custGeom>
              <a:avLst/>
              <a:gdLst>
                <a:gd name="T0" fmla="*/ 61 w 61"/>
                <a:gd name="T1" fmla="*/ 1 h 86"/>
                <a:gd name="T2" fmla="*/ 54 w 61"/>
                <a:gd name="T3" fmla="*/ 0 h 86"/>
                <a:gd name="T4" fmla="*/ 45 w 61"/>
                <a:gd name="T5" fmla="*/ 5 h 86"/>
                <a:gd name="T6" fmla="*/ 37 w 61"/>
                <a:gd name="T7" fmla="*/ 14 h 86"/>
                <a:gd name="T8" fmla="*/ 30 w 61"/>
                <a:gd name="T9" fmla="*/ 26 h 86"/>
                <a:gd name="T10" fmla="*/ 22 w 61"/>
                <a:gd name="T11" fmla="*/ 41 h 86"/>
                <a:gd name="T12" fmla="*/ 15 w 61"/>
                <a:gd name="T13" fmla="*/ 56 h 86"/>
                <a:gd name="T14" fmla="*/ 7 w 61"/>
                <a:gd name="T15" fmla="*/ 72 h 86"/>
                <a:gd name="T16" fmla="*/ 0 w 61"/>
                <a:gd name="T17" fmla="*/ 86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86"/>
                <a:gd name="T29" fmla="*/ 61 w 61"/>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86">
                  <a:moveTo>
                    <a:pt x="61" y="1"/>
                  </a:moveTo>
                  <a:lnTo>
                    <a:pt x="54" y="0"/>
                  </a:lnTo>
                  <a:lnTo>
                    <a:pt x="45" y="5"/>
                  </a:lnTo>
                  <a:lnTo>
                    <a:pt x="37" y="14"/>
                  </a:lnTo>
                  <a:lnTo>
                    <a:pt x="30" y="26"/>
                  </a:lnTo>
                  <a:lnTo>
                    <a:pt x="22" y="41"/>
                  </a:lnTo>
                  <a:lnTo>
                    <a:pt x="15" y="56"/>
                  </a:lnTo>
                  <a:lnTo>
                    <a:pt x="7" y="72"/>
                  </a:lnTo>
                  <a:lnTo>
                    <a:pt x="0" y="86"/>
                  </a:lnTo>
                </a:path>
              </a:pathLst>
            </a:custGeom>
            <a:noFill/>
            <a:ln w="0">
              <a:solidFill>
                <a:srgbClr val="000000"/>
              </a:solidFill>
              <a:prstDash val="solid"/>
              <a:round/>
              <a:headEnd/>
              <a:tailEnd/>
            </a:ln>
          </p:spPr>
          <p:txBody>
            <a:bodyPr/>
            <a:lstStyle/>
            <a:p>
              <a:endParaRPr lang="fr-FR"/>
            </a:p>
          </p:txBody>
        </p:sp>
        <p:sp>
          <p:nvSpPr>
            <p:cNvPr id="33" name="Freeform 30"/>
            <p:cNvSpPr>
              <a:spLocks/>
            </p:cNvSpPr>
            <p:nvPr/>
          </p:nvSpPr>
          <p:spPr bwMode="auto">
            <a:xfrm>
              <a:off x="1734" y="2036"/>
              <a:ext cx="46" cy="67"/>
            </a:xfrm>
            <a:custGeom>
              <a:avLst/>
              <a:gdLst>
                <a:gd name="T0" fmla="*/ 46 w 46"/>
                <a:gd name="T1" fmla="*/ 0 h 67"/>
                <a:gd name="T2" fmla="*/ 39 w 46"/>
                <a:gd name="T3" fmla="*/ 1 h 67"/>
                <a:gd name="T4" fmla="*/ 31 w 46"/>
                <a:gd name="T5" fmla="*/ 5 h 67"/>
                <a:gd name="T6" fmla="*/ 26 w 46"/>
                <a:gd name="T7" fmla="*/ 10 h 67"/>
                <a:gd name="T8" fmla="*/ 20 w 46"/>
                <a:gd name="T9" fmla="*/ 19 h 67"/>
                <a:gd name="T10" fmla="*/ 16 w 46"/>
                <a:gd name="T11" fmla="*/ 29 h 67"/>
                <a:gd name="T12" fmla="*/ 11 w 46"/>
                <a:gd name="T13" fmla="*/ 41 h 67"/>
                <a:gd name="T14" fmla="*/ 6 w 46"/>
                <a:gd name="T15" fmla="*/ 54 h 67"/>
                <a:gd name="T16" fmla="*/ 0 w 46"/>
                <a:gd name="T17" fmla="*/ 67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67"/>
                <a:gd name="T29" fmla="*/ 46 w 4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67">
                  <a:moveTo>
                    <a:pt x="46" y="0"/>
                  </a:moveTo>
                  <a:lnTo>
                    <a:pt x="39" y="1"/>
                  </a:lnTo>
                  <a:lnTo>
                    <a:pt x="31" y="5"/>
                  </a:lnTo>
                  <a:lnTo>
                    <a:pt x="26" y="10"/>
                  </a:lnTo>
                  <a:lnTo>
                    <a:pt x="20" y="19"/>
                  </a:lnTo>
                  <a:lnTo>
                    <a:pt x="16" y="29"/>
                  </a:lnTo>
                  <a:lnTo>
                    <a:pt x="11" y="41"/>
                  </a:lnTo>
                  <a:lnTo>
                    <a:pt x="6" y="54"/>
                  </a:lnTo>
                  <a:lnTo>
                    <a:pt x="0" y="67"/>
                  </a:lnTo>
                </a:path>
              </a:pathLst>
            </a:custGeom>
            <a:noFill/>
            <a:ln w="0">
              <a:solidFill>
                <a:srgbClr val="000000"/>
              </a:solidFill>
              <a:prstDash val="solid"/>
              <a:round/>
              <a:headEnd/>
              <a:tailEnd/>
            </a:ln>
          </p:spPr>
          <p:txBody>
            <a:bodyPr/>
            <a:lstStyle/>
            <a:p>
              <a:endParaRPr lang="fr-FR"/>
            </a:p>
          </p:txBody>
        </p:sp>
        <p:sp>
          <p:nvSpPr>
            <p:cNvPr id="34" name="Freeform 31"/>
            <p:cNvSpPr>
              <a:spLocks/>
            </p:cNvSpPr>
            <p:nvPr/>
          </p:nvSpPr>
          <p:spPr bwMode="auto">
            <a:xfrm>
              <a:off x="1900" y="2049"/>
              <a:ext cx="46" cy="42"/>
            </a:xfrm>
            <a:custGeom>
              <a:avLst/>
              <a:gdLst>
                <a:gd name="T0" fmla="*/ 0 w 46"/>
                <a:gd name="T1" fmla="*/ 0 h 42"/>
                <a:gd name="T2" fmla="*/ 9 w 46"/>
                <a:gd name="T3" fmla="*/ 10 h 42"/>
                <a:gd name="T4" fmla="*/ 23 w 46"/>
                <a:gd name="T5" fmla="*/ 21 h 42"/>
                <a:gd name="T6" fmla="*/ 34 w 46"/>
                <a:gd name="T7" fmla="*/ 31 h 42"/>
                <a:gd name="T8" fmla="*/ 46 w 46"/>
                <a:gd name="T9" fmla="*/ 42 h 42"/>
                <a:gd name="T10" fmla="*/ 0 60000 65536"/>
                <a:gd name="T11" fmla="*/ 0 60000 65536"/>
                <a:gd name="T12" fmla="*/ 0 60000 65536"/>
                <a:gd name="T13" fmla="*/ 0 60000 65536"/>
                <a:gd name="T14" fmla="*/ 0 60000 65536"/>
                <a:gd name="T15" fmla="*/ 0 w 46"/>
                <a:gd name="T16" fmla="*/ 0 h 42"/>
                <a:gd name="T17" fmla="*/ 46 w 46"/>
                <a:gd name="T18" fmla="*/ 42 h 42"/>
              </a:gdLst>
              <a:ahLst/>
              <a:cxnLst>
                <a:cxn ang="T10">
                  <a:pos x="T0" y="T1"/>
                </a:cxn>
                <a:cxn ang="T11">
                  <a:pos x="T2" y="T3"/>
                </a:cxn>
                <a:cxn ang="T12">
                  <a:pos x="T4" y="T5"/>
                </a:cxn>
                <a:cxn ang="T13">
                  <a:pos x="T6" y="T7"/>
                </a:cxn>
                <a:cxn ang="T14">
                  <a:pos x="T8" y="T9"/>
                </a:cxn>
              </a:cxnLst>
              <a:rect l="T15" t="T16" r="T17" b="T18"/>
              <a:pathLst>
                <a:path w="46" h="42">
                  <a:moveTo>
                    <a:pt x="0" y="0"/>
                  </a:moveTo>
                  <a:lnTo>
                    <a:pt x="9" y="10"/>
                  </a:lnTo>
                  <a:lnTo>
                    <a:pt x="23" y="21"/>
                  </a:lnTo>
                  <a:lnTo>
                    <a:pt x="34" y="31"/>
                  </a:lnTo>
                  <a:lnTo>
                    <a:pt x="46" y="42"/>
                  </a:lnTo>
                </a:path>
              </a:pathLst>
            </a:custGeom>
            <a:noFill/>
            <a:ln w="0">
              <a:solidFill>
                <a:srgbClr val="000000"/>
              </a:solidFill>
              <a:prstDash val="solid"/>
              <a:round/>
              <a:headEnd/>
              <a:tailEnd/>
            </a:ln>
          </p:spPr>
          <p:txBody>
            <a:bodyPr/>
            <a:lstStyle/>
            <a:p>
              <a:endParaRPr lang="fr-FR"/>
            </a:p>
          </p:txBody>
        </p:sp>
        <p:sp>
          <p:nvSpPr>
            <p:cNvPr id="35" name="Freeform 32"/>
            <p:cNvSpPr>
              <a:spLocks/>
            </p:cNvSpPr>
            <p:nvPr/>
          </p:nvSpPr>
          <p:spPr bwMode="auto">
            <a:xfrm>
              <a:off x="1915" y="1992"/>
              <a:ext cx="60" cy="53"/>
            </a:xfrm>
            <a:custGeom>
              <a:avLst/>
              <a:gdLst>
                <a:gd name="T0" fmla="*/ 0 w 60"/>
                <a:gd name="T1" fmla="*/ 0 h 53"/>
                <a:gd name="T2" fmla="*/ 31 w 60"/>
                <a:gd name="T3" fmla="*/ 27 h 53"/>
                <a:gd name="T4" fmla="*/ 60 w 60"/>
                <a:gd name="T5" fmla="*/ 53 h 53"/>
                <a:gd name="T6" fmla="*/ 0 60000 65536"/>
                <a:gd name="T7" fmla="*/ 0 60000 65536"/>
                <a:gd name="T8" fmla="*/ 0 60000 65536"/>
                <a:gd name="T9" fmla="*/ 0 w 60"/>
                <a:gd name="T10" fmla="*/ 0 h 53"/>
                <a:gd name="T11" fmla="*/ 60 w 60"/>
                <a:gd name="T12" fmla="*/ 53 h 53"/>
              </a:gdLst>
              <a:ahLst/>
              <a:cxnLst>
                <a:cxn ang="T6">
                  <a:pos x="T0" y="T1"/>
                </a:cxn>
                <a:cxn ang="T7">
                  <a:pos x="T2" y="T3"/>
                </a:cxn>
                <a:cxn ang="T8">
                  <a:pos x="T4" y="T5"/>
                </a:cxn>
              </a:cxnLst>
              <a:rect l="T9" t="T10" r="T11" b="T12"/>
              <a:pathLst>
                <a:path w="60" h="53">
                  <a:moveTo>
                    <a:pt x="0" y="0"/>
                  </a:moveTo>
                  <a:lnTo>
                    <a:pt x="31" y="27"/>
                  </a:lnTo>
                  <a:lnTo>
                    <a:pt x="60" y="53"/>
                  </a:lnTo>
                </a:path>
              </a:pathLst>
            </a:custGeom>
            <a:noFill/>
            <a:ln w="0">
              <a:solidFill>
                <a:srgbClr val="000000"/>
              </a:solidFill>
              <a:prstDash val="solid"/>
              <a:round/>
              <a:headEnd/>
              <a:tailEnd/>
            </a:ln>
          </p:spPr>
          <p:txBody>
            <a:bodyPr/>
            <a:lstStyle/>
            <a:p>
              <a:endParaRPr lang="fr-FR"/>
            </a:p>
          </p:txBody>
        </p:sp>
        <p:sp>
          <p:nvSpPr>
            <p:cNvPr id="36" name="Freeform 33"/>
            <p:cNvSpPr>
              <a:spLocks/>
            </p:cNvSpPr>
            <p:nvPr/>
          </p:nvSpPr>
          <p:spPr bwMode="auto">
            <a:xfrm>
              <a:off x="1959" y="1971"/>
              <a:ext cx="50" cy="56"/>
            </a:xfrm>
            <a:custGeom>
              <a:avLst/>
              <a:gdLst>
                <a:gd name="T0" fmla="*/ 0 w 50"/>
                <a:gd name="T1" fmla="*/ 0 h 56"/>
                <a:gd name="T2" fmla="*/ 9 w 50"/>
                <a:gd name="T3" fmla="*/ 7 h 56"/>
                <a:gd name="T4" fmla="*/ 17 w 50"/>
                <a:gd name="T5" fmla="*/ 12 h 56"/>
                <a:gd name="T6" fmla="*/ 24 w 50"/>
                <a:gd name="T7" fmla="*/ 18 h 56"/>
                <a:gd name="T8" fmla="*/ 30 w 50"/>
                <a:gd name="T9" fmla="*/ 24 h 56"/>
                <a:gd name="T10" fmla="*/ 36 w 50"/>
                <a:gd name="T11" fmla="*/ 31 h 56"/>
                <a:gd name="T12" fmla="*/ 41 w 50"/>
                <a:gd name="T13" fmla="*/ 37 h 56"/>
                <a:gd name="T14" fmla="*/ 46 w 50"/>
                <a:gd name="T15" fmla="*/ 46 h 56"/>
                <a:gd name="T16" fmla="*/ 50 w 50"/>
                <a:gd name="T17" fmla="*/ 5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56"/>
                <a:gd name="T29" fmla="*/ 50 w 50"/>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56">
                  <a:moveTo>
                    <a:pt x="0" y="0"/>
                  </a:moveTo>
                  <a:lnTo>
                    <a:pt x="9" y="7"/>
                  </a:lnTo>
                  <a:lnTo>
                    <a:pt x="17" y="12"/>
                  </a:lnTo>
                  <a:lnTo>
                    <a:pt x="24" y="18"/>
                  </a:lnTo>
                  <a:lnTo>
                    <a:pt x="30" y="24"/>
                  </a:lnTo>
                  <a:lnTo>
                    <a:pt x="36" y="31"/>
                  </a:lnTo>
                  <a:lnTo>
                    <a:pt x="41" y="37"/>
                  </a:lnTo>
                  <a:lnTo>
                    <a:pt x="46" y="46"/>
                  </a:lnTo>
                  <a:lnTo>
                    <a:pt x="50" y="56"/>
                  </a:lnTo>
                </a:path>
              </a:pathLst>
            </a:custGeom>
            <a:noFill/>
            <a:ln w="0">
              <a:solidFill>
                <a:srgbClr val="000000"/>
              </a:solidFill>
              <a:prstDash val="solid"/>
              <a:round/>
              <a:headEnd/>
              <a:tailEnd/>
            </a:ln>
          </p:spPr>
          <p:txBody>
            <a:bodyPr/>
            <a:lstStyle/>
            <a:p>
              <a:endParaRPr lang="fr-FR"/>
            </a:p>
          </p:txBody>
        </p:sp>
        <p:sp>
          <p:nvSpPr>
            <p:cNvPr id="37" name="Freeform 34"/>
            <p:cNvSpPr>
              <a:spLocks/>
            </p:cNvSpPr>
            <p:nvPr/>
          </p:nvSpPr>
          <p:spPr bwMode="auto">
            <a:xfrm>
              <a:off x="1773" y="1997"/>
              <a:ext cx="118" cy="45"/>
            </a:xfrm>
            <a:custGeom>
              <a:avLst/>
              <a:gdLst>
                <a:gd name="T0" fmla="*/ 0 w 118"/>
                <a:gd name="T1" fmla="*/ 14 h 45"/>
                <a:gd name="T2" fmla="*/ 11 w 118"/>
                <a:gd name="T3" fmla="*/ 14 h 45"/>
                <a:gd name="T4" fmla="*/ 19 w 118"/>
                <a:gd name="T5" fmla="*/ 12 h 45"/>
                <a:gd name="T6" fmla="*/ 28 w 118"/>
                <a:gd name="T7" fmla="*/ 9 h 45"/>
                <a:gd name="T8" fmla="*/ 33 w 118"/>
                <a:gd name="T9" fmla="*/ 5 h 45"/>
                <a:gd name="T10" fmla="*/ 40 w 118"/>
                <a:gd name="T11" fmla="*/ 6 h 45"/>
                <a:gd name="T12" fmla="*/ 51 w 118"/>
                <a:gd name="T13" fmla="*/ 7 h 45"/>
                <a:gd name="T14" fmla="*/ 62 w 118"/>
                <a:gd name="T15" fmla="*/ 6 h 45"/>
                <a:gd name="T16" fmla="*/ 66 w 118"/>
                <a:gd name="T17" fmla="*/ 0 h 45"/>
                <a:gd name="T18" fmla="*/ 72 w 118"/>
                <a:gd name="T19" fmla="*/ 5 h 45"/>
                <a:gd name="T20" fmla="*/ 82 w 118"/>
                <a:gd name="T21" fmla="*/ 6 h 45"/>
                <a:gd name="T22" fmla="*/ 93 w 118"/>
                <a:gd name="T23" fmla="*/ 3 h 45"/>
                <a:gd name="T24" fmla="*/ 99 w 118"/>
                <a:gd name="T25" fmla="*/ 0 h 45"/>
                <a:gd name="T26" fmla="*/ 103 w 118"/>
                <a:gd name="T27" fmla="*/ 3 h 45"/>
                <a:gd name="T28" fmla="*/ 110 w 118"/>
                <a:gd name="T29" fmla="*/ 6 h 45"/>
                <a:gd name="T30" fmla="*/ 118 w 118"/>
                <a:gd name="T31" fmla="*/ 7 h 45"/>
                <a:gd name="T32" fmla="*/ 116 w 118"/>
                <a:gd name="T33" fmla="*/ 12 h 45"/>
                <a:gd name="T34" fmla="*/ 115 w 118"/>
                <a:gd name="T35" fmla="*/ 20 h 45"/>
                <a:gd name="T36" fmla="*/ 115 w 118"/>
                <a:gd name="T37" fmla="*/ 27 h 45"/>
                <a:gd name="T38" fmla="*/ 116 w 118"/>
                <a:gd name="T39" fmla="*/ 33 h 45"/>
                <a:gd name="T40" fmla="*/ 96 w 118"/>
                <a:gd name="T41" fmla="*/ 40 h 45"/>
                <a:gd name="T42" fmla="*/ 87 w 118"/>
                <a:gd name="T43" fmla="*/ 43 h 45"/>
                <a:gd name="T44" fmla="*/ 77 w 118"/>
                <a:gd name="T45" fmla="*/ 45 h 45"/>
                <a:gd name="T46" fmla="*/ 63 w 118"/>
                <a:gd name="T47" fmla="*/ 43 h 45"/>
                <a:gd name="T48" fmla="*/ 50 w 118"/>
                <a:gd name="T49" fmla="*/ 40 h 45"/>
                <a:gd name="T50" fmla="*/ 41 w 118"/>
                <a:gd name="T51" fmla="*/ 40 h 45"/>
                <a:gd name="T52" fmla="*/ 33 w 118"/>
                <a:gd name="T53" fmla="*/ 37 h 45"/>
                <a:gd name="T54" fmla="*/ 31 w 118"/>
                <a:gd name="T55" fmla="*/ 39 h 45"/>
                <a:gd name="T56" fmla="*/ 25 w 118"/>
                <a:gd name="T57" fmla="*/ 37 h 45"/>
                <a:gd name="T58" fmla="*/ 18 w 118"/>
                <a:gd name="T59" fmla="*/ 37 h 45"/>
                <a:gd name="T60" fmla="*/ 6 w 118"/>
                <a:gd name="T61" fmla="*/ 40 h 45"/>
                <a:gd name="T62" fmla="*/ 6 w 118"/>
                <a:gd name="T63" fmla="*/ 33 h 45"/>
                <a:gd name="T64" fmla="*/ 6 w 118"/>
                <a:gd name="T65" fmla="*/ 26 h 45"/>
                <a:gd name="T66" fmla="*/ 4 w 118"/>
                <a:gd name="T67" fmla="*/ 21 h 45"/>
                <a:gd name="T68" fmla="*/ 0 w 118"/>
                <a:gd name="T69" fmla="*/ 14 h 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8"/>
                <a:gd name="T106" fmla="*/ 0 h 45"/>
                <a:gd name="T107" fmla="*/ 118 w 118"/>
                <a:gd name="T108" fmla="*/ 45 h 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8" h="45">
                  <a:moveTo>
                    <a:pt x="0" y="14"/>
                  </a:moveTo>
                  <a:lnTo>
                    <a:pt x="11" y="14"/>
                  </a:lnTo>
                  <a:lnTo>
                    <a:pt x="19" y="12"/>
                  </a:lnTo>
                  <a:lnTo>
                    <a:pt x="28" y="9"/>
                  </a:lnTo>
                  <a:lnTo>
                    <a:pt x="33" y="5"/>
                  </a:lnTo>
                  <a:lnTo>
                    <a:pt x="40" y="6"/>
                  </a:lnTo>
                  <a:lnTo>
                    <a:pt x="51" y="7"/>
                  </a:lnTo>
                  <a:lnTo>
                    <a:pt x="62" y="6"/>
                  </a:lnTo>
                  <a:lnTo>
                    <a:pt x="66" y="0"/>
                  </a:lnTo>
                  <a:lnTo>
                    <a:pt x="72" y="5"/>
                  </a:lnTo>
                  <a:lnTo>
                    <a:pt x="82" y="6"/>
                  </a:lnTo>
                  <a:lnTo>
                    <a:pt x="93" y="3"/>
                  </a:lnTo>
                  <a:lnTo>
                    <a:pt x="99" y="0"/>
                  </a:lnTo>
                  <a:lnTo>
                    <a:pt x="103" y="3"/>
                  </a:lnTo>
                  <a:lnTo>
                    <a:pt x="110" y="6"/>
                  </a:lnTo>
                  <a:lnTo>
                    <a:pt x="118" y="7"/>
                  </a:lnTo>
                  <a:lnTo>
                    <a:pt x="116" y="12"/>
                  </a:lnTo>
                  <a:lnTo>
                    <a:pt x="115" y="20"/>
                  </a:lnTo>
                  <a:lnTo>
                    <a:pt x="115" y="27"/>
                  </a:lnTo>
                  <a:lnTo>
                    <a:pt x="116" y="33"/>
                  </a:lnTo>
                  <a:lnTo>
                    <a:pt x="96" y="40"/>
                  </a:lnTo>
                  <a:lnTo>
                    <a:pt x="87" y="43"/>
                  </a:lnTo>
                  <a:lnTo>
                    <a:pt x="77" y="45"/>
                  </a:lnTo>
                  <a:lnTo>
                    <a:pt x="63" y="43"/>
                  </a:lnTo>
                  <a:lnTo>
                    <a:pt x="50" y="40"/>
                  </a:lnTo>
                  <a:lnTo>
                    <a:pt x="41" y="40"/>
                  </a:lnTo>
                  <a:lnTo>
                    <a:pt x="33" y="37"/>
                  </a:lnTo>
                  <a:lnTo>
                    <a:pt x="31" y="39"/>
                  </a:lnTo>
                  <a:lnTo>
                    <a:pt x="25" y="37"/>
                  </a:lnTo>
                  <a:lnTo>
                    <a:pt x="18" y="37"/>
                  </a:lnTo>
                  <a:lnTo>
                    <a:pt x="6" y="40"/>
                  </a:lnTo>
                  <a:lnTo>
                    <a:pt x="6" y="33"/>
                  </a:lnTo>
                  <a:lnTo>
                    <a:pt x="6" y="26"/>
                  </a:lnTo>
                  <a:lnTo>
                    <a:pt x="4" y="21"/>
                  </a:lnTo>
                  <a:lnTo>
                    <a:pt x="0" y="14"/>
                  </a:lnTo>
                  <a:close/>
                </a:path>
              </a:pathLst>
            </a:custGeom>
            <a:solidFill>
              <a:srgbClr val="FF1040"/>
            </a:solidFill>
            <a:ln w="0">
              <a:solidFill>
                <a:srgbClr val="000000"/>
              </a:solidFill>
              <a:prstDash val="solid"/>
              <a:round/>
              <a:headEnd/>
              <a:tailEnd/>
            </a:ln>
          </p:spPr>
          <p:txBody>
            <a:bodyPr/>
            <a:lstStyle/>
            <a:p>
              <a:endParaRPr lang="fr-FR"/>
            </a:p>
          </p:txBody>
        </p:sp>
        <p:sp>
          <p:nvSpPr>
            <p:cNvPr id="38" name="Freeform 35"/>
            <p:cNvSpPr>
              <a:spLocks/>
            </p:cNvSpPr>
            <p:nvPr/>
          </p:nvSpPr>
          <p:spPr bwMode="auto">
            <a:xfrm>
              <a:off x="1747" y="1748"/>
              <a:ext cx="40" cy="25"/>
            </a:xfrm>
            <a:custGeom>
              <a:avLst/>
              <a:gdLst>
                <a:gd name="T0" fmla="*/ 40 w 40"/>
                <a:gd name="T1" fmla="*/ 25 h 25"/>
                <a:gd name="T2" fmla="*/ 40 w 40"/>
                <a:gd name="T3" fmla="*/ 17 h 25"/>
                <a:gd name="T4" fmla="*/ 38 w 40"/>
                <a:gd name="T5" fmla="*/ 10 h 25"/>
                <a:gd name="T6" fmla="*/ 32 w 40"/>
                <a:gd name="T7" fmla="*/ 5 h 25"/>
                <a:gd name="T8" fmla="*/ 27 w 40"/>
                <a:gd name="T9" fmla="*/ 1 h 25"/>
                <a:gd name="T10" fmla="*/ 19 w 40"/>
                <a:gd name="T11" fmla="*/ 0 h 25"/>
                <a:gd name="T12" fmla="*/ 13 w 40"/>
                <a:gd name="T13" fmla="*/ 2 h 25"/>
                <a:gd name="T14" fmla="*/ 6 w 40"/>
                <a:gd name="T15" fmla="*/ 6 h 25"/>
                <a:gd name="T16" fmla="*/ 1 w 40"/>
                <a:gd name="T17" fmla="*/ 13 h 25"/>
                <a:gd name="T18" fmla="*/ 0 w 40"/>
                <a:gd name="T19" fmla="*/ 19 h 25"/>
                <a:gd name="T20" fmla="*/ 0 w 40"/>
                <a:gd name="T21" fmla="*/ 25 h 25"/>
                <a:gd name="T22" fmla="*/ 40 w 40"/>
                <a:gd name="T23" fmla="*/ 25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25"/>
                <a:gd name="T38" fmla="*/ 40 w 40"/>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25">
                  <a:moveTo>
                    <a:pt x="40" y="25"/>
                  </a:moveTo>
                  <a:lnTo>
                    <a:pt x="40" y="17"/>
                  </a:lnTo>
                  <a:lnTo>
                    <a:pt x="38" y="10"/>
                  </a:lnTo>
                  <a:lnTo>
                    <a:pt x="32" y="5"/>
                  </a:lnTo>
                  <a:lnTo>
                    <a:pt x="27" y="1"/>
                  </a:lnTo>
                  <a:lnTo>
                    <a:pt x="19" y="0"/>
                  </a:lnTo>
                  <a:lnTo>
                    <a:pt x="13" y="2"/>
                  </a:lnTo>
                  <a:lnTo>
                    <a:pt x="6" y="6"/>
                  </a:lnTo>
                  <a:lnTo>
                    <a:pt x="1" y="13"/>
                  </a:lnTo>
                  <a:lnTo>
                    <a:pt x="0" y="19"/>
                  </a:lnTo>
                  <a:lnTo>
                    <a:pt x="0" y="25"/>
                  </a:lnTo>
                  <a:lnTo>
                    <a:pt x="40" y="25"/>
                  </a:lnTo>
                  <a:close/>
                </a:path>
              </a:pathLst>
            </a:custGeom>
            <a:solidFill>
              <a:srgbClr val="400060"/>
            </a:solidFill>
            <a:ln w="0">
              <a:solidFill>
                <a:srgbClr val="000000"/>
              </a:solidFill>
              <a:prstDash val="solid"/>
              <a:round/>
              <a:headEnd/>
              <a:tailEnd/>
            </a:ln>
          </p:spPr>
          <p:txBody>
            <a:bodyPr/>
            <a:lstStyle/>
            <a:p>
              <a:endParaRPr lang="fr-FR"/>
            </a:p>
          </p:txBody>
        </p:sp>
        <p:sp>
          <p:nvSpPr>
            <p:cNvPr id="39" name="Freeform 36"/>
            <p:cNvSpPr>
              <a:spLocks/>
            </p:cNvSpPr>
            <p:nvPr/>
          </p:nvSpPr>
          <p:spPr bwMode="auto">
            <a:xfrm>
              <a:off x="1909" y="1745"/>
              <a:ext cx="42" cy="27"/>
            </a:xfrm>
            <a:custGeom>
              <a:avLst/>
              <a:gdLst>
                <a:gd name="T0" fmla="*/ 36 w 42"/>
                <a:gd name="T1" fmla="*/ 26 h 27"/>
                <a:gd name="T2" fmla="*/ 42 w 42"/>
                <a:gd name="T3" fmla="*/ 27 h 27"/>
                <a:gd name="T4" fmla="*/ 42 w 42"/>
                <a:gd name="T5" fmla="*/ 20 h 27"/>
                <a:gd name="T6" fmla="*/ 40 w 42"/>
                <a:gd name="T7" fmla="*/ 13 h 27"/>
                <a:gd name="T8" fmla="*/ 36 w 42"/>
                <a:gd name="T9" fmla="*/ 8 h 27"/>
                <a:gd name="T10" fmla="*/ 30 w 42"/>
                <a:gd name="T11" fmla="*/ 2 h 27"/>
                <a:gd name="T12" fmla="*/ 21 w 42"/>
                <a:gd name="T13" fmla="*/ 0 h 27"/>
                <a:gd name="T14" fmla="*/ 14 w 42"/>
                <a:gd name="T15" fmla="*/ 1 h 27"/>
                <a:gd name="T16" fmla="*/ 7 w 42"/>
                <a:gd name="T17" fmla="*/ 5 h 27"/>
                <a:gd name="T18" fmla="*/ 2 w 42"/>
                <a:gd name="T19" fmla="*/ 12 h 27"/>
                <a:gd name="T20" fmla="*/ 0 w 42"/>
                <a:gd name="T21" fmla="*/ 17 h 27"/>
                <a:gd name="T22" fmla="*/ 19 w 42"/>
                <a:gd name="T23" fmla="*/ 21 h 27"/>
                <a:gd name="T24" fmla="*/ 36 w 42"/>
                <a:gd name="T25" fmla="*/ 26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27"/>
                <a:gd name="T41" fmla="*/ 42 w 42"/>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27">
                  <a:moveTo>
                    <a:pt x="36" y="26"/>
                  </a:moveTo>
                  <a:lnTo>
                    <a:pt x="42" y="27"/>
                  </a:lnTo>
                  <a:lnTo>
                    <a:pt x="42" y="20"/>
                  </a:lnTo>
                  <a:lnTo>
                    <a:pt x="40" y="13"/>
                  </a:lnTo>
                  <a:lnTo>
                    <a:pt x="36" y="8"/>
                  </a:lnTo>
                  <a:lnTo>
                    <a:pt x="30" y="2"/>
                  </a:lnTo>
                  <a:lnTo>
                    <a:pt x="21" y="0"/>
                  </a:lnTo>
                  <a:lnTo>
                    <a:pt x="14" y="1"/>
                  </a:lnTo>
                  <a:lnTo>
                    <a:pt x="7" y="5"/>
                  </a:lnTo>
                  <a:lnTo>
                    <a:pt x="2" y="12"/>
                  </a:lnTo>
                  <a:lnTo>
                    <a:pt x="0" y="17"/>
                  </a:lnTo>
                  <a:lnTo>
                    <a:pt x="19" y="21"/>
                  </a:lnTo>
                  <a:lnTo>
                    <a:pt x="36" y="26"/>
                  </a:lnTo>
                  <a:close/>
                </a:path>
              </a:pathLst>
            </a:custGeom>
            <a:solidFill>
              <a:srgbClr val="400060"/>
            </a:solidFill>
            <a:ln w="0">
              <a:solidFill>
                <a:srgbClr val="000000"/>
              </a:solidFill>
              <a:prstDash val="solid"/>
              <a:round/>
              <a:headEnd/>
              <a:tailEnd/>
            </a:ln>
          </p:spPr>
          <p:txBody>
            <a:bodyPr/>
            <a:lstStyle/>
            <a:p>
              <a:endParaRPr lang="fr-FR"/>
            </a:p>
          </p:txBody>
        </p:sp>
        <p:sp>
          <p:nvSpPr>
            <p:cNvPr id="40" name="Freeform 37"/>
            <p:cNvSpPr>
              <a:spLocks/>
            </p:cNvSpPr>
            <p:nvPr/>
          </p:nvSpPr>
          <p:spPr bwMode="auto">
            <a:xfrm>
              <a:off x="1760" y="1766"/>
              <a:ext cx="15" cy="6"/>
            </a:xfrm>
            <a:custGeom>
              <a:avLst/>
              <a:gdLst>
                <a:gd name="T0" fmla="*/ 15 w 15"/>
                <a:gd name="T1" fmla="*/ 6 h 6"/>
                <a:gd name="T2" fmla="*/ 13 w 15"/>
                <a:gd name="T3" fmla="*/ 2 h 6"/>
                <a:gd name="T4" fmla="*/ 10 w 15"/>
                <a:gd name="T5" fmla="*/ 0 h 6"/>
                <a:gd name="T6" fmla="*/ 6 w 15"/>
                <a:gd name="T7" fmla="*/ 0 h 6"/>
                <a:gd name="T8" fmla="*/ 2 w 15"/>
                <a:gd name="T9" fmla="*/ 2 h 6"/>
                <a:gd name="T10" fmla="*/ 0 w 15"/>
                <a:gd name="T11" fmla="*/ 5 h 6"/>
                <a:gd name="T12" fmla="*/ 15 w 15"/>
                <a:gd name="T13" fmla="*/ 6 h 6"/>
                <a:gd name="T14" fmla="*/ 0 60000 65536"/>
                <a:gd name="T15" fmla="*/ 0 60000 65536"/>
                <a:gd name="T16" fmla="*/ 0 60000 65536"/>
                <a:gd name="T17" fmla="*/ 0 60000 65536"/>
                <a:gd name="T18" fmla="*/ 0 60000 65536"/>
                <a:gd name="T19" fmla="*/ 0 60000 65536"/>
                <a:gd name="T20" fmla="*/ 0 60000 65536"/>
                <a:gd name="T21" fmla="*/ 0 w 15"/>
                <a:gd name="T22" fmla="*/ 0 h 6"/>
                <a:gd name="T23" fmla="*/ 15 w 1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6">
                  <a:moveTo>
                    <a:pt x="15" y="6"/>
                  </a:moveTo>
                  <a:lnTo>
                    <a:pt x="13" y="2"/>
                  </a:lnTo>
                  <a:lnTo>
                    <a:pt x="10" y="0"/>
                  </a:lnTo>
                  <a:lnTo>
                    <a:pt x="6" y="0"/>
                  </a:lnTo>
                  <a:lnTo>
                    <a:pt x="2" y="2"/>
                  </a:lnTo>
                  <a:lnTo>
                    <a:pt x="0" y="5"/>
                  </a:lnTo>
                  <a:lnTo>
                    <a:pt x="15" y="6"/>
                  </a:lnTo>
                  <a:close/>
                </a:path>
              </a:pathLst>
            </a:custGeom>
            <a:solidFill>
              <a:srgbClr val="000000"/>
            </a:solidFill>
            <a:ln w="0">
              <a:solidFill>
                <a:srgbClr val="000000"/>
              </a:solidFill>
              <a:prstDash val="solid"/>
              <a:round/>
              <a:headEnd/>
              <a:tailEnd/>
            </a:ln>
          </p:spPr>
          <p:txBody>
            <a:bodyPr/>
            <a:lstStyle/>
            <a:p>
              <a:endParaRPr lang="fr-FR"/>
            </a:p>
          </p:txBody>
        </p:sp>
        <p:sp>
          <p:nvSpPr>
            <p:cNvPr id="41" name="Freeform 38"/>
            <p:cNvSpPr>
              <a:spLocks/>
            </p:cNvSpPr>
            <p:nvPr/>
          </p:nvSpPr>
          <p:spPr bwMode="auto">
            <a:xfrm>
              <a:off x="1925" y="1762"/>
              <a:ext cx="12" cy="6"/>
            </a:xfrm>
            <a:custGeom>
              <a:avLst/>
              <a:gdLst>
                <a:gd name="T0" fmla="*/ 3 w 12"/>
                <a:gd name="T1" fmla="*/ 3 h 6"/>
                <a:gd name="T2" fmla="*/ 12 w 12"/>
                <a:gd name="T3" fmla="*/ 6 h 6"/>
                <a:gd name="T4" fmla="*/ 9 w 12"/>
                <a:gd name="T5" fmla="*/ 3 h 6"/>
                <a:gd name="T6" fmla="*/ 6 w 12"/>
                <a:gd name="T7" fmla="*/ 0 h 6"/>
                <a:gd name="T8" fmla="*/ 3 w 12"/>
                <a:gd name="T9" fmla="*/ 0 h 6"/>
                <a:gd name="T10" fmla="*/ 0 w 12"/>
                <a:gd name="T11" fmla="*/ 3 h 6"/>
                <a:gd name="T12" fmla="*/ 3 w 12"/>
                <a:gd name="T13" fmla="*/ 3 h 6"/>
                <a:gd name="T14" fmla="*/ 0 60000 65536"/>
                <a:gd name="T15" fmla="*/ 0 60000 65536"/>
                <a:gd name="T16" fmla="*/ 0 60000 65536"/>
                <a:gd name="T17" fmla="*/ 0 60000 65536"/>
                <a:gd name="T18" fmla="*/ 0 60000 65536"/>
                <a:gd name="T19" fmla="*/ 0 60000 65536"/>
                <a:gd name="T20" fmla="*/ 0 60000 65536"/>
                <a:gd name="T21" fmla="*/ 0 w 12"/>
                <a:gd name="T22" fmla="*/ 0 h 6"/>
                <a:gd name="T23" fmla="*/ 12 w 1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6">
                  <a:moveTo>
                    <a:pt x="3" y="3"/>
                  </a:moveTo>
                  <a:lnTo>
                    <a:pt x="12" y="6"/>
                  </a:lnTo>
                  <a:lnTo>
                    <a:pt x="9" y="3"/>
                  </a:lnTo>
                  <a:lnTo>
                    <a:pt x="6" y="0"/>
                  </a:lnTo>
                  <a:lnTo>
                    <a:pt x="3" y="0"/>
                  </a:lnTo>
                  <a:lnTo>
                    <a:pt x="0" y="3"/>
                  </a:lnTo>
                  <a:lnTo>
                    <a:pt x="3" y="3"/>
                  </a:lnTo>
                  <a:close/>
                </a:path>
              </a:pathLst>
            </a:custGeom>
            <a:solidFill>
              <a:srgbClr val="000000"/>
            </a:solidFill>
            <a:ln w="0">
              <a:solidFill>
                <a:srgbClr val="000000"/>
              </a:solidFill>
              <a:prstDash val="solid"/>
              <a:round/>
              <a:headEnd/>
              <a:tailEnd/>
            </a:ln>
          </p:spPr>
          <p:txBody>
            <a:bodyPr/>
            <a:lstStyle/>
            <a:p>
              <a:endParaRPr lang="fr-FR"/>
            </a:p>
          </p:txBody>
        </p:sp>
        <p:sp>
          <p:nvSpPr>
            <p:cNvPr id="42" name="Freeform 39"/>
            <p:cNvSpPr>
              <a:spLocks/>
            </p:cNvSpPr>
            <p:nvPr/>
          </p:nvSpPr>
          <p:spPr bwMode="auto">
            <a:xfrm>
              <a:off x="1682" y="1987"/>
              <a:ext cx="13" cy="8"/>
            </a:xfrm>
            <a:custGeom>
              <a:avLst/>
              <a:gdLst>
                <a:gd name="T0" fmla="*/ 0 w 13"/>
                <a:gd name="T1" fmla="*/ 0 h 8"/>
                <a:gd name="T2" fmla="*/ 4 w 13"/>
                <a:gd name="T3" fmla="*/ 0 h 8"/>
                <a:gd name="T4" fmla="*/ 7 w 13"/>
                <a:gd name="T5" fmla="*/ 3 h 8"/>
                <a:gd name="T6" fmla="*/ 11 w 13"/>
                <a:gd name="T7" fmla="*/ 5 h 8"/>
                <a:gd name="T8" fmla="*/ 13 w 13"/>
                <a:gd name="T9" fmla="*/ 8 h 8"/>
                <a:gd name="T10" fmla="*/ 0 60000 65536"/>
                <a:gd name="T11" fmla="*/ 0 60000 65536"/>
                <a:gd name="T12" fmla="*/ 0 60000 65536"/>
                <a:gd name="T13" fmla="*/ 0 60000 65536"/>
                <a:gd name="T14" fmla="*/ 0 60000 65536"/>
                <a:gd name="T15" fmla="*/ 0 w 13"/>
                <a:gd name="T16" fmla="*/ 0 h 8"/>
                <a:gd name="T17" fmla="*/ 13 w 13"/>
                <a:gd name="T18" fmla="*/ 8 h 8"/>
              </a:gdLst>
              <a:ahLst/>
              <a:cxnLst>
                <a:cxn ang="T10">
                  <a:pos x="T0" y="T1"/>
                </a:cxn>
                <a:cxn ang="T11">
                  <a:pos x="T2" y="T3"/>
                </a:cxn>
                <a:cxn ang="T12">
                  <a:pos x="T4" y="T5"/>
                </a:cxn>
                <a:cxn ang="T13">
                  <a:pos x="T6" y="T7"/>
                </a:cxn>
                <a:cxn ang="T14">
                  <a:pos x="T8" y="T9"/>
                </a:cxn>
              </a:cxnLst>
              <a:rect l="T15" t="T16" r="T17" b="T18"/>
              <a:pathLst>
                <a:path w="13" h="8">
                  <a:moveTo>
                    <a:pt x="0" y="0"/>
                  </a:moveTo>
                  <a:lnTo>
                    <a:pt x="4" y="0"/>
                  </a:lnTo>
                  <a:lnTo>
                    <a:pt x="7" y="3"/>
                  </a:lnTo>
                  <a:lnTo>
                    <a:pt x="11" y="5"/>
                  </a:lnTo>
                  <a:lnTo>
                    <a:pt x="13" y="8"/>
                  </a:lnTo>
                </a:path>
              </a:pathLst>
            </a:custGeom>
            <a:noFill/>
            <a:ln w="0">
              <a:solidFill>
                <a:srgbClr val="000000"/>
              </a:solidFill>
              <a:prstDash val="solid"/>
              <a:round/>
              <a:headEnd/>
              <a:tailEnd/>
            </a:ln>
          </p:spPr>
          <p:txBody>
            <a:bodyPr/>
            <a:lstStyle/>
            <a:p>
              <a:endParaRPr lang="fr-FR"/>
            </a:p>
          </p:txBody>
        </p:sp>
        <p:sp>
          <p:nvSpPr>
            <p:cNvPr id="43" name="Freeform 40"/>
            <p:cNvSpPr>
              <a:spLocks/>
            </p:cNvSpPr>
            <p:nvPr/>
          </p:nvSpPr>
          <p:spPr bwMode="auto">
            <a:xfrm>
              <a:off x="1716" y="1981"/>
              <a:ext cx="20" cy="25"/>
            </a:xfrm>
            <a:custGeom>
              <a:avLst/>
              <a:gdLst>
                <a:gd name="T0" fmla="*/ 0 w 20"/>
                <a:gd name="T1" fmla="*/ 1 h 25"/>
                <a:gd name="T2" fmla="*/ 7 w 20"/>
                <a:gd name="T3" fmla="*/ 0 h 25"/>
                <a:gd name="T4" fmla="*/ 13 w 20"/>
                <a:gd name="T5" fmla="*/ 1 h 25"/>
                <a:gd name="T6" fmla="*/ 17 w 20"/>
                <a:gd name="T7" fmla="*/ 3 h 25"/>
                <a:gd name="T8" fmla="*/ 19 w 20"/>
                <a:gd name="T9" fmla="*/ 6 h 25"/>
                <a:gd name="T10" fmla="*/ 20 w 20"/>
                <a:gd name="T11" fmla="*/ 11 h 25"/>
                <a:gd name="T12" fmla="*/ 20 w 20"/>
                <a:gd name="T13" fmla="*/ 15 h 25"/>
                <a:gd name="T14" fmla="*/ 20 w 20"/>
                <a:gd name="T15" fmla="*/ 19 h 25"/>
                <a:gd name="T16" fmla="*/ 20 w 20"/>
                <a:gd name="T17" fmla="*/ 2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5"/>
                <a:gd name="T29" fmla="*/ 20 w 20"/>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5">
                  <a:moveTo>
                    <a:pt x="0" y="1"/>
                  </a:moveTo>
                  <a:lnTo>
                    <a:pt x="7" y="0"/>
                  </a:lnTo>
                  <a:lnTo>
                    <a:pt x="13" y="1"/>
                  </a:lnTo>
                  <a:lnTo>
                    <a:pt x="17" y="3"/>
                  </a:lnTo>
                  <a:lnTo>
                    <a:pt x="19" y="6"/>
                  </a:lnTo>
                  <a:lnTo>
                    <a:pt x="20" y="11"/>
                  </a:lnTo>
                  <a:lnTo>
                    <a:pt x="20" y="15"/>
                  </a:lnTo>
                  <a:lnTo>
                    <a:pt x="20" y="19"/>
                  </a:lnTo>
                  <a:lnTo>
                    <a:pt x="20" y="25"/>
                  </a:lnTo>
                </a:path>
              </a:pathLst>
            </a:custGeom>
            <a:noFill/>
            <a:ln w="0">
              <a:solidFill>
                <a:srgbClr val="000000"/>
              </a:solidFill>
              <a:prstDash val="solid"/>
              <a:round/>
              <a:headEnd/>
              <a:tailEnd/>
            </a:ln>
          </p:spPr>
          <p:txBody>
            <a:bodyPr/>
            <a:lstStyle/>
            <a:p>
              <a:endParaRPr lang="fr-FR"/>
            </a:p>
          </p:txBody>
        </p:sp>
        <p:sp>
          <p:nvSpPr>
            <p:cNvPr id="44" name="Freeform 41"/>
            <p:cNvSpPr>
              <a:spLocks/>
            </p:cNvSpPr>
            <p:nvPr/>
          </p:nvSpPr>
          <p:spPr bwMode="auto">
            <a:xfrm>
              <a:off x="1742" y="2011"/>
              <a:ext cx="23" cy="24"/>
            </a:xfrm>
            <a:custGeom>
              <a:avLst/>
              <a:gdLst>
                <a:gd name="T0" fmla="*/ 0 w 23"/>
                <a:gd name="T1" fmla="*/ 1 h 24"/>
                <a:gd name="T2" fmla="*/ 5 w 23"/>
                <a:gd name="T3" fmla="*/ 0 h 24"/>
                <a:gd name="T4" fmla="*/ 9 w 23"/>
                <a:gd name="T5" fmla="*/ 1 h 24"/>
                <a:gd name="T6" fmla="*/ 13 w 23"/>
                <a:gd name="T7" fmla="*/ 3 h 24"/>
                <a:gd name="T8" fmla="*/ 17 w 23"/>
                <a:gd name="T9" fmla="*/ 7 h 24"/>
                <a:gd name="T10" fmla="*/ 20 w 23"/>
                <a:gd name="T11" fmla="*/ 10 h 24"/>
                <a:gd name="T12" fmla="*/ 22 w 23"/>
                <a:gd name="T13" fmla="*/ 16 h 24"/>
                <a:gd name="T14" fmla="*/ 23 w 23"/>
                <a:gd name="T15" fmla="*/ 20 h 24"/>
                <a:gd name="T16" fmla="*/ 23 w 23"/>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4"/>
                <a:gd name="T29" fmla="*/ 23 w 23"/>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4">
                  <a:moveTo>
                    <a:pt x="0" y="1"/>
                  </a:moveTo>
                  <a:lnTo>
                    <a:pt x="5" y="0"/>
                  </a:lnTo>
                  <a:lnTo>
                    <a:pt x="9" y="1"/>
                  </a:lnTo>
                  <a:lnTo>
                    <a:pt x="13" y="3"/>
                  </a:lnTo>
                  <a:lnTo>
                    <a:pt x="17" y="7"/>
                  </a:lnTo>
                  <a:lnTo>
                    <a:pt x="20" y="10"/>
                  </a:lnTo>
                  <a:lnTo>
                    <a:pt x="22" y="16"/>
                  </a:lnTo>
                  <a:lnTo>
                    <a:pt x="23" y="20"/>
                  </a:lnTo>
                  <a:lnTo>
                    <a:pt x="23" y="24"/>
                  </a:lnTo>
                </a:path>
              </a:pathLst>
            </a:custGeom>
            <a:noFill/>
            <a:ln w="0">
              <a:solidFill>
                <a:srgbClr val="000000"/>
              </a:solidFill>
              <a:prstDash val="solid"/>
              <a:round/>
              <a:headEnd/>
              <a:tailEnd/>
            </a:ln>
          </p:spPr>
          <p:txBody>
            <a:bodyPr/>
            <a:lstStyle/>
            <a:p>
              <a:endParaRPr lang="fr-FR"/>
            </a:p>
          </p:txBody>
        </p:sp>
        <p:sp>
          <p:nvSpPr>
            <p:cNvPr id="45" name="Freeform 42"/>
            <p:cNvSpPr>
              <a:spLocks/>
            </p:cNvSpPr>
            <p:nvPr/>
          </p:nvSpPr>
          <p:spPr bwMode="auto">
            <a:xfrm>
              <a:off x="1775" y="2041"/>
              <a:ext cx="19" cy="16"/>
            </a:xfrm>
            <a:custGeom>
              <a:avLst/>
              <a:gdLst>
                <a:gd name="T0" fmla="*/ 0 w 19"/>
                <a:gd name="T1" fmla="*/ 0 h 16"/>
                <a:gd name="T2" fmla="*/ 5 w 19"/>
                <a:gd name="T3" fmla="*/ 1 h 16"/>
                <a:gd name="T4" fmla="*/ 12 w 19"/>
                <a:gd name="T5" fmla="*/ 5 h 16"/>
                <a:gd name="T6" fmla="*/ 17 w 19"/>
                <a:gd name="T7" fmla="*/ 9 h 16"/>
                <a:gd name="T8" fmla="*/ 19 w 19"/>
                <a:gd name="T9" fmla="*/ 16 h 16"/>
                <a:gd name="T10" fmla="*/ 0 60000 65536"/>
                <a:gd name="T11" fmla="*/ 0 60000 65536"/>
                <a:gd name="T12" fmla="*/ 0 60000 65536"/>
                <a:gd name="T13" fmla="*/ 0 60000 65536"/>
                <a:gd name="T14" fmla="*/ 0 60000 65536"/>
                <a:gd name="T15" fmla="*/ 0 w 19"/>
                <a:gd name="T16" fmla="*/ 0 h 16"/>
                <a:gd name="T17" fmla="*/ 19 w 19"/>
                <a:gd name="T18" fmla="*/ 16 h 16"/>
              </a:gdLst>
              <a:ahLst/>
              <a:cxnLst>
                <a:cxn ang="T10">
                  <a:pos x="T0" y="T1"/>
                </a:cxn>
                <a:cxn ang="T11">
                  <a:pos x="T2" y="T3"/>
                </a:cxn>
                <a:cxn ang="T12">
                  <a:pos x="T4" y="T5"/>
                </a:cxn>
                <a:cxn ang="T13">
                  <a:pos x="T6" y="T7"/>
                </a:cxn>
                <a:cxn ang="T14">
                  <a:pos x="T8" y="T9"/>
                </a:cxn>
              </a:cxnLst>
              <a:rect l="T15" t="T16" r="T17" b="T18"/>
              <a:pathLst>
                <a:path w="19" h="16">
                  <a:moveTo>
                    <a:pt x="0" y="0"/>
                  </a:moveTo>
                  <a:lnTo>
                    <a:pt x="5" y="1"/>
                  </a:lnTo>
                  <a:lnTo>
                    <a:pt x="12" y="5"/>
                  </a:lnTo>
                  <a:lnTo>
                    <a:pt x="17" y="9"/>
                  </a:lnTo>
                  <a:lnTo>
                    <a:pt x="19" y="16"/>
                  </a:lnTo>
                </a:path>
              </a:pathLst>
            </a:custGeom>
            <a:noFill/>
            <a:ln w="0">
              <a:solidFill>
                <a:srgbClr val="000000"/>
              </a:solidFill>
              <a:prstDash val="solid"/>
              <a:round/>
              <a:headEnd/>
              <a:tailEnd/>
            </a:ln>
          </p:spPr>
          <p:txBody>
            <a:bodyPr/>
            <a:lstStyle/>
            <a:p>
              <a:endParaRPr lang="fr-FR"/>
            </a:p>
          </p:txBody>
        </p:sp>
        <p:sp>
          <p:nvSpPr>
            <p:cNvPr id="46" name="Freeform 43"/>
            <p:cNvSpPr>
              <a:spLocks/>
            </p:cNvSpPr>
            <p:nvPr/>
          </p:nvSpPr>
          <p:spPr bwMode="auto">
            <a:xfrm>
              <a:off x="1984" y="1962"/>
              <a:ext cx="21" cy="23"/>
            </a:xfrm>
            <a:custGeom>
              <a:avLst/>
              <a:gdLst>
                <a:gd name="T0" fmla="*/ 21 w 21"/>
                <a:gd name="T1" fmla="*/ 0 h 23"/>
                <a:gd name="T2" fmla="*/ 16 w 21"/>
                <a:gd name="T3" fmla="*/ 0 h 23"/>
                <a:gd name="T4" fmla="*/ 10 w 21"/>
                <a:gd name="T5" fmla="*/ 0 h 23"/>
                <a:gd name="T6" fmla="*/ 6 w 21"/>
                <a:gd name="T7" fmla="*/ 2 h 23"/>
                <a:gd name="T8" fmla="*/ 4 w 21"/>
                <a:gd name="T9" fmla="*/ 5 h 23"/>
                <a:gd name="T10" fmla="*/ 1 w 21"/>
                <a:gd name="T11" fmla="*/ 8 h 23"/>
                <a:gd name="T12" fmla="*/ 0 w 21"/>
                <a:gd name="T13" fmla="*/ 12 h 23"/>
                <a:gd name="T14" fmla="*/ 0 w 21"/>
                <a:gd name="T15" fmla="*/ 17 h 23"/>
                <a:gd name="T16" fmla="*/ 1 w 21"/>
                <a:gd name="T17" fmla="*/ 23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3"/>
                <a:gd name="T29" fmla="*/ 21 w 21"/>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3">
                  <a:moveTo>
                    <a:pt x="21" y="0"/>
                  </a:moveTo>
                  <a:lnTo>
                    <a:pt x="16" y="0"/>
                  </a:lnTo>
                  <a:lnTo>
                    <a:pt x="10" y="0"/>
                  </a:lnTo>
                  <a:lnTo>
                    <a:pt x="6" y="2"/>
                  </a:lnTo>
                  <a:lnTo>
                    <a:pt x="4" y="5"/>
                  </a:lnTo>
                  <a:lnTo>
                    <a:pt x="1" y="8"/>
                  </a:lnTo>
                  <a:lnTo>
                    <a:pt x="0" y="12"/>
                  </a:lnTo>
                  <a:lnTo>
                    <a:pt x="0" y="17"/>
                  </a:lnTo>
                  <a:lnTo>
                    <a:pt x="1" y="23"/>
                  </a:lnTo>
                </a:path>
              </a:pathLst>
            </a:custGeom>
            <a:noFill/>
            <a:ln w="0">
              <a:solidFill>
                <a:srgbClr val="000000"/>
              </a:solidFill>
              <a:prstDash val="solid"/>
              <a:round/>
              <a:headEnd/>
              <a:tailEnd/>
            </a:ln>
          </p:spPr>
          <p:txBody>
            <a:bodyPr/>
            <a:lstStyle/>
            <a:p>
              <a:endParaRPr lang="fr-FR"/>
            </a:p>
          </p:txBody>
        </p:sp>
        <p:sp>
          <p:nvSpPr>
            <p:cNvPr id="47" name="Freeform 44"/>
            <p:cNvSpPr>
              <a:spLocks/>
            </p:cNvSpPr>
            <p:nvPr/>
          </p:nvSpPr>
          <p:spPr bwMode="auto">
            <a:xfrm>
              <a:off x="1952" y="1987"/>
              <a:ext cx="27" cy="31"/>
            </a:xfrm>
            <a:custGeom>
              <a:avLst/>
              <a:gdLst>
                <a:gd name="T0" fmla="*/ 27 w 27"/>
                <a:gd name="T1" fmla="*/ 2 h 31"/>
                <a:gd name="T2" fmla="*/ 21 w 27"/>
                <a:gd name="T3" fmla="*/ 0 h 31"/>
                <a:gd name="T4" fmla="*/ 16 w 27"/>
                <a:gd name="T5" fmla="*/ 0 h 31"/>
                <a:gd name="T6" fmla="*/ 11 w 27"/>
                <a:gd name="T7" fmla="*/ 2 h 31"/>
                <a:gd name="T8" fmla="*/ 5 w 27"/>
                <a:gd name="T9" fmla="*/ 5 h 31"/>
                <a:gd name="T10" fmla="*/ 2 w 27"/>
                <a:gd name="T11" fmla="*/ 9 h 31"/>
                <a:gd name="T12" fmla="*/ 0 w 27"/>
                <a:gd name="T13" fmla="*/ 15 h 31"/>
                <a:gd name="T14" fmla="*/ 0 w 27"/>
                <a:gd name="T15" fmla="*/ 22 h 31"/>
                <a:gd name="T16" fmla="*/ 1 w 27"/>
                <a:gd name="T17" fmla="*/ 31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31"/>
                <a:gd name="T29" fmla="*/ 27 w 27"/>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31">
                  <a:moveTo>
                    <a:pt x="27" y="2"/>
                  </a:moveTo>
                  <a:lnTo>
                    <a:pt x="21" y="0"/>
                  </a:lnTo>
                  <a:lnTo>
                    <a:pt x="16" y="0"/>
                  </a:lnTo>
                  <a:lnTo>
                    <a:pt x="11" y="2"/>
                  </a:lnTo>
                  <a:lnTo>
                    <a:pt x="5" y="5"/>
                  </a:lnTo>
                  <a:lnTo>
                    <a:pt x="2" y="9"/>
                  </a:lnTo>
                  <a:lnTo>
                    <a:pt x="0" y="15"/>
                  </a:lnTo>
                  <a:lnTo>
                    <a:pt x="0" y="22"/>
                  </a:lnTo>
                  <a:lnTo>
                    <a:pt x="1" y="31"/>
                  </a:lnTo>
                </a:path>
              </a:pathLst>
            </a:custGeom>
            <a:noFill/>
            <a:ln w="0">
              <a:solidFill>
                <a:srgbClr val="000000"/>
              </a:solidFill>
              <a:prstDash val="solid"/>
              <a:round/>
              <a:headEnd/>
              <a:tailEnd/>
            </a:ln>
          </p:spPr>
          <p:txBody>
            <a:bodyPr/>
            <a:lstStyle/>
            <a:p>
              <a:endParaRPr lang="fr-FR"/>
            </a:p>
          </p:txBody>
        </p:sp>
        <p:sp>
          <p:nvSpPr>
            <p:cNvPr id="48" name="Freeform 45"/>
            <p:cNvSpPr>
              <a:spLocks/>
            </p:cNvSpPr>
            <p:nvPr/>
          </p:nvSpPr>
          <p:spPr bwMode="auto">
            <a:xfrm>
              <a:off x="1920" y="2023"/>
              <a:ext cx="24" cy="39"/>
            </a:xfrm>
            <a:custGeom>
              <a:avLst/>
              <a:gdLst>
                <a:gd name="T0" fmla="*/ 24 w 24"/>
                <a:gd name="T1" fmla="*/ 0 h 39"/>
                <a:gd name="T2" fmla="*/ 18 w 24"/>
                <a:gd name="T3" fmla="*/ 0 h 39"/>
                <a:gd name="T4" fmla="*/ 11 w 24"/>
                <a:gd name="T5" fmla="*/ 1 h 39"/>
                <a:gd name="T6" fmla="*/ 7 w 24"/>
                <a:gd name="T7" fmla="*/ 6 h 39"/>
                <a:gd name="T8" fmla="*/ 4 w 24"/>
                <a:gd name="T9" fmla="*/ 11 h 39"/>
                <a:gd name="T10" fmla="*/ 1 w 24"/>
                <a:gd name="T11" fmla="*/ 18 h 39"/>
                <a:gd name="T12" fmla="*/ 0 w 24"/>
                <a:gd name="T13" fmla="*/ 25 h 39"/>
                <a:gd name="T14" fmla="*/ 1 w 24"/>
                <a:gd name="T15" fmla="*/ 33 h 39"/>
                <a:gd name="T16" fmla="*/ 4 w 24"/>
                <a:gd name="T17" fmla="*/ 39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39"/>
                <a:gd name="T29" fmla="*/ 24 w 24"/>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39">
                  <a:moveTo>
                    <a:pt x="24" y="0"/>
                  </a:moveTo>
                  <a:lnTo>
                    <a:pt x="18" y="0"/>
                  </a:lnTo>
                  <a:lnTo>
                    <a:pt x="11" y="1"/>
                  </a:lnTo>
                  <a:lnTo>
                    <a:pt x="7" y="6"/>
                  </a:lnTo>
                  <a:lnTo>
                    <a:pt x="4" y="11"/>
                  </a:lnTo>
                  <a:lnTo>
                    <a:pt x="1" y="18"/>
                  </a:lnTo>
                  <a:lnTo>
                    <a:pt x="0" y="25"/>
                  </a:lnTo>
                  <a:lnTo>
                    <a:pt x="1" y="33"/>
                  </a:lnTo>
                  <a:lnTo>
                    <a:pt x="4" y="39"/>
                  </a:lnTo>
                </a:path>
              </a:pathLst>
            </a:custGeom>
            <a:noFill/>
            <a:ln w="0">
              <a:solidFill>
                <a:srgbClr val="000000"/>
              </a:solidFill>
              <a:prstDash val="solid"/>
              <a:round/>
              <a:headEnd/>
              <a:tailEnd/>
            </a:ln>
          </p:spPr>
          <p:txBody>
            <a:bodyPr/>
            <a:lstStyle/>
            <a:p>
              <a:endParaRPr lang="fr-FR"/>
            </a:p>
          </p:txBody>
        </p:sp>
        <p:sp>
          <p:nvSpPr>
            <p:cNvPr id="49" name="Freeform 46"/>
            <p:cNvSpPr>
              <a:spLocks/>
            </p:cNvSpPr>
            <p:nvPr/>
          </p:nvSpPr>
          <p:spPr bwMode="auto">
            <a:xfrm>
              <a:off x="1893" y="2070"/>
              <a:ext cx="23" cy="28"/>
            </a:xfrm>
            <a:custGeom>
              <a:avLst/>
              <a:gdLst>
                <a:gd name="T0" fmla="*/ 23 w 23"/>
                <a:gd name="T1" fmla="*/ 0 h 28"/>
                <a:gd name="T2" fmla="*/ 18 w 23"/>
                <a:gd name="T3" fmla="*/ 0 h 28"/>
                <a:gd name="T4" fmla="*/ 13 w 23"/>
                <a:gd name="T5" fmla="*/ 1 h 28"/>
                <a:gd name="T6" fmla="*/ 9 w 23"/>
                <a:gd name="T7" fmla="*/ 4 h 28"/>
                <a:gd name="T8" fmla="*/ 6 w 23"/>
                <a:gd name="T9" fmla="*/ 8 h 28"/>
                <a:gd name="T10" fmla="*/ 2 w 23"/>
                <a:gd name="T11" fmla="*/ 13 h 28"/>
                <a:gd name="T12" fmla="*/ 1 w 23"/>
                <a:gd name="T13" fmla="*/ 19 h 28"/>
                <a:gd name="T14" fmla="*/ 0 w 23"/>
                <a:gd name="T15" fmla="*/ 24 h 28"/>
                <a:gd name="T16" fmla="*/ 0 w 23"/>
                <a:gd name="T17" fmla="*/ 28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8"/>
                <a:gd name="T29" fmla="*/ 23 w 23"/>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8">
                  <a:moveTo>
                    <a:pt x="23" y="0"/>
                  </a:moveTo>
                  <a:lnTo>
                    <a:pt x="18" y="0"/>
                  </a:lnTo>
                  <a:lnTo>
                    <a:pt x="13" y="1"/>
                  </a:lnTo>
                  <a:lnTo>
                    <a:pt x="9" y="4"/>
                  </a:lnTo>
                  <a:lnTo>
                    <a:pt x="6" y="8"/>
                  </a:lnTo>
                  <a:lnTo>
                    <a:pt x="2" y="13"/>
                  </a:lnTo>
                  <a:lnTo>
                    <a:pt x="1" y="19"/>
                  </a:lnTo>
                  <a:lnTo>
                    <a:pt x="0" y="24"/>
                  </a:lnTo>
                  <a:lnTo>
                    <a:pt x="0" y="28"/>
                  </a:lnTo>
                </a:path>
              </a:pathLst>
            </a:custGeom>
            <a:noFill/>
            <a:ln w="0">
              <a:solidFill>
                <a:srgbClr val="000000"/>
              </a:solidFill>
              <a:prstDash val="solid"/>
              <a:round/>
              <a:headEnd/>
              <a:tailEnd/>
            </a:ln>
          </p:spPr>
          <p:txBody>
            <a:bodyPr/>
            <a:lstStyle/>
            <a:p>
              <a:endParaRPr lang="fr-FR"/>
            </a:p>
          </p:txBody>
        </p:sp>
        <p:sp>
          <p:nvSpPr>
            <p:cNvPr id="50" name="Freeform 47"/>
            <p:cNvSpPr>
              <a:spLocks/>
            </p:cNvSpPr>
            <p:nvPr/>
          </p:nvSpPr>
          <p:spPr bwMode="auto">
            <a:xfrm>
              <a:off x="1802" y="1953"/>
              <a:ext cx="4" cy="47"/>
            </a:xfrm>
            <a:custGeom>
              <a:avLst/>
              <a:gdLst>
                <a:gd name="T0" fmla="*/ 4 w 4"/>
                <a:gd name="T1" fmla="*/ 47 h 47"/>
                <a:gd name="T2" fmla="*/ 2 w 4"/>
                <a:gd name="T3" fmla="*/ 27 h 47"/>
                <a:gd name="T4" fmla="*/ 0 w 4"/>
                <a:gd name="T5" fmla="*/ 0 h 47"/>
                <a:gd name="T6" fmla="*/ 0 60000 65536"/>
                <a:gd name="T7" fmla="*/ 0 60000 65536"/>
                <a:gd name="T8" fmla="*/ 0 60000 65536"/>
                <a:gd name="T9" fmla="*/ 0 w 4"/>
                <a:gd name="T10" fmla="*/ 0 h 47"/>
                <a:gd name="T11" fmla="*/ 4 w 4"/>
                <a:gd name="T12" fmla="*/ 47 h 47"/>
              </a:gdLst>
              <a:ahLst/>
              <a:cxnLst>
                <a:cxn ang="T6">
                  <a:pos x="T0" y="T1"/>
                </a:cxn>
                <a:cxn ang="T7">
                  <a:pos x="T2" y="T3"/>
                </a:cxn>
                <a:cxn ang="T8">
                  <a:pos x="T4" y="T5"/>
                </a:cxn>
              </a:cxnLst>
              <a:rect l="T9" t="T10" r="T11" b="T12"/>
              <a:pathLst>
                <a:path w="4" h="47">
                  <a:moveTo>
                    <a:pt x="4" y="47"/>
                  </a:moveTo>
                  <a:lnTo>
                    <a:pt x="2" y="27"/>
                  </a:lnTo>
                  <a:lnTo>
                    <a:pt x="0" y="0"/>
                  </a:lnTo>
                </a:path>
              </a:pathLst>
            </a:custGeom>
            <a:noFill/>
            <a:ln w="0">
              <a:solidFill>
                <a:srgbClr val="000000"/>
              </a:solidFill>
              <a:prstDash val="solid"/>
              <a:round/>
              <a:headEnd/>
              <a:tailEnd/>
            </a:ln>
          </p:spPr>
          <p:txBody>
            <a:bodyPr/>
            <a:lstStyle/>
            <a:p>
              <a:endParaRPr lang="fr-FR"/>
            </a:p>
          </p:txBody>
        </p:sp>
        <p:sp>
          <p:nvSpPr>
            <p:cNvPr id="51" name="Line 48"/>
            <p:cNvSpPr>
              <a:spLocks noChangeShapeType="1"/>
            </p:cNvSpPr>
            <p:nvPr/>
          </p:nvSpPr>
          <p:spPr bwMode="auto">
            <a:xfrm flipH="1" flipV="1">
              <a:off x="1837" y="1942"/>
              <a:ext cx="2" cy="55"/>
            </a:xfrm>
            <a:prstGeom prst="line">
              <a:avLst/>
            </a:prstGeom>
            <a:noFill/>
            <a:ln w="0">
              <a:solidFill>
                <a:srgbClr val="000000"/>
              </a:solidFill>
              <a:round/>
              <a:headEnd/>
              <a:tailEnd/>
            </a:ln>
          </p:spPr>
          <p:txBody>
            <a:bodyPr/>
            <a:lstStyle/>
            <a:p>
              <a:endParaRPr lang="fr-FR"/>
            </a:p>
          </p:txBody>
        </p:sp>
        <p:sp>
          <p:nvSpPr>
            <p:cNvPr id="52" name="Freeform 49"/>
            <p:cNvSpPr>
              <a:spLocks/>
            </p:cNvSpPr>
            <p:nvPr/>
          </p:nvSpPr>
          <p:spPr bwMode="auto">
            <a:xfrm>
              <a:off x="1872" y="1939"/>
              <a:ext cx="7" cy="57"/>
            </a:xfrm>
            <a:custGeom>
              <a:avLst/>
              <a:gdLst>
                <a:gd name="T0" fmla="*/ 0 w 7"/>
                <a:gd name="T1" fmla="*/ 57 h 57"/>
                <a:gd name="T2" fmla="*/ 3 w 7"/>
                <a:gd name="T3" fmla="*/ 45 h 57"/>
                <a:gd name="T4" fmla="*/ 5 w 7"/>
                <a:gd name="T5" fmla="*/ 30 h 57"/>
                <a:gd name="T6" fmla="*/ 6 w 7"/>
                <a:gd name="T7" fmla="*/ 15 h 57"/>
                <a:gd name="T8" fmla="*/ 7 w 7"/>
                <a:gd name="T9" fmla="*/ 0 h 57"/>
                <a:gd name="T10" fmla="*/ 0 60000 65536"/>
                <a:gd name="T11" fmla="*/ 0 60000 65536"/>
                <a:gd name="T12" fmla="*/ 0 60000 65536"/>
                <a:gd name="T13" fmla="*/ 0 60000 65536"/>
                <a:gd name="T14" fmla="*/ 0 60000 65536"/>
                <a:gd name="T15" fmla="*/ 0 w 7"/>
                <a:gd name="T16" fmla="*/ 0 h 57"/>
                <a:gd name="T17" fmla="*/ 7 w 7"/>
                <a:gd name="T18" fmla="*/ 57 h 57"/>
              </a:gdLst>
              <a:ahLst/>
              <a:cxnLst>
                <a:cxn ang="T10">
                  <a:pos x="T0" y="T1"/>
                </a:cxn>
                <a:cxn ang="T11">
                  <a:pos x="T2" y="T3"/>
                </a:cxn>
                <a:cxn ang="T12">
                  <a:pos x="T4" y="T5"/>
                </a:cxn>
                <a:cxn ang="T13">
                  <a:pos x="T6" y="T7"/>
                </a:cxn>
                <a:cxn ang="T14">
                  <a:pos x="T8" y="T9"/>
                </a:cxn>
              </a:cxnLst>
              <a:rect l="T15" t="T16" r="T17" b="T18"/>
              <a:pathLst>
                <a:path w="7" h="57">
                  <a:moveTo>
                    <a:pt x="0" y="57"/>
                  </a:moveTo>
                  <a:lnTo>
                    <a:pt x="3" y="45"/>
                  </a:lnTo>
                  <a:lnTo>
                    <a:pt x="5" y="30"/>
                  </a:lnTo>
                  <a:lnTo>
                    <a:pt x="6" y="15"/>
                  </a:lnTo>
                  <a:lnTo>
                    <a:pt x="7" y="0"/>
                  </a:lnTo>
                </a:path>
              </a:pathLst>
            </a:custGeom>
            <a:noFill/>
            <a:ln w="0">
              <a:solidFill>
                <a:srgbClr val="000000"/>
              </a:solidFill>
              <a:prstDash val="solid"/>
              <a:round/>
              <a:headEnd/>
              <a:tailEnd/>
            </a:ln>
          </p:spPr>
          <p:txBody>
            <a:bodyPr/>
            <a:lstStyle/>
            <a:p>
              <a:endParaRPr lang="fr-FR"/>
            </a:p>
          </p:txBody>
        </p:sp>
        <p:sp>
          <p:nvSpPr>
            <p:cNvPr id="53" name="Freeform 50"/>
            <p:cNvSpPr>
              <a:spLocks/>
            </p:cNvSpPr>
            <p:nvPr/>
          </p:nvSpPr>
          <p:spPr bwMode="auto">
            <a:xfrm>
              <a:off x="1767" y="1968"/>
              <a:ext cx="8" cy="41"/>
            </a:xfrm>
            <a:custGeom>
              <a:avLst/>
              <a:gdLst>
                <a:gd name="T0" fmla="*/ 8 w 8"/>
                <a:gd name="T1" fmla="*/ 41 h 41"/>
                <a:gd name="T2" fmla="*/ 4 w 8"/>
                <a:gd name="T3" fmla="*/ 29 h 41"/>
                <a:gd name="T4" fmla="*/ 1 w 8"/>
                <a:gd name="T5" fmla="*/ 17 h 41"/>
                <a:gd name="T6" fmla="*/ 0 w 8"/>
                <a:gd name="T7" fmla="*/ 7 h 41"/>
                <a:gd name="T8" fmla="*/ 0 w 8"/>
                <a:gd name="T9" fmla="*/ 0 h 41"/>
                <a:gd name="T10" fmla="*/ 0 60000 65536"/>
                <a:gd name="T11" fmla="*/ 0 60000 65536"/>
                <a:gd name="T12" fmla="*/ 0 60000 65536"/>
                <a:gd name="T13" fmla="*/ 0 60000 65536"/>
                <a:gd name="T14" fmla="*/ 0 60000 65536"/>
                <a:gd name="T15" fmla="*/ 0 w 8"/>
                <a:gd name="T16" fmla="*/ 0 h 41"/>
                <a:gd name="T17" fmla="*/ 8 w 8"/>
                <a:gd name="T18" fmla="*/ 41 h 41"/>
              </a:gdLst>
              <a:ahLst/>
              <a:cxnLst>
                <a:cxn ang="T10">
                  <a:pos x="T0" y="T1"/>
                </a:cxn>
                <a:cxn ang="T11">
                  <a:pos x="T2" y="T3"/>
                </a:cxn>
                <a:cxn ang="T12">
                  <a:pos x="T4" y="T5"/>
                </a:cxn>
                <a:cxn ang="T13">
                  <a:pos x="T6" y="T7"/>
                </a:cxn>
                <a:cxn ang="T14">
                  <a:pos x="T8" y="T9"/>
                </a:cxn>
              </a:cxnLst>
              <a:rect l="T15" t="T16" r="T17" b="T18"/>
              <a:pathLst>
                <a:path w="8" h="41">
                  <a:moveTo>
                    <a:pt x="8" y="41"/>
                  </a:moveTo>
                  <a:lnTo>
                    <a:pt x="4" y="29"/>
                  </a:lnTo>
                  <a:lnTo>
                    <a:pt x="1" y="17"/>
                  </a:lnTo>
                  <a:lnTo>
                    <a:pt x="0" y="7"/>
                  </a:lnTo>
                  <a:lnTo>
                    <a:pt x="0" y="0"/>
                  </a:lnTo>
                </a:path>
              </a:pathLst>
            </a:custGeom>
            <a:noFill/>
            <a:ln w="0">
              <a:solidFill>
                <a:srgbClr val="000000"/>
              </a:solidFill>
              <a:prstDash val="solid"/>
              <a:round/>
              <a:headEnd/>
              <a:tailEnd/>
            </a:ln>
          </p:spPr>
          <p:txBody>
            <a:bodyPr/>
            <a:lstStyle/>
            <a:p>
              <a:endParaRPr lang="fr-FR"/>
            </a:p>
          </p:txBody>
        </p:sp>
        <p:sp>
          <p:nvSpPr>
            <p:cNvPr id="54" name="Line 51"/>
            <p:cNvSpPr>
              <a:spLocks noChangeShapeType="1"/>
            </p:cNvSpPr>
            <p:nvPr/>
          </p:nvSpPr>
          <p:spPr bwMode="auto">
            <a:xfrm>
              <a:off x="1822" y="2040"/>
              <a:ext cx="1" cy="28"/>
            </a:xfrm>
            <a:prstGeom prst="line">
              <a:avLst/>
            </a:prstGeom>
            <a:noFill/>
            <a:ln w="0">
              <a:solidFill>
                <a:srgbClr val="000000"/>
              </a:solidFill>
              <a:round/>
              <a:headEnd/>
              <a:tailEnd/>
            </a:ln>
          </p:spPr>
          <p:txBody>
            <a:bodyPr/>
            <a:lstStyle/>
            <a:p>
              <a:endParaRPr lang="fr-FR"/>
            </a:p>
          </p:txBody>
        </p:sp>
        <p:sp>
          <p:nvSpPr>
            <p:cNvPr id="55" name="Line 52"/>
            <p:cNvSpPr>
              <a:spLocks noChangeShapeType="1"/>
            </p:cNvSpPr>
            <p:nvPr/>
          </p:nvSpPr>
          <p:spPr bwMode="auto">
            <a:xfrm flipH="1">
              <a:off x="1851" y="2043"/>
              <a:ext cx="1" cy="26"/>
            </a:xfrm>
            <a:prstGeom prst="line">
              <a:avLst/>
            </a:prstGeom>
            <a:noFill/>
            <a:ln w="0">
              <a:solidFill>
                <a:srgbClr val="000000"/>
              </a:solidFill>
              <a:round/>
              <a:headEnd/>
              <a:tailEnd/>
            </a:ln>
          </p:spPr>
          <p:txBody>
            <a:bodyPr/>
            <a:lstStyle/>
            <a:p>
              <a:endParaRPr lang="fr-FR"/>
            </a:p>
          </p:txBody>
        </p:sp>
        <p:sp>
          <p:nvSpPr>
            <p:cNvPr id="56" name="Line 53"/>
            <p:cNvSpPr>
              <a:spLocks noChangeShapeType="1"/>
            </p:cNvSpPr>
            <p:nvPr/>
          </p:nvSpPr>
          <p:spPr bwMode="auto">
            <a:xfrm flipH="1">
              <a:off x="1880" y="2034"/>
              <a:ext cx="2" cy="11"/>
            </a:xfrm>
            <a:prstGeom prst="line">
              <a:avLst/>
            </a:prstGeom>
            <a:noFill/>
            <a:ln w="0">
              <a:solidFill>
                <a:srgbClr val="000000"/>
              </a:solidFill>
              <a:round/>
              <a:headEnd/>
              <a:tailEnd/>
            </a:ln>
          </p:spPr>
          <p:txBody>
            <a:bodyPr/>
            <a:lstStyle/>
            <a:p>
              <a:endParaRPr lang="fr-FR"/>
            </a:p>
          </p:txBody>
        </p:sp>
        <p:sp>
          <p:nvSpPr>
            <p:cNvPr id="57" name="Line 54"/>
            <p:cNvSpPr>
              <a:spLocks noChangeShapeType="1"/>
            </p:cNvSpPr>
            <p:nvPr/>
          </p:nvSpPr>
          <p:spPr bwMode="auto">
            <a:xfrm flipH="1">
              <a:off x="1909" y="1973"/>
              <a:ext cx="4" cy="19"/>
            </a:xfrm>
            <a:prstGeom prst="line">
              <a:avLst/>
            </a:prstGeom>
            <a:noFill/>
            <a:ln w="0">
              <a:solidFill>
                <a:srgbClr val="000000"/>
              </a:solidFill>
              <a:round/>
              <a:headEnd/>
              <a:tailEnd/>
            </a:ln>
          </p:spPr>
          <p:txBody>
            <a:bodyPr/>
            <a:lstStyle/>
            <a:p>
              <a:endParaRPr lang="fr-FR"/>
            </a:p>
          </p:txBody>
        </p:sp>
        <p:sp>
          <p:nvSpPr>
            <p:cNvPr id="58" name="Freeform 55"/>
            <p:cNvSpPr>
              <a:spLocks/>
            </p:cNvSpPr>
            <p:nvPr/>
          </p:nvSpPr>
          <p:spPr bwMode="auto">
            <a:xfrm>
              <a:off x="1638" y="1790"/>
              <a:ext cx="24" cy="115"/>
            </a:xfrm>
            <a:custGeom>
              <a:avLst/>
              <a:gdLst>
                <a:gd name="T0" fmla="*/ 24 w 24"/>
                <a:gd name="T1" fmla="*/ 0 h 115"/>
                <a:gd name="T2" fmla="*/ 23 w 24"/>
                <a:gd name="T3" fmla="*/ 13 h 115"/>
                <a:gd name="T4" fmla="*/ 5 w 24"/>
                <a:gd name="T5" fmla="*/ 63 h 115"/>
                <a:gd name="T6" fmla="*/ 1 w 24"/>
                <a:gd name="T7" fmla="*/ 78 h 115"/>
                <a:gd name="T8" fmla="*/ 0 w 24"/>
                <a:gd name="T9" fmla="*/ 94 h 115"/>
                <a:gd name="T10" fmla="*/ 1 w 24"/>
                <a:gd name="T11" fmla="*/ 115 h 115"/>
                <a:gd name="T12" fmla="*/ 0 60000 65536"/>
                <a:gd name="T13" fmla="*/ 0 60000 65536"/>
                <a:gd name="T14" fmla="*/ 0 60000 65536"/>
                <a:gd name="T15" fmla="*/ 0 60000 65536"/>
                <a:gd name="T16" fmla="*/ 0 60000 65536"/>
                <a:gd name="T17" fmla="*/ 0 60000 65536"/>
                <a:gd name="T18" fmla="*/ 0 w 24"/>
                <a:gd name="T19" fmla="*/ 0 h 115"/>
                <a:gd name="T20" fmla="*/ 24 w 24"/>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24" h="115">
                  <a:moveTo>
                    <a:pt x="24" y="0"/>
                  </a:moveTo>
                  <a:lnTo>
                    <a:pt x="23" y="13"/>
                  </a:lnTo>
                  <a:lnTo>
                    <a:pt x="5" y="63"/>
                  </a:lnTo>
                  <a:lnTo>
                    <a:pt x="1" y="78"/>
                  </a:lnTo>
                  <a:lnTo>
                    <a:pt x="0" y="94"/>
                  </a:lnTo>
                  <a:lnTo>
                    <a:pt x="1" y="115"/>
                  </a:lnTo>
                </a:path>
              </a:pathLst>
            </a:custGeom>
            <a:noFill/>
            <a:ln w="0">
              <a:solidFill>
                <a:srgbClr val="000000"/>
              </a:solidFill>
              <a:prstDash val="solid"/>
              <a:round/>
              <a:headEnd/>
              <a:tailEnd/>
            </a:ln>
          </p:spPr>
          <p:txBody>
            <a:bodyPr/>
            <a:lstStyle/>
            <a:p>
              <a:endParaRPr lang="fr-FR"/>
            </a:p>
          </p:txBody>
        </p:sp>
        <p:sp>
          <p:nvSpPr>
            <p:cNvPr id="59" name="Freeform 56"/>
            <p:cNvSpPr>
              <a:spLocks/>
            </p:cNvSpPr>
            <p:nvPr/>
          </p:nvSpPr>
          <p:spPr bwMode="auto">
            <a:xfrm>
              <a:off x="2042" y="1800"/>
              <a:ext cx="24" cy="117"/>
            </a:xfrm>
            <a:custGeom>
              <a:avLst/>
              <a:gdLst>
                <a:gd name="T0" fmla="*/ 0 w 24"/>
                <a:gd name="T1" fmla="*/ 0 h 117"/>
                <a:gd name="T2" fmla="*/ 1 w 24"/>
                <a:gd name="T3" fmla="*/ 15 h 117"/>
                <a:gd name="T4" fmla="*/ 4 w 24"/>
                <a:gd name="T5" fmla="*/ 27 h 117"/>
                <a:gd name="T6" fmla="*/ 10 w 24"/>
                <a:gd name="T7" fmla="*/ 39 h 117"/>
                <a:gd name="T8" fmla="*/ 14 w 24"/>
                <a:gd name="T9" fmla="*/ 52 h 117"/>
                <a:gd name="T10" fmla="*/ 19 w 24"/>
                <a:gd name="T11" fmla="*/ 65 h 117"/>
                <a:gd name="T12" fmla="*/ 23 w 24"/>
                <a:gd name="T13" fmla="*/ 79 h 117"/>
                <a:gd name="T14" fmla="*/ 24 w 24"/>
                <a:gd name="T15" fmla="*/ 96 h 117"/>
                <a:gd name="T16" fmla="*/ 23 w 24"/>
                <a:gd name="T17" fmla="*/ 117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17"/>
                <a:gd name="T29" fmla="*/ 24 w 24"/>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17">
                  <a:moveTo>
                    <a:pt x="0" y="0"/>
                  </a:moveTo>
                  <a:lnTo>
                    <a:pt x="1" y="15"/>
                  </a:lnTo>
                  <a:lnTo>
                    <a:pt x="4" y="27"/>
                  </a:lnTo>
                  <a:lnTo>
                    <a:pt x="10" y="39"/>
                  </a:lnTo>
                  <a:lnTo>
                    <a:pt x="14" y="52"/>
                  </a:lnTo>
                  <a:lnTo>
                    <a:pt x="19" y="65"/>
                  </a:lnTo>
                  <a:lnTo>
                    <a:pt x="23" y="79"/>
                  </a:lnTo>
                  <a:lnTo>
                    <a:pt x="24" y="96"/>
                  </a:lnTo>
                  <a:lnTo>
                    <a:pt x="23" y="117"/>
                  </a:lnTo>
                </a:path>
              </a:pathLst>
            </a:custGeom>
            <a:noFill/>
            <a:ln w="0">
              <a:solidFill>
                <a:srgbClr val="000000"/>
              </a:solidFill>
              <a:prstDash val="solid"/>
              <a:round/>
              <a:headEnd/>
              <a:tailEnd/>
            </a:ln>
          </p:spPr>
          <p:txBody>
            <a:bodyPr/>
            <a:lstStyle/>
            <a:p>
              <a:endParaRPr lang="fr-FR"/>
            </a:p>
          </p:txBody>
        </p:sp>
        <p:sp>
          <p:nvSpPr>
            <p:cNvPr id="60" name="Freeform 57"/>
            <p:cNvSpPr>
              <a:spLocks/>
            </p:cNvSpPr>
            <p:nvPr/>
          </p:nvSpPr>
          <p:spPr bwMode="auto">
            <a:xfrm>
              <a:off x="1815" y="1860"/>
              <a:ext cx="15" cy="34"/>
            </a:xfrm>
            <a:custGeom>
              <a:avLst/>
              <a:gdLst>
                <a:gd name="T0" fmla="*/ 6 w 15"/>
                <a:gd name="T1" fmla="*/ 34 h 34"/>
                <a:gd name="T2" fmla="*/ 9 w 15"/>
                <a:gd name="T3" fmla="*/ 32 h 34"/>
                <a:gd name="T4" fmla="*/ 12 w 15"/>
                <a:gd name="T5" fmla="*/ 29 h 34"/>
                <a:gd name="T6" fmla="*/ 15 w 15"/>
                <a:gd name="T7" fmla="*/ 18 h 34"/>
                <a:gd name="T8" fmla="*/ 14 w 15"/>
                <a:gd name="T9" fmla="*/ 7 h 34"/>
                <a:gd name="T10" fmla="*/ 12 w 15"/>
                <a:gd name="T11" fmla="*/ 4 h 34"/>
                <a:gd name="T12" fmla="*/ 9 w 15"/>
                <a:gd name="T13" fmla="*/ 0 h 34"/>
                <a:gd name="T14" fmla="*/ 3 w 15"/>
                <a:gd name="T15" fmla="*/ 7 h 34"/>
                <a:gd name="T16" fmla="*/ 0 w 15"/>
                <a:gd name="T17" fmla="*/ 14 h 34"/>
                <a:gd name="T18" fmla="*/ 0 w 15"/>
                <a:gd name="T19" fmla="*/ 24 h 34"/>
                <a:gd name="T20" fmla="*/ 2 w 15"/>
                <a:gd name="T21" fmla="*/ 32 h 34"/>
                <a:gd name="T22" fmla="*/ 6 w 15"/>
                <a:gd name="T23" fmla="*/ 34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34"/>
                <a:gd name="T38" fmla="*/ 15 w 15"/>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34">
                  <a:moveTo>
                    <a:pt x="6" y="34"/>
                  </a:moveTo>
                  <a:lnTo>
                    <a:pt x="9" y="32"/>
                  </a:lnTo>
                  <a:lnTo>
                    <a:pt x="12" y="29"/>
                  </a:lnTo>
                  <a:lnTo>
                    <a:pt x="15" y="18"/>
                  </a:lnTo>
                  <a:lnTo>
                    <a:pt x="14" y="7"/>
                  </a:lnTo>
                  <a:lnTo>
                    <a:pt x="12" y="4"/>
                  </a:lnTo>
                  <a:lnTo>
                    <a:pt x="9" y="0"/>
                  </a:lnTo>
                  <a:lnTo>
                    <a:pt x="3" y="7"/>
                  </a:lnTo>
                  <a:lnTo>
                    <a:pt x="0" y="14"/>
                  </a:lnTo>
                  <a:lnTo>
                    <a:pt x="0" y="24"/>
                  </a:lnTo>
                  <a:lnTo>
                    <a:pt x="2" y="32"/>
                  </a:lnTo>
                  <a:lnTo>
                    <a:pt x="6" y="34"/>
                  </a:lnTo>
                  <a:close/>
                </a:path>
              </a:pathLst>
            </a:custGeom>
            <a:solidFill>
              <a:srgbClr val="000000"/>
            </a:solidFill>
            <a:ln w="0">
              <a:solidFill>
                <a:srgbClr val="000000"/>
              </a:solidFill>
              <a:prstDash val="solid"/>
              <a:round/>
              <a:headEnd/>
              <a:tailEnd/>
            </a:ln>
          </p:spPr>
          <p:txBody>
            <a:bodyPr/>
            <a:lstStyle/>
            <a:p>
              <a:endParaRPr lang="fr-FR"/>
            </a:p>
          </p:txBody>
        </p:sp>
        <p:sp>
          <p:nvSpPr>
            <p:cNvPr id="61" name="Freeform 58"/>
            <p:cNvSpPr>
              <a:spLocks/>
            </p:cNvSpPr>
            <p:nvPr/>
          </p:nvSpPr>
          <p:spPr bwMode="auto">
            <a:xfrm>
              <a:off x="1885" y="1864"/>
              <a:ext cx="9" cy="31"/>
            </a:xfrm>
            <a:custGeom>
              <a:avLst/>
              <a:gdLst>
                <a:gd name="T0" fmla="*/ 6 w 9"/>
                <a:gd name="T1" fmla="*/ 31 h 31"/>
                <a:gd name="T2" fmla="*/ 8 w 9"/>
                <a:gd name="T3" fmla="*/ 23 h 31"/>
                <a:gd name="T4" fmla="*/ 9 w 9"/>
                <a:gd name="T5" fmla="*/ 16 h 31"/>
                <a:gd name="T6" fmla="*/ 5 w 9"/>
                <a:gd name="T7" fmla="*/ 0 h 31"/>
                <a:gd name="T8" fmla="*/ 3 w 9"/>
                <a:gd name="T9" fmla="*/ 9 h 31"/>
                <a:gd name="T10" fmla="*/ 0 w 9"/>
                <a:gd name="T11" fmla="*/ 17 h 31"/>
                <a:gd name="T12" fmla="*/ 1 w 9"/>
                <a:gd name="T13" fmla="*/ 26 h 31"/>
                <a:gd name="T14" fmla="*/ 6 w 9"/>
                <a:gd name="T15" fmla="*/ 31 h 31"/>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31"/>
                <a:gd name="T26" fmla="*/ 9 w 9"/>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31">
                  <a:moveTo>
                    <a:pt x="6" y="31"/>
                  </a:moveTo>
                  <a:lnTo>
                    <a:pt x="8" y="23"/>
                  </a:lnTo>
                  <a:lnTo>
                    <a:pt x="9" y="16"/>
                  </a:lnTo>
                  <a:lnTo>
                    <a:pt x="5" y="0"/>
                  </a:lnTo>
                  <a:lnTo>
                    <a:pt x="3" y="9"/>
                  </a:lnTo>
                  <a:lnTo>
                    <a:pt x="0" y="17"/>
                  </a:lnTo>
                  <a:lnTo>
                    <a:pt x="1" y="26"/>
                  </a:lnTo>
                  <a:lnTo>
                    <a:pt x="6" y="31"/>
                  </a:lnTo>
                  <a:close/>
                </a:path>
              </a:pathLst>
            </a:custGeom>
            <a:solidFill>
              <a:srgbClr val="000000"/>
            </a:solidFill>
            <a:ln w="0">
              <a:solidFill>
                <a:srgbClr val="000000"/>
              </a:solidFill>
              <a:prstDash val="solid"/>
              <a:round/>
              <a:headEnd/>
              <a:tailEnd/>
            </a:ln>
          </p:spPr>
          <p:txBody>
            <a:bodyPr/>
            <a:lstStyle/>
            <a:p>
              <a:endParaRPr lang="fr-FR"/>
            </a:p>
          </p:txBody>
        </p:sp>
        <p:sp>
          <p:nvSpPr>
            <p:cNvPr id="62" name="Freeform 59"/>
            <p:cNvSpPr>
              <a:spLocks/>
            </p:cNvSpPr>
            <p:nvPr/>
          </p:nvSpPr>
          <p:spPr bwMode="auto">
            <a:xfrm>
              <a:off x="1750" y="1768"/>
              <a:ext cx="74" cy="46"/>
            </a:xfrm>
            <a:custGeom>
              <a:avLst/>
              <a:gdLst>
                <a:gd name="T0" fmla="*/ 74 w 74"/>
                <a:gd name="T1" fmla="*/ 0 h 46"/>
                <a:gd name="T2" fmla="*/ 67 w 74"/>
                <a:gd name="T3" fmla="*/ 11 h 46"/>
                <a:gd name="T4" fmla="*/ 60 w 74"/>
                <a:gd name="T5" fmla="*/ 18 h 46"/>
                <a:gd name="T6" fmla="*/ 51 w 74"/>
                <a:gd name="T7" fmla="*/ 24 h 46"/>
                <a:gd name="T8" fmla="*/ 40 w 74"/>
                <a:gd name="T9" fmla="*/ 28 h 46"/>
                <a:gd name="T10" fmla="*/ 29 w 74"/>
                <a:gd name="T11" fmla="*/ 32 h 46"/>
                <a:gd name="T12" fmla="*/ 20 w 74"/>
                <a:gd name="T13" fmla="*/ 36 h 46"/>
                <a:gd name="T14" fmla="*/ 10 w 74"/>
                <a:gd name="T15" fmla="*/ 40 h 46"/>
                <a:gd name="T16" fmla="*/ 0 w 74"/>
                <a:gd name="T17" fmla="*/ 46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46"/>
                <a:gd name="T29" fmla="*/ 74 w 74"/>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46">
                  <a:moveTo>
                    <a:pt x="74" y="0"/>
                  </a:moveTo>
                  <a:lnTo>
                    <a:pt x="67" y="11"/>
                  </a:lnTo>
                  <a:lnTo>
                    <a:pt x="60" y="18"/>
                  </a:lnTo>
                  <a:lnTo>
                    <a:pt x="51" y="24"/>
                  </a:lnTo>
                  <a:lnTo>
                    <a:pt x="40" y="28"/>
                  </a:lnTo>
                  <a:lnTo>
                    <a:pt x="29" y="32"/>
                  </a:lnTo>
                  <a:lnTo>
                    <a:pt x="20" y="36"/>
                  </a:lnTo>
                  <a:lnTo>
                    <a:pt x="10" y="40"/>
                  </a:lnTo>
                  <a:lnTo>
                    <a:pt x="0" y="46"/>
                  </a:lnTo>
                </a:path>
              </a:pathLst>
            </a:custGeom>
            <a:noFill/>
            <a:ln w="0">
              <a:solidFill>
                <a:srgbClr val="000000"/>
              </a:solidFill>
              <a:prstDash val="solid"/>
              <a:round/>
              <a:headEnd/>
              <a:tailEnd/>
            </a:ln>
          </p:spPr>
          <p:txBody>
            <a:bodyPr/>
            <a:lstStyle/>
            <a:p>
              <a:endParaRPr lang="fr-FR"/>
            </a:p>
          </p:txBody>
        </p:sp>
        <p:sp>
          <p:nvSpPr>
            <p:cNvPr id="63" name="Freeform 60"/>
            <p:cNvSpPr>
              <a:spLocks/>
            </p:cNvSpPr>
            <p:nvPr/>
          </p:nvSpPr>
          <p:spPr bwMode="auto">
            <a:xfrm>
              <a:off x="1878" y="1762"/>
              <a:ext cx="60" cy="44"/>
            </a:xfrm>
            <a:custGeom>
              <a:avLst/>
              <a:gdLst>
                <a:gd name="T0" fmla="*/ 0 w 60"/>
                <a:gd name="T1" fmla="*/ 0 h 44"/>
                <a:gd name="T2" fmla="*/ 5 w 60"/>
                <a:gd name="T3" fmla="*/ 11 h 44"/>
                <a:gd name="T4" fmla="*/ 13 w 60"/>
                <a:gd name="T5" fmla="*/ 22 h 44"/>
                <a:gd name="T6" fmla="*/ 25 w 60"/>
                <a:gd name="T7" fmla="*/ 23 h 44"/>
                <a:gd name="T8" fmla="*/ 38 w 60"/>
                <a:gd name="T9" fmla="*/ 29 h 44"/>
                <a:gd name="T10" fmla="*/ 50 w 60"/>
                <a:gd name="T11" fmla="*/ 35 h 44"/>
                <a:gd name="T12" fmla="*/ 60 w 60"/>
                <a:gd name="T13" fmla="*/ 44 h 44"/>
                <a:gd name="T14" fmla="*/ 0 60000 65536"/>
                <a:gd name="T15" fmla="*/ 0 60000 65536"/>
                <a:gd name="T16" fmla="*/ 0 60000 65536"/>
                <a:gd name="T17" fmla="*/ 0 60000 65536"/>
                <a:gd name="T18" fmla="*/ 0 60000 65536"/>
                <a:gd name="T19" fmla="*/ 0 60000 65536"/>
                <a:gd name="T20" fmla="*/ 0 60000 65536"/>
                <a:gd name="T21" fmla="*/ 0 w 60"/>
                <a:gd name="T22" fmla="*/ 0 h 44"/>
                <a:gd name="T23" fmla="*/ 60 w 60"/>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44">
                  <a:moveTo>
                    <a:pt x="0" y="0"/>
                  </a:moveTo>
                  <a:lnTo>
                    <a:pt x="5" y="11"/>
                  </a:lnTo>
                  <a:lnTo>
                    <a:pt x="13" y="22"/>
                  </a:lnTo>
                  <a:lnTo>
                    <a:pt x="25" y="23"/>
                  </a:lnTo>
                  <a:lnTo>
                    <a:pt x="38" y="29"/>
                  </a:lnTo>
                  <a:lnTo>
                    <a:pt x="50" y="35"/>
                  </a:lnTo>
                  <a:lnTo>
                    <a:pt x="60" y="44"/>
                  </a:lnTo>
                </a:path>
              </a:pathLst>
            </a:custGeom>
            <a:noFill/>
            <a:ln w="0">
              <a:solidFill>
                <a:srgbClr val="000000"/>
              </a:solidFill>
              <a:prstDash val="solid"/>
              <a:round/>
              <a:headEnd/>
              <a:tailEnd/>
            </a:ln>
          </p:spPr>
          <p:txBody>
            <a:bodyPr/>
            <a:lstStyle/>
            <a:p>
              <a:endParaRPr lang="fr-FR"/>
            </a:p>
          </p:txBody>
        </p:sp>
        <p:sp>
          <p:nvSpPr>
            <p:cNvPr id="64" name="Freeform 61"/>
            <p:cNvSpPr>
              <a:spLocks/>
            </p:cNvSpPr>
            <p:nvPr/>
          </p:nvSpPr>
          <p:spPr bwMode="auto">
            <a:xfrm>
              <a:off x="1535" y="2272"/>
              <a:ext cx="85" cy="318"/>
            </a:xfrm>
            <a:custGeom>
              <a:avLst/>
              <a:gdLst>
                <a:gd name="T0" fmla="*/ 85 w 85"/>
                <a:gd name="T1" fmla="*/ 0 h 318"/>
                <a:gd name="T2" fmla="*/ 70 w 85"/>
                <a:gd name="T3" fmla="*/ 13 h 318"/>
                <a:gd name="T4" fmla="*/ 69 w 85"/>
                <a:gd name="T5" fmla="*/ 38 h 318"/>
                <a:gd name="T6" fmla="*/ 65 w 85"/>
                <a:gd name="T7" fmla="*/ 62 h 318"/>
                <a:gd name="T8" fmla="*/ 59 w 85"/>
                <a:gd name="T9" fmla="*/ 85 h 318"/>
                <a:gd name="T10" fmla="*/ 38 w 85"/>
                <a:gd name="T11" fmla="*/ 142 h 318"/>
                <a:gd name="T12" fmla="*/ 17 w 85"/>
                <a:gd name="T13" fmla="*/ 198 h 318"/>
                <a:gd name="T14" fmla="*/ 6 w 85"/>
                <a:gd name="T15" fmla="*/ 234 h 318"/>
                <a:gd name="T16" fmla="*/ 1 w 85"/>
                <a:gd name="T17" fmla="*/ 264 h 318"/>
                <a:gd name="T18" fmla="*/ 1 w 85"/>
                <a:gd name="T19" fmla="*/ 291 h 318"/>
                <a:gd name="T20" fmla="*/ 0 w 85"/>
                <a:gd name="T21" fmla="*/ 318 h 3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318"/>
                <a:gd name="T35" fmla="*/ 85 w 85"/>
                <a:gd name="T36" fmla="*/ 318 h 3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318">
                  <a:moveTo>
                    <a:pt x="85" y="0"/>
                  </a:moveTo>
                  <a:lnTo>
                    <a:pt x="70" y="13"/>
                  </a:lnTo>
                  <a:lnTo>
                    <a:pt x="69" y="38"/>
                  </a:lnTo>
                  <a:lnTo>
                    <a:pt x="65" y="62"/>
                  </a:lnTo>
                  <a:lnTo>
                    <a:pt x="59" y="85"/>
                  </a:lnTo>
                  <a:lnTo>
                    <a:pt x="38" y="142"/>
                  </a:lnTo>
                  <a:lnTo>
                    <a:pt x="17" y="198"/>
                  </a:lnTo>
                  <a:lnTo>
                    <a:pt x="6" y="234"/>
                  </a:lnTo>
                  <a:lnTo>
                    <a:pt x="1" y="264"/>
                  </a:lnTo>
                  <a:lnTo>
                    <a:pt x="1" y="291"/>
                  </a:lnTo>
                  <a:lnTo>
                    <a:pt x="0" y="318"/>
                  </a:lnTo>
                </a:path>
              </a:pathLst>
            </a:custGeom>
            <a:noFill/>
            <a:ln w="0">
              <a:solidFill>
                <a:srgbClr val="000000"/>
              </a:solidFill>
              <a:prstDash val="solid"/>
              <a:round/>
              <a:headEnd/>
              <a:tailEnd/>
            </a:ln>
          </p:spPr>
          <p:txBody>
            <a:bodyPr/>
            <a:lstStyle/>
            <a:p>
              <a:endParaRPr lang="fr-FR"/>
            </a:p>
          </p:txBody>
        </p:sp>
        <p:sp>
          <p:nvSpPr>
            <p:cNvPr id="65" name="Freeform 62"/>
            <p:cNvSpPr>
              <a:spLocks/>
            </p:cNvSpPr>
            <p:nvPr/>
          </p:nvSpPr>
          <p:spPr bwMode="auto">
            <a:xfrm>
              <a:off x="1520" y="2373"/>
              <a:ext cx="64" cy="99"/>
            </a:xfrm>
            <a:custGeom>
              <a:avLst/>
              <a:gdLst>
                <a:gd name="T0" fmla="*/ 64 w 64"/>
                <a:gd name="T1" fmla="*/ 0 h 99"/>
                <a:gd name="T2" fmla="*/ 47 w 64"/>
                <a:gd name="T3" fmla="*/ 24 h 99"/>
                <a:gd name="T4" fmla="*/ 26 w 64"/>
                <a:gd name="T5" fmla="*/ 47 h 99"/>
                <a:gd name="T6" fmla="*/ 8 w 64"/>
                <a:gd name="T7" fmla="*/ 72 h 99"/>
                <a:gd name="T8" fmla="*/ 0 w 64"/>
                <a:gd name="T9" fmla="*/ 99 h 99"/>
                <a:gd name="T10" fmla="*/ 0 60000 65536"/>
                <a:gd name="T11" fmla="*/ 0 60000 65536"/>
                <a:gd name="T12" fmla="*/ 0 60000 65536"/>
                <a:gd name="T13" fmla="*/ 0 60000 65536"/>
                <a:gd name="T14" fmla="*/ 0 60000 65536"/>
                <a:gd name="T15" fmla="*/ 0 w 64"/>
                <a:gd name="T16" fmla="*/ 0 h 99"/>
                <a:gd name="T17" fmla="*/ 64 w 64"/>
                <a:gd name="T18" fmla="*/ 99 h 99"/>
              </a:gdLst>
              <a:ahLst/>
              <a:cxnLst>
                <a:cxn ang="T10">
                  <a:pos x="T0" y="T1"/>
                </a:cxn>
                <a:cxn ang="T11">
                  <a:pos x="T2" y="T3"/>
                </a:cxn>
                <a:cxn ang="T12">
                  <a:pos x="T4" y="T5"/>
                </a:cxn>
                <a:cxn ang="T13">
                  <a:pos x="T6" y="T7"/>
                </a:cxn>
                <a:cxn ang="T14">
                  <a:pos x="T8" y="T9"/>
                </a:cxn>
              </a:cxnLst>
              <a:rect l="T15" t="T16" r="T17" b="T18"/>
              <a:pathLst>
                <a:path w="64" h="99">
                  <a:moveTo>
                    <a:pt x="64" y="0"/>
                  </a:moveTo>
                  <a:lnTo>
                    <a:pt x="47" y="24"/>
                  </a:lnTo>
                  <a:lnTo>
                    <a:pt x="26" y="47"/>
                  </a:lnTo>
                  <a:lnTo>
                    <a:pt x="8" y="72"/>
                  </a:lnTo>
                  <a:lnTo>
                    <a:pt x="0" y="99"/>
                  </a:lnTo>
                </a:path>
              </a:pathLst>
            </a:custGeom>
            <a:noFill/>
            <a:ln w="0">
              <a:solidFill>
                <a:srgbClr val="000000"/>
              </a:solidFill>
              <a:prstDash val="solid"/>
              <a:round/>
              <a:headEnd/>
              <a:tailEnd/>
            </a:ln>
          </p:spPr>
          <p:txBody>
            <a:bodyPr/>
            <a:lstStyle/>
            <a:p>
              <a:endParaRPr lang="fr-FR"/>
            </a:p>
          </p:txBody>
        </p:sp>
        <p:sp>
          <p:nvSpPr>
            <p:cNvPr id="66" name="Freeform 63"/>
            <p:cNvSpPr>
              <a:spLocks/>
            </p:cNvSpPr>
            <p:nvPr/>
          </p:nvSpPr>
          <p:spPr bwMode="auto">
            <a:xfrm>
              <a:off x="1535" y="2360"/>
              <a:ext cx="57" cy="43"/>
            </a:xfrm>
            <a:custGeom>
              <a:avLst/>
              <a:gdLst>
                <a:gd name="T0" fmla="*/ 57 w 57"/>
                <a:gd name="T1" fmla="*/ 0 h 43"/>
                <a:gd name="T2" fmla="*/ 34 w 57"/>
                <a:gd name="T3" fmla="*/ 7 h 43"/>
                <a:gd name="T4" fmla="*/ 21 w 57"/>
                <a:gd name="T5" fmla="*/ 17 h 43"/>
                <a:gd name="T6" fmla="*/ 11 w 57"/>
                <a:gd name="T7" fmla="*/ 30 h 43"/>
                <a:gd name="T8" fmla="*/ 0 w 57"/>
                <a:gd name="T9" fmla="*/ 43 h 43"/>
                <a:gd name="T10" fmla="*/ 0 60000 65536"/>
                <a:gd name="T11" fmla="*/ 0 60000 65536"/>
                <a:gd name="T12" fmla="*/ 0 60000 65536"/>
                <a:gd name="T13" fmla="*/ 0 60000 65536"/>
                <a:gd name="T14" fmla="*/ 0 60000 65536"/>
                <a:gd name="T15" fmla="*/ 0 w 57"/>
                <a:gd name="T16" fmla="*/ 0 h 43"/>
                <a:gd name="T17" fmla="*/ 57 w 57"/>
                <a:gd name="T18" fmla="*/ 43 h 43"/>
              </a:gdLst>
              <a:ahLst/>
              <a:cxnLst>
                <a:cxn ang="T10">
                  <a:pos x="T0" y="T1"/>
                </a:cxn>
                <a:cxn ang="T11">
                  <a:pos x="T2" y="T3"/>
                </a:cxn>
                <a:cxn ang="T12">
                  <a:pos x="T4" y="T5"/>
                </a:cxn>
                <a:cxn ang="T13">
                  <a:pos x="T6" y="T7"/>
                </a:cxn>
                <a:cxn ang="T14">
                  <a:pos x="T8" y="T9"/>
                </a:cxn>
              </a:cxnLst>
              <a:rect l="T15" t="T16" r="T17" b="T18"/>
              <a:pathLst>
                <a:path w="57" h="43">
                  <a:moveTo>
                    <a:pt x="57" y="0"/>
                  </a:moveTo>
                  <a:lnTo>
                    <a:pt x="34" y="7"/>
                  </a:lnTo>
                  <a:lnTo>
                    <a:pt x="21" y="17"/>
                  </a:lnTo>
                  <a:lnTo>
                    <a:pt x="11" y="30"/>
                  </a:lnTo>
                  <a:lnTo>
                    <a:pt x="0" y="43"/>
                  </a:lnTo>
                </a:path>
              </a:pathLst>
            </a:custGeom>
            <a:noFill/>
            <a:ln w="0">
              <a:solidFill>
                <a:srgbClr val="000000"/>
              </a:solidFill>
              <a:prstDash val="solid"/>
              <a:round/>
              <a:headEnd/>
              <a:tailEnd/>
            </a:ln>
          </p:spPr>
          <p:txBody>
            <a:bodyPr/>
            <a:lstStyle/>
            <a:p>
              <a:endParaRPr lang="fr-FR"/>
            </a:p>
          </p:txBody>
        </p:sp>
        <p:sp>
          <p:nvSpPr>
            <p:cNvPr id="67" name="Freeform 64"/>
            <p:cNvSpPr>
              <a:spLocks/>
            </p:cNvSpPr>
            <p:nvPr/>
          </p:nvSpPr>
          <p:spPr bwMode="auto">
            <a:xfrm>
              <a:off x="1736" y="2272"/>
              <a:ext cx="21" cy="376"/>
            </a:xfrm>
            <a:custGeom>
              <a:avLst/>
              <a:gdLst>
                <a:gd name="T0" fmla="*/ 5 w 21"/>
                <a:gd name="T1" fmla="*/ 0 h 376"/>
                <a:gd name="T2" fmla="*/ 12 w 21"/>
                <a:gd name="T3" fmla="*/ 25 h 376"/>
                <a:gd name="T4" fmla="*/ 15 w 21"/>
                <a:gd name="T5" fmla="*/ 44 h 376"/>
                <a:gd name="T6" fmla="*/ 17 w 21"/>
                <a:gd name="T7" fmla="*/ 63 h 376"/>
                <a:gd name="T8" fmla="*/ 17 w 21"/>
                <a:gd name="T9" fmla="*/ 83 h 376"/>
                <a:gd name="T10" fmla="*/ 15 w 21"/>
                <a:gd name="T11" fmla="*/ 101 h 376"/>
                <a:gd name="T12" fmla="*/ 12 w 21"/>
                <a:gd name="T13" fmla="*/ 122 h 376"/>
                <a:gd name="T14" fmla="*/ 10 w 21"/>
                <a:gd name="T15" fmla="*/ 155 h 376"/>
                <a:gd name="T16" fmla="*/ 10 w 21"/>
                <a:gd name="T17" fmla="*/ 187 h 376"/>
                <a:gd name="T18" fmla="*/ 12 w 21"/>
                <a:gd name="T19" fmla="*/ 220 h 376"/>
                <a:gd name="T20" fmla="*/ 16 w 21"/>
                <a:gd name="T21" fmla="*/ 252 h 376"/>
                <a:gd name="T22" fmla="*/ 19 w 21"/>
                <a:gd name="T23" fmla="*/ 267 h 376"/>
                <a:gd name="T24" fmla="*/ 21 w 21"/>
                <a:gd name="T25" fmla="*/ 281 h 376"/>
                <a:gd name="T26" fmla="*/ 13 w 21"/>
                <a:gd name="T27" fmla="*/ 329 h 376"/>
                <a:gd name="T28" fmla="*/ 8 w 21"/>
                <a:gd name="T29" fmla="*/ 351 h 376"/>
                <a:gd name="T30" fmla="*/ 1 w 21"/>
                <a:gd name="T31" fmla="*/ 374 h 376"/>
                <a:gd name="T32" fmla="*/ 0 w 21"/>
                <a:gd name="T33" fmla="*/ 376 h 3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76"/>
                <a:gd name="T53" fmla="*/ 21 w 21"/>
                <a:gd name="T54" fmla="*/ 376 h 3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76">
                  <a:moveTo>
                    <a:pt x="5" y="0"/>
                  </a:moveTo>
                  <a:lnTo>
                    <a:pt x="12" y="25"/>
                  </a:lnTo>
                  <a:lnTo>
                    <a:pt x="15" y="44"/>
                  </a:lnTo>
                  <a:lnTo>
                    <a:pt x="17" y="63"/>
                  </a:lnTo>
                  <a:lnTo>
                    <a:pt x="17" y="83"/>
                  </a:lnTo>
                  <a:lnTo>
                    <a:pt x="15" y="101"/>
                  </a:lnTo>
                  <a:lnTo>
                    <a:pt x="12" y="122"/>
                  </a:lnTo>
                  <a:lnTo>
                    <a:pt x="10" y="155"/>
                  </a:lnTo>
                  <a:lnTo>
                    <a:pt x="10" y="187"/>
                  </a:lnTo>
                  <a:lnTo>
                    <a:pt x="12" y="220"/>
                  </a:lnTo>
                  <a:lnTo>
                    <a:pt x="16" y="252"/>
                  </a:lnTo>
                  <a:lnTo>
                    <a:pt x="19" y="267"/>
                  </a:lnTo>
                  <a:lnTo>
                    <a:pt x="21" y="281"/>
                  </a:lnTo>
                  <a:lnTo>
                    <a:pt x="13" y="329"/>
                  </a:lnTo>
                  <a:lnTo>
                    <a:pt x="8" y="351"/>
                  </a:lnTo>
                  <a:lnTo>
                    <a:pt x="1" y="374"/>
                  </a:lnTo>
                  <a:lnTo>
                    <a:pt x="0" y="376"/>
                  </a:lnTo>
                </a:path>
              </a:pathLst>
            </a:custGeom>
            <a:noFill/>
            <a:ln w="0">
              <a:solidFill>
                <a:srgbClr val="000000"/>
              </a:solidFill>
              <a:prstDash val="solid"/>
              <a:round/>
              <a:headEnd/>
              <a:tailEnd/>
            </a:ln>
          </p:spPr>
          <p:txBody>
            <a:bodyPr/>
            <a:lstStyle/>
            <a:p>
              <a:endParaRPr lang="fr-FR"/>
            </a:p>
          </p:txBody>
        </p:sp>
        <p:sp>
          <p:nvSpPr>
            <p:cNvPr id="68" name="Freeform 65"/>
            <p:cNvSpPr>
              <a:spLocks/>
            </p:cNvSpPr>
            <p:nvPr/>
          </p:nvSpPr>
          <p:spPr bwMode="auto">
            <a:xfrm>
              <a:off x="1965" y="2279"/>
              <a:ext cx="17" cy="375"/>
            </a:xfrm>
            <a:custGeom>
              <a:avLst/>
              <a:gdLst>
                <a:gd name="T0" fmla="*/ 17 w 17"/>
                <a:gd name="T1" fmla="*/ 0 h 375"/>
                <a:gd name="T2" fmla="*/ 6 w 17"/>
                <a:gd name="T3" fmla="*/ 32 h 375"/>
                <a:gd name="T4" fmla="*/ 2 w 17"/>
                <a:gd name="T5" fmla="*/ 61 h 375"/>
                <a:gd name="T6" fmla="*/ 0 w 17"/>
                <a:gd name="T7" fmla="*/ 90 h 375"/>
                <a:gd name="T8" fmla="*/ 2 w 17"/>
                <a:gd name="T9" fmla="*/ 119 h 375"/>
                <a:gd name="T10" fmla="*/ 4 w 17"/>
                <a:gd name="T11" fmla="*/ 149 h 375"/>
                <a:gd name="T12" fmla="*/ 7 w 17"/>
                <a:gd name="T13" fmla="*/ 180 h 375"/>
                <a:gd name="T14" fmla="*/ 10 w 17"/>
                <a:gd name="T15" fmla="*/ 212 h 375"/>
                <a:gd name="T16" fmla="*/ 10 w 17"/>
                <a:gd name="T17" fmla="*/ 244 h 375"/>
                <a:gd name="T18" fmla="*/ 6 w 17"/>
                <a:gd name="T19" fmla="*/ 279 h 375"/>
                <a:gd name="T20" fmla="*/ 6 w 17"/>
                <a:gd name="T21" fmla="*/ 301 h 375"/>
                <a:gd name="T22" fmla="*/ 8 w 17"/>
                <a:gd name="T23" fmla="*/ 327 h 375"/>
                <a:gd name="T24" fmla="*/ 12 w 17"/>
                <a:gd name="T25" fmla="*/ 353 h 375"/>
                <a:gd name="T26" fmla="*/ 14 w 17"/>
                <a:gd name="T27" fmla="*/ 375 h 3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375"/>
                <a:gd name="T44" fmla="*/ 17 w 17"/>
                <a:gd name="T45" fmla="*/ 375 h 3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375">
                  <a:moveTo>
                    <a:pt x="17" y="0"/>
                  </a:moveTo>
                  <a:lnTo>
                    <a:pt x="6" y="32"/>
                  </a:lnTo>
                  <a:lnTo>
                    <a:pt x="2" y="61"/>
                  </a:lnTo>
                  <a:lnTo>
                    <a:pt x="0" y="90"/>
                  </a:lnTo>
                  <a:lnTo>
                    <a:pt x="2" y="119"/>
                  </a:lnTo>
                  <a:lnTo>
                    <a:pt x="4" y="149"/>
                  </a:lnTo>
                  <a:lnTo>
                    <a:pt x="7" y="180"/>
                  </a:lnTo>
                  <a:lnTo>
                    <a:pt x="10" y="212"/>
                  </a:lnTo>
                  <a:lnTo>
                    <a:pt x="10" y="244"/>
                  </a:lnTo>
                  <a:lnTo>
                    <a:pt x="6" y="279"/>
                  </a:lnTo>
                  <a:lnTo>
                    <a:pt x="6" y="301"/>
                  </a:lnTo>
                  <a:lnTo>
                    <a:pt x="8" y="327"/>
                  </a:lnTo>
                  <a:lnTo>
                    <a:pt x="12" y="353"/>
                  </a:lnTo>
                  <a:lnTo>
                    <a:pt x="14" y="375"/>
                  </a:lnTo>
                </a:path>
              </a:pathLst>
            </a:custGeom>
            <a:noFill/>
            <a:ln w="0">
              <a:solidFill>
                <a:srgbClr val="000000"/>
              </a:solidFill>
              <a:prstDash val="solid"/>
              <a:round/>
              <a:headEnd/>
              <a:tailEnd/>
            </a:ln>
          </p:spPr>
          <p:txBody>
            <a:bodyPr/>
            <a:lstStyle/>
            <a:p>
              <a:endParaRPr lang="fr-FR"/>
            </a:p>
          </p:txBody>
        </p:sp>
        <p:sp>
          <p:nvSpPr>
            <p:cNvPr id="69" name="Freeform 66"/>
            <p:cNvSpPr>
              <a:spLocks/>
            </p:cNvSpPr>
            <p:nvPr/>
          </p:nvSpPr>
          <p:spPr bwMode="auto">
            <a:xfrm>
              <a:off x="2099" y="2247"/>
              <a:ext cx="70" cy="314"/>
            </a:xfrm>
            <a:custGeom>
              <a:avLst/>
              <a:gdLst>
                <a:gd name="T0" fmla="*/ 0 w 70"/>
                <a:gd name="T1" fmla="*/ 0 h 314"/>
                <a:gd name="T2" fmla="*/ 13 w 70"/>
                <a:gd name="T3" fmla="*/ 25 h 314"/>
                <a:gd name="T4" fmla="*/ 21 w 70"/>
                <a:gd name="T5" fmla="*/ 49 h 314"/>
                <a:gd name="T6" fmla="*/ 30 w 70"/>
                <a:gd name="T7" fmla="*/ 94 h 314"/>
                <a:gd name="T8" fmla="*/ 37 w 70"/>
                <a:gd name="T9" fmla="*/ 138 h 314"/>
                <a:gd name="T10" fmla="*/ 39 w 70"/>
                <a:gd name="T11" fmla="*/ 155 h 314"/>
                <a:gd name="T12" fmla="*/ 44 w 70"/>
                <a:gd name="T13" fmla="*/ 173 h 314"/>
                <a:gd name="T14" fmla="*/ 55 w 70"/>
                <a:gd name="T15" fmla="*/ 200 h 314"/>
                <a:gd name="T16" fmla="*/ 64 w 70"/>
                <a:gd name="T17" fmla="*/ 226 h 314"/>
                <a:gd name="T18" fmla="*/ 70 w 70"/>
                <a:gd name="T19" fmla="*/ 260 h 314"/>
                <a:gd name="T20" fmla="*/ 66 w 70"/>
                <a:gd name="T21" fmla="*/ 314 h 3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314"/>
                <a:gd name="T35" fmla="*/ 70 w 70"/>
                <a:gd name="T36" fmla="*/ 314 h 3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314">
                  <a:moveTo>
                    <a:pt x="0" y="0"/>
                  </a:moveTo>
                  <a:lnTo>
                    <a:pt x="13" y="25"/>
                  </a:lnTo>
                  <a:lnTo>
                    <a:pt x="21" y="49"/>
                  </a:lnTo>
                  <a:lnTo>
                    <a:pt x="30" y="94"/>
                  </a:lnTo>
                  <a:lnTo>
                    <a:pt x="37" y="138"/>
                  </a:lnTo>
                  <a:lnTo>
                    <a:pt x="39" y="155"/>
                  </a:lnTo>
                  <a:lnTo>
                    <a:pt x="44" y="173"/>
                  </a:lnTo>
                  <a:lnTo>
                    <a:pt x="55" y="200"/>
                  </a:lnTo>
                  <a:lnTo>
                    <a:pt x="64" y="226"/>
                  </a:lnTo>
                  <a:lnTo>
                    <a:pt x="70" y="260"/>
                  </a:lnTo>
                  <a:lnTo>
                    <a:pt x="66" y="314"/>
                  </a:lnTo>
                </a:path>
              </a:pathLst>
            </a:custGeom>
            <a:noFill/>
            <a:ln w="0">
              <a:solidFill>
                <a:srgbClr val="000000"/>
              </a:solidFill>
              <a:prstDash val="solid"/>
              <a:round/>
              <a:headEnd/>
              <a:tailEnd/>
            </a:ln>
          </p:spPr>
          <p:txBody>
            <a:bodyPr/>
            <a:lstStyle/>
            <a:p>
              <a:endParaRPr lang="fr-FR"/>
            </a:p>
          </p:txBody>
        </p:sp>
        <p:sp>
          <p:nvSpPr>
            <p:cNvPr id="70" name="Freeform 67"/>
            <p:cNvSpPr>
              <a:spLocks/>
            </p:cNvSpPr>
            <p:nvPr/>
          </p:nvSpPr>
          <p:spPr bwMode="auto">
            <a:xfrm>
              <a:off x="2133" y="2340"/>
              <a:ext cx="49" cy="83"/>
            </a:xfrm>
            <a:custGeom>
              <a:avLst/>
              <a:gdLst>
                <a:gd name="T0" fmla="*/ 0 w 49"/>
                <a:gd name="T1" fmla="*/ 0 h 83"/>
                <a:gd name="T2" fmla="*/ 10 w 49"/>
                <a:gd name="T3" fmla="*/ 12 h 83"/>
                <a:gd name="T4" fmla="*/ 22 w 49"/>
                <a:gd name="T5" fmla="*/ 22 h 83"/>
                <a:gd name="T6" fmla="*/ 32 w 49"/>
                <a:gd name="T7" fmla="*/ 33 h 83"/>
                <a:gd name="T8" fmla="*/ 40 w 49"/>
                <a:gd name="T9" fmla="*/ 46 h 83"/>
                <a:gd name="T10" fmla="*/ 42 w 49"/>
                <a:gd name="T11" fmla="*/ 56 h 83"/>
                <a:gd name="T12" fmla="*/ 44 w 49"/>
                <a:gd name="T13" fmla="*/ 65 h 83"/>
                <a:gd name="T14" fmla="*/ 47 w 49"/>
                <a:gd name="T15" fmla="*/ 74 h 83"/>
                <a:gd name="T16" fmla="*/ 49 w 49"/>
                <a:gd name="T17" fmla="*/ 83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83"/>
                <a:gd name="T29" fmla="*/ 49 w 49"/>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83">
                  <a:moveTo>
                    <a:pt x="0" y="0"/>
                  </a:moveTo>
                  <a:lnTo>
                    <a:pt x="10" y="12"/>
                  </a:lnTo>
                  <a:lnTo>
                    <a:pt x="22" y="22"/>
                  </a:lnTo>
                  <a:lnTo>
                    <a:pt x="32" y="33"/>
                  </a:lnTo>
                  <a:lnTo>
                    <a:pt x="40" y="46"/>
                  </a:lnTo>
                  <a:lnTo>
                    <a:pt x="42" y="56"/>
                  </a:lnTo>
                  <a:lnTo>
                    <a:pt x="44" y="65"/>
                  </a:lnTo>
                  <a:lnTo>
                    <a:pt x="47" y="74"/>
                  </a:lnTo>
                  <a:lnTo>
                    <a:pt x="49" y="83"/>
                  </a:lnTo>
                </a:path>
              </a:pathLst>
            </a:custGeom>
            <a:noFill/>
            <a:ln w="0">
              <a:solidFill>
                <a:srgbClr val="000000"/>
              </a:solidFill>
              <a:prstDash val="solid"/>
              <a:round/>
              <a:headEnd/>
              <a:tailEnd/>
            </a:ln>
          </p:spPr>
          <p:txBody>
            <a:bodyPr/>
            <a:lstStyle/>
            <a:p>
              <a:endParaRPr lang="fr-FR"/>
            </a:p>
          </p:txBody>
        </p:sp>
        <p:sp>
          <p:nvSpPr>
            <p:cNvPr id="71" name="Freeform 68"/>
            <p:cNvSpPr>
              <a:spLocks/>
            </p:cNvSpPr>
            <p:nvPr/>
          </p:nvSpPr>
          <p:spPr bwMode="auto">
            <a:xfrm>
              <a:off x="2125" y="2092"/>
              <a:ext cx="80" cy="243"/>
            </a:xfrm>
            <a:custGeom>
              <a:avLst/>
              <a:gdLst>
                <a:gd name="T0" fmla="*/ 80 w 80"/>
                <a:gd name="T1" fmla="*/ 243 h 243"/>
                <a:gd name="T2" fmla="*/ 64 w 80"/>
                <a:gd name="T3" fmla="*/ 226 h 243"/>
                <a:gd name="T4" fmla="*/ 45 w 80"/>
                <a:gd name="T5" fmla="*/ 215 h 243"/>
                <a:gd name="T6" fmla="*/ 23 w 80"/>
                <a:gd name="T7" fmla="*/ 209 h 243"/>
                <a:gd name="T8" fmla="*/ 0 w 80"/>
                <a:gd name="T9" fmla="*/ 206 h 243"/>
                <a:gd name="T10" fmla="*/ 9 w 80"/>
                <a:gd name="T11" fmla="*/ 152 h 243"/>
                <a:gd name="T12" fmla="*/ 26 w 80"/>
                <a:gd name="T13" fmla="*/ 99 h 243"/>
                <a:gd name="T14" fmla="*/ 44 w 80"/>
                <a:gd name="T15" fmla="*/ 49 h 243"/>
                <a:gd name="T16" fmla="*/ 51 w 80"/>
                <a:gd name="T17" fmla="*/ 0 h 2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243"/>
                <a:gd name="T29" fmla="*/ 80 w 80"/>
                <a:gd name="T30" fmla="*/ 243 h 2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243">
                  <a:moveTo>
                    <a:pt x="80" y="243"/>
                  </a:moveTo>
                  <a:lnTo>
                    <a:pt x="64" y="226"/>
                  </a:lnTo>
                  <a:lnTo>
                    <a:pt x="45" y="215"/>
                  </a:lnTo>
                  <a:lnTo>
                    <a:pt x="23" y="209"/>
                  </a:lnTo>
                  <a:lnTo>
                    <a:pt x="0" y="206"/>
                  </a:lnTo>
                  <a:lnTo>
                    <a:pt x="9" y="152"/>
                  </a:lnTo>
                  <a:lnTo>
                    <a:pt x="26" y="99"/>
                  </a:lnTo>
                  <a:lnTo>
                    <a:pt x="44" y="49"/>
                  </a:lnTo>
                  <a:lnTo>
                    <a:pt x="51" y="0"/>
                  </a:lnTo>
                </a:path>
              </a:pathLst>
            </a:custGeom>
            <a:noFill/>
            <a:ln w="0">
              <a:solidFill>
                <a:srgbClr val="000000"/>
              </a:solidFill>
              <a:prstDash val="solid"/>
              <a:round/>
              <a:headEnd/>
              <a:tailEnd/>
            </a:ln>
          </p:spPr>
          <p:txBody>
            <a:bodyPr/>
            <a:lstStyle/>
            <a:p>
              <a:endParaRPr lang="fr-FR"/>
            </a:p>
          </p:txBody>
        </p:sp>
        <p:sp>
          <p:nvSpPr>
            <p:cNvPr id="72" name="Freeform 69"/>
            <p:cNvSpPr>
              <a:spLocks/>
            </p:cNvSpPr>
            <p:nvPr/>
          </p:nvSpPr>
          <p:spPr bwMode="auto">
            <a:xfrm>
              <a:off x="2135" y="2177"/>
              <a:ext cx="54" cy="63"/>
            </a:xfrm>
            <a:custGeom>
              <a:avLst/>
              <a:gdLst>
                <a:gd name="T0" fmla="*/ 0 w 54"/>
                <a:gd name="T1" fmla="*/ 63 h 63"/>
                <a:gd name="T2" fmla="*/ 2 w 54"/>
                <a:gd name="T3" fmla="*/ 60 h 63"/>
                <a:gd name="T4" fmla="*/ 4 w 54"/>
                <a:gd name="T5" fmla="*/ 59 h 63"/>
                <a:gd name="T6" fmla="*/ 7 w 54"/>
                <a:gd name="T7" fmla="*/ 58 h 63"/>
                <a:gd name="T8" fmla="*/ 9 w 54"/>
                <a:gd name="T9" fmla="*/ 56 h 63"/>
                <a:gd name="T10" fmla="*/ 11 w 54"/>
                <a:gd name="T11" fmla="*/ 55 h 63"/>
                <a:gd name="T12" fmla="*/ 13 w 54"/>
                <a:gd name="T13" fmla="*/ 54 h 63"/>
                <a:gd name="T14" fmla="*/ 15 w 54"/>
                <a:gd name="T15" fmla="*/ 52 h 63"/>
                <a:gd name="T16" fmla="*/ 17 w 54"/>
                <a:gd name="T17" fmla="*/ 51 h 63"/>
                <a:gd name="T18" fmla="*/ 19 w 54"/>
                <a:gd name="T19" fmla="*/ 49 h 63"/>
                <a:gd name="T20" fmla="*/ 21 w 54"/>
                <a:gd name="T21" fmla="*/ 47 h 63"/>
                <a:gd name="T22" fmla="*/ 23 w 54"/>
                <a:gd name="T23" fmla="*/ 45 h 63"/>
                <a:gd name="T24" fmla="*/ 24 w 54"/>
                <a:gd name="T25" fmla="*/ 43 h 63"/>
                <a:gd name="T26" fmla="*/ 26 w 54"/>
                <a:gd name="T27" fmla="*/ 41 h 63"/>
                <a:gd name="T28" fmla="*/ 28 w 54"/>
                <a:gd name="T29" fmla="*/ 39 h 63"/>
                <a:gd name="T30" fmla="*/ 30 w 54"/>
                <a:gd name="T31" fmla="*/ 38 h 63"/>
                <a:gd name="T32" fmla="*/ 32 w 54"/>
                <a:gd name="T33" fmla="*/ 35 h 63"/>
                <a:gd name="T34" fmla="*/ 34 w 54"/>
                <a:gd name="T35" fmla="*/ 33 h 63"/>
                <a:gd name="T36" fmla="*/ 35 w 54"/>
                <a:gd name="T37" fmla="*/ 30 h 63"/>
                <a:gd name="T38" fmla="*/ 37 w 54"/>
                <a:gd name="T39" fmla="*/ 29 h 63"/>
                <a:gd name="T40" fmla="*/ 38 w 54"/>
                <a:gd name="T41" fmla="*/ 27 h 63"/>
                <a:gd name="T42" fmla="*/ 40 w 54"/>
                <a:gd name="T43" fmla="*/ 25 h 63"/>
                <a:gd name="T44" fmla="*/ 41 w 54"/>
                <a:gd name="T45" fmla="*/ 22 h 63"/>
                <a:gd name="T46" fmla="*/ 44 w 54"/>
                <a:gd name="T47" fmla="*/ 20 h 63"/>
                <a:gd name="T48" fmla="*/ 45 w 54"/>
                <a:gd name="T49" fmla="*/ 18 h 63"/>
                <a:gd name="T50" fmla="*/ 46 w 54"/>
                <a:gd name="T51" fmla="*/ 16 h 63"/>
                <a:gd name="T52" fmla="*/ 48 w 54"/>
                <a:gd name="T53" fmla="*/ 14 h 63"/>
                <a:gd name="T54" fmla="*/ 49 w 54"/>
                <a:gd name="T55" fmla="*/ 10 h 63"/>
                <a:gd name="T56" fmla="*/ 50 w 54"/>
                <a:gd name="T57" fmla="*/ 8 h 63"/>
                <a:gd name="T58" fmla="*/ 51 w 54"/>
                <a:gd name="T59" fmla="*/ 6 h 63"/>
                <a:gd name="T60" fmla="*/ 52 w 54"/>
                <a:gd name="T61" fmla="*/ 5 h 63"/>
                <a:gd name="T62" fmla="*/ 53 w 54"/>
                <a:gd name="T63" fmla="*/ 2 h 63"/>
                <a:gd name="T64" fmla="*/ 54 w 5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
                <a:gd name="T100" fmla="*/ 0 h 63"/>
                <a:gd name="T101" fmla="*/ 54 w 54"/>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 h="63">
                  <a:moveTo>
                    <a:pt x="0" y="63"/>
                  </a:moveTo>
                  <a:lnTo>
                    <a:pt x="2" y="60"/>
                  </a:lnTo>
                  <a:lnTo>
                    <a:pt x="4" y="59"/>
                  </a:lnTo>
                  <a:lnTo>
                    <a:pt x="7" y="58"/>
                  </a:lnTo>
                  <a:lnTo>
                    <a:pt x="9" y="56"/>
                  </a:lnTo>
                  <a:lnTo>
                    <a:pt x="11" y="55"/>
                  </a:lnTo>
                  <a:lnTo>
                    <a:pt x="13" y="54"/>
                  </a:lnTo>
                  <a:lnTo>
                    <a:pt x="15" y="52"/>
                  </a:lnTo>
                  <a:lnTo>
                    <a:pt x="17" y="51"/>
                  </a:lnTo>
                  <a:lnTo>
                    <a:pt x="19" y="49"/>
                  </a:lnTo>
                  <a:lnTo>
                    <a:pt x="21" y="47"/>
                  </a:lnTo>
                  <a:lnTo>
                    <a:pt x="23" y="45"/>
                  </a:lnTo>
                  <a:lnTo>
                    <a:pt x="24" y="43"/>
                  </a:lnTo>
                  <a:lnTo>
                    <a:pt x="26" y="41"/>
                  </a:lnTo>
                  <a:lnTo>
                    <a:pt x="28" y="39"/>
                  </a:lnTo>
                  <a:lnTo>
                    <a:pt x="30" y="38"/>
                  </a:lnTo>
                  <a:lnTo>
                    <a:pt x="32" y="35"/>
                  </a:lnTo>
                  <a:lnTo>
                    <a:pt x="34" y="33"/>
                  </a:lnTo>
                  <a:lnTo>
                    <a:pt x="35" y="30"/>
                  </a:lnTo>
                  <a:lnTo>
                    <a:pt x="37" y="29"/>
                  </a:lnTo>
                  <a:lnTo>
                    <a:pt x="38" y="27"/>
                  </a:lnTo>
                  <a:lnTo>
                    <a:pt x="40" y="25"/>
                  </a:lnTo>
                  <a:lnTo>
                    <a:pt x="41" y="22"/>
                  </a:lnTo>
                  <a:lnTo>
                    <a:pt x="44" y="20"/>
                  </a:lnTo>
                  <a:lnTo>
                    <a:pt x="45" y="18"/>
                  </a:lnTo>
                  <a:lnTo>
                    <a:pt x="46" y="16"/>
                  </a:lnTo>
                  <a:lnTo>
                    <a:pt x="48" y="14"/>
                  </a:lnTo>
                  <a:lnTo>
                    <a:pt x="49" y="10"/>
                  </a:lnTo>
                  <a:lnTo>
                    <a:pt x="50" y="8"/>
                  </a:lnTo>
                  <a:lnTo>
                    <a:pt x="51" y="6"/>
                  </a:lnTo>
                  <a:lnTo>
                    <a:pt x="52" y="5"/>
                  </a:lnTo>
                  <a:lnTo>
                    <a:pt x="53" y="2"/>
                  </a:lnTo>
                  <a:lnTo>
                    <a:pt x="54" y="0"/>
                  </a:lnTo>
                </a:path>
              </a:pathLst>
            </a:custGeom>
            <a:noFill/>
            <a:ln w="0">
              <a:solidFill>
                <a:srgbClr val="000000"/>
              </a:solidFill>
              <a:prstDash val="solid"/>
              <a:round/>
              <a:headEnd/>
              <a:tailEnd/>
            </a:ln>
          </p:spPr>
          <p:txBody>
            <a:bodyPr/>
            <a:lstStyle/>
            <a:p>
              <a:endParaRPr lang="fr-FR"/>
            </a:p>
          </p:txBody>
        </p:sp>
        <p:sp>
          <p:nvSpPr>
            <p:cNvPr id="73" name="Freeform 70"/>
            <p:cNvSpPr>
              <a:spLocks/>
            </p:cNvSpPr>
            <p:nvPr/>
          </p:nvSpPr>
          <p:spPr bwMode="auto">
            <a:xfrm>
              <a:off x="1520" y="2084"/>
              <a:ext cx="69" cy="274"/>
            </a:xfrm>
            <a:custGeom>
              <a:avLst/>
              <a:gdLst>
                <a:gd name="T0" fmla="*/ 69 w 69"/>
                <a:gd name="T1" fmla="*/ 274 h 274"/>
                <a:gd name="T2" fmla="*/ 67 w 69"/>
                <a:gd name="T3" fmla="*/ 240 h 274"/>
                <a:gd name="T4" fmla="*/ 59 w 69"/>
                <a:gd name="T5" fmla="*/ 207 h 274"/>
                <a:gd name="T6" fmla="*/ 48 w 69"/>
                <a:gd name="T7" fmla="*/ 172 h 274"/>
                <a:gd name="T8" fmla="*/ 35 w 69"/>
                <a:gd name="T9" fmla="*/ 138 h 274"/>
                <a:gd name="T10" fmla="*/ 23 w 69"/>
                <a:gd name="T11" fmla="*/ 103 h 274"/>
                <a:gd name="T12" fmla="*/ 11 w 69"/>
                <a:gd name="T13" fmla="*/ 69 h 274"/>
                <a:gd name="T14" fmla="*/ 3 w 69"/>
                <a:gd name="T15" fmla="*/ 35 h 274"/>
                <a:gd name="T16" fmla="*/ 0 w 69"/>
                <a:gd name="T17" fmla="*/ 0 h 2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274"/>
                <a:gd name="T29" fmla="*/ 69 w 69"/>
                <a:gd name="T30" fmla="*/ 274 h 2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274">
                  <a:moveTo>
                    <a:pt x="69" y="274"/>
                  </a:moveTo>
                  <a:lnTo>
                    <a:pt x="67" y="240"/>
                  </a:lnTo>
                  <a:lnTo>
                    <a:pt x="59" y="207"/>
                  </a:lnTo>
                  <a:lnTo>
                    <a:pt x="48" y="172"/>
                  </a:lnTo>
                  <a:lnTo>
                    <a:pt x="35" y="138"/>
                  </a:lnTo>
                  <a:lnTo>
                    <a:pt x="23" y="103"/>
                  </a:lnTo>
                  <a:lnTo>
                    <a:pt x="11" y="69"/>
                  </a:lnTo>
                  <a:lnTo>
                    <a:pt x="3" y="35"/>
                  </a:lnTo>
                  <a:lnTo>
                    <a:pt x="0" y="0"/>
                  </a:lnTo>
                </a:path>
              </a:pathLst>
            </a:custGeom>
            <a:noFill/>
            <a:ln w="0">
              <a:solidFill>
                <a:srgbClr val="000000"/>
              </a:solidFill>
              <a:prstDash val="solid"/>
              <a:round/>
              <a:headEnd/>
              <a:tailEnd/>
            </a:ln>
          </p:spPr>
          <p:txBody>
            <a:bodyPr/>
            <a:lstStyle/>
            <a:p>
              <a:endParaRPr lang="fr-FR"/>
            </a:p>
          </p:txBody>
        </p:sp>
        <p:sp>
          <p:nvSpPr>
            <p:cNvPr id="74" name="Freeform 71"/>
            <p:cNvSpPr>
              <a:spLocks/>
            </p:cNvSpPr>
            <p:nvPr/>
          </p:nvSpPr>
          <p:spPr bwMode="auto">
            <a:xfrm>
              <a:off x="1527" y="2191"/>
              <a:ext cx="29" cy="43"/>
            </a:xfrm>
            <a:custGeom>
              <a:avLst/>
              <a:gdLst>
                <a:gd name="T0" fmla="*/ 29 w 29"/>
                <a:gd name="T1" fmla="*/ 43 h 43"/>
                <a:gd name="T2" fmla="*/ 27 w 29"/>
                <a:gd name="T3" fmla="*/ 41 h 43"/>
                <a:gd name="T4" fmla="*/ 25 w 29"/>
                <a:gd name="T5" fmla="*/ 40 h 43"/>
                <a:gd name="T6" fmla="*/ 23 w 29"/>
                <a:gd name="T7" fmla="*/ 38 h 43"/>
                <a:gd name="T8" fmla="*/ 22 w 29"/>
                <a:gd name="T9" fmla="*/ 37 h 43"/>
                <a:gd name="T10" fmla="*/ 21 w 29"/>
                <a:gd name="T11" fmla="*/ 36 h 43"/>
                <a:gd name="T12" fmla="*/ 20 w 29"/>
                <a:gd name="T13" fmla="*/ 35 h 43"/>
                <a:gd name="T14" fmla="*/ 19 w 29"/>
                <a:gd name="T15" fmla="*/ 33 h 43"/>
                <a:gd name="T16" fmla="*/ 18 w 29"/>
                <a:gd name="T17" fmla="*/ 32 h 43"/>
                <a:gd name="T18" fmla="*/ 17 w 29"/>
                <a:gd name="T19" fmla="*/ 30 h 43"/>
                <a:gd name="T20" fmla="*/ 16 w 29"/>
                <a:gd name="T21" fmla="*/ 29 h 43"/>
                <a:gd name="T22" fmla="*/ 15 w 29"/>
                <a:gd name="T23" fmla="*/ 28 h 43"/>
                <a:gd name="T24" fmla="*/ 14 w 29"/>
                <a:gd name="T25" fmla="*/ 26 h 43"/>
                <a:gd name="T26" fmla="*/ 14 w 29"/>
                <a:gd name="T27" fmla="*/ 25 h 43"/>
                <a:gd name="T28" fmla="*/ 11 w 29"/>
                <a:gd name="T29" fmla="*/ 23 h 43"/>
                <a:gd name="T30" fmla="*/ 10 w 29"/>
                <a:gd name="T31" fmla="*/ 21 h 43"/>
                <a:gd name="T32" fmla="*/ 9 w 29"/>
                <a:gd name="T33" fmla="*/ 19 h 43"/>
                <a:gd name="T34" fmla="*/ 9 w 29"/>
                <a:gd name="T35" fmla="*/ 18 h 43"/>
                <a:gd name="T36" fmla="*/ 8 w 29"/>
                <a:gd name="T37" fmla="*/ 16 h 43"/>
                <a:gd name="T38" fmla="*/ 7 w 29"/>
                <a:gd name="T39" fmla="*/ 15 h 43"/>
                <a:gd name="T40" fmla="*/ 6 w 29"/>
                <a:gd name="T41" fmla="*/ 14 h 43"/>
                <a:gd name="T42" fmla="*/ 5 w 29"/>
                <a:gd name="T43" fmla="*/ 12 h 43"/>
                <a:gd name="T44" fmla="*/ 5 w 29"/>
                <a:gd name="T45" fmla="*/ 10 h 43"/>
                <a:gd name="T46" fmla="*/ 4 w 29"/>
                <a:gd name="T47" fmla="*/ 8 h 43"/>
                <a:gd name="T48" fmla="*/ 3 w 29"/>
                <a:gd name="T49" fmla="*/ 7 h 43"/>
                <a:gd name="T50" fmla="*/ 3 w 29"/>
                <a:gd name="T51" fmla="*/ 5 h 43"/>
                <a:gd name="T52" fmla="*/ 2 w 29"/>
                <a:gd name="T53" fmla="*/ 4 h 43"/>
                <a:gd name="T54" fmla="*/ 1 w 29"/>
                <a:gd name="T55" fmla="*/ 3 h 43"/>
                <a:gd name="T56" fmla="*/ 0 w 29"/>
                <a:gd name="T57" fmla="*/ 2 h 43"/>
                <a:gd name="T58" fmla="*/ 0 w 29"/>
                <a:gd name="T59" fmla="*/ 0 h 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
                <a:gd name="T91" fmla="*/ 0 h 43"/>
                <a:gd name="T92" fmla="*/ 29 w 29"/>
                <a:gd name="T93" fmla="*/ 43 h 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 h="43">
                  <a:moveTo>
                    <a:pt x="29" y="43"/>
                  </a:moveTo>
                  <a:lnTo>
                    <a:pt x="27" y="41"/>
                  </a:lnTo>
                  <a:lnTo>
                    <a:pt x="25" y="40"/>
                  </a:lnTo>
                  <a:lnTo>
                    <a:pt x="23" y="38"/>
                  </a:lnTo>
                  <a:lnTo>
                    <a:pt x="22" y="37"/>
                  </a:lnTo>
                  <a:lnTo>
                    <a:pt x="21" y="36"/>
                  </a:lnTo>
                  <a:lnTo>
                    <a:pt x="20" y="35"/>
                  </a:lnTo>
                  <a:lnTo>
                    <a:pt x="19" y="33"/>
                  </a:lnTo>
                  <a:lnTo>
                    <a:pt x="18" y="32"/>
                  </a:lnTo>
                  <a:lnTo>
                    <a:pt x="17" y="30"/>
                  </a:lnTo>
                  <a:lnTo>
                    <a:pt x="16" y="29"/>
                  </a:lnTo>
                  <a:lnTo>
                    <a:pt x="15" y="28"/>
                  </a:lnTo>
                  <a:lnTo>
                    <a:pt x="14" y="26"/>
                  </a:lnTo>
                  <a:lnTo>
                    <a:pt x="14" y="25"/>
                  </a:lnTo>
                  <a:lnTo>
                    <a:pt x="11" y="23"/>
                  </a:lnTo>
                  <a:lnTo>
                    <a:pt x="10" y="21"/>
                  </a:lnTo>
                  <a:lnTo>
                    <a:pt x="9" y="19"/>
                  </a:lnTo>
                  <a:lnTo>
                    <a:pt x="9" y="18"/>
                  </a:lnTo>
                  <a:lnTo>
                    <a:pt x="8" y="16"/>
                  </a:lnTo>
                  <a:lnTo>
                    <a:pt x="7" y="15"/>
                  </a:lnTo>
                  <a:lnTo>
                    <a:pt x="6" y="14"/>
                  </a:lnTo>
                  <a:lnTo>
                    <a:pt x="5" y="12"/>
                  </a:lnTo>
                  <a:lnTo>
                    <a:pt x="5" y="10"/>
                  </a:lnTo>
                  <a:lnTo>
                    <a:pt x="4" y="8"/>
                  </a:lnTo>
                  <a:lnTo>
                    <a:pt x="3" y="7"/>
                  </a:lnTo>
                  <a:lnTo>
                    <a:pt x="3" y="5"/>
                  </a:lnTo>
                  <a:lnTo>
                    <a:pt x="2" y="4"/>
                  </a:lnTo>
                  <a:lnTo>
                    <a:pt x="1" y="3"/>
                  </a:lnTo>
                  <a:lnTo>
                    <a:pt x="0" y="2"/>
                  </a:lnTo>
                  <a:lnTo>
                    <a:pt x="0" y="0"/>
                  </a:lnTo>
                </a:path>
              </a:pathLst>
            </a:custGeom>
            <a:noFill/>
            <a:ln w="0">
              <a:solidFill>
                <a:srgbClr val="000000"/>
              </a:solidFill>
              <a:prstDash val="solid"/>
              <a:round/>
              <a:headEnd/>
              <a:tailEnd/>
            </a:ln>
          </p:spPr>
          <p:txBody>
            <a:bodyPr/>
            <a:lstStyle/>
            <a:p>
              <a:endParaRPr lang="fr-FR"/>
            </a:p>
          </p:txBody>
        </p:sp>
        <p:sp>
          <p:nvSpPr>
            <p:cNvPr id="75" name="Freeform 72"/>
            <p:cNvSpPr>
              <a:spLocks/>
            </p:cNvSpPr>
            <p:nvPr/>
          </p:nvSpPr>
          <p:spPr bwMode="auto">
            <a:xfrm>
              <a:off x="1754" y="2214"/>
              <a:ext cx="89" cy="196"/>
            </a:xfrm>
            <a:custGeom>
              <a:avLst/>
              <a:gdLst>
                <a:gd name="T0" fmla="*/ 89 w 89"/>
                <a:gd name="T1" fmla="*/ 0 h 196"/>
                <a:gd name="T2" fmla="*/ 67 w 89"/>
                <a:gd name="T3" fmla="*/ 26 h 196"/>
                <a:gd name="T4" fmla="*/ 52 w 89"/>
                <a:gd name="T5" fmla="*/ 51 h 196"/>
                <a:gd name="T6" fmla="*/ 45 w 89"/>
                <a:gd name="T7" fmla="*/ 77 h 196"/>
                <a:gd name="T8" fmla="*/ 40 w 89"/>
                <a:gd name="T9" fmla="*/ 103 h 196"/>
                <a:gd name="T10" fmla="*/ 38 w 89"/>
                <a:gd name="T11" fmla="*/ 128 h 196"/>
                <a:gd name="T12" fmla="*/ 39 w 89"/>
                <a:gd name="T13" fmla="*/ 153 h 196"/>
                <a:gd name="T14" fmla="*/ 40 w 89"/>
                <a:gd name="T15" fmla="*/ 176 h 196"/>
                <a:gd name="T16" fmla="*/ 40 w 89"/>
                <a:gd name="T17" fmla="*/ 196 h 196"/>
                <a:gd name="T18" fmla="*/ 0 w 89"/>
                <a:gd name="T19" fmla="*/ 130 h 1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196"/>
                <a:gd name="T32" fmla="*/ 89 w 89"/>
                <a:gd name="T33" fmla="*/ 196 h 1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196">
                  <a:moveTo>
                    <a:pt x="89" y="0"/>
                  </a:moveTo>
                  <a:lnTo>
                    <a:pt x="67" y="26"/>
                  </a:lnTo>
                  <a:lnTo>
                    <a:pt x="52" y="51"/>
                  </a:lnTo>
                  <a:lnTo>
                    <a:pt x="45" y="77"/>
                  </a:lnTo>
                  <a:lnTo>
                    <a:pt x="40" y="103"/>
                  </a:lnTo>
                  <a:lnTo>
                    <a:pt x="38" y="128"/>
                  </a:lnTo>
                  <a:lnTo>
                    <a:pt x="39" y="153"/>
                  </a:lnTo>
                  <a:lnTo>
                    <a:pt x="40" y="176"/>
                  </a:lnTo>
                  <a:lnTo>
                    <a:pt x="40" y="196"/>
                  </a:lnTo>
                  <a:lnTo>
                    <a:pt x="0" y="130"/>
                  </a:lnTo>
                </a:path>
              </a:pathLst>
            </a:custGeom>
            <a:noFill/>
            <a:ln w="0">
              <a:solidFill>
                <a:srgbClr val="000000"/>
              </a:solidFill>
              <a:prstDash val="solid"/>
              <a:round/>
              <a:headEnd/>
              <a:tailEnd/>
            </a:ln>
          </p:spPr>
          <p:txBody>
            <a:bodyPr/>
            <a:lstStyle/>
            <a:p>
              <a:endParaRPr lang="fr-FR"/>
            </a:p>
          </p:txBody>
        </p:sp>
        <p:sp>
          <p:nvSpPr>
            <p:cNvPr id="76" name="Freeform 73"/>
            <p:cNvSpPr>
              <a:spLocks/>
            </p:cNvSpPr>
            <p:nvPr/>
          </p:nvSpPr>
          <p:spPr bwMode="auto">
            <a:xfrm>
              <a:off x="1878" y="2209"/>
              <a:ext cx="88" cy="194"/>
            </a:xfrm>
            <a:custGeom>
              <a:avLst/>
              <a:gdLst>
                <a:gd name="T0" fmla="*/ 0 w 88"/>
                <a:gd name="T1" fmla="*/ 0 h 194"/>
                <a:gd name="T2" fmla="*/ 18 w 88"/>
                <a:gd name="T3" fmla="*/ 26 h 194"/>
                <a:gd name="T4" fmla="*/ 35 w 88"/>
                <a:gd name="T5" fmla="*/ 51 h 194"/>
                <a:gd name="T6" fmla="*/ 45 w 88"/>
                <a:gd name="T7" fmla="*/ 76 h 194"/>
                <a:gd name="T8" fmla="*/ 51 w 88"/>
                <a:gd name="T9" fmla="*/ 100 h 194"/>
                <a:gd name="T10" fmla="*/ 55 w 88"/>
                <a:gd name="T11" fmla="*/ 123 h 194"/>
                <a:gd name="T12" fmla="*/ 56 w 88"/>
                <a:gd name="T13" fmla="*/ 146 h 194"/>
                <a:gd name="T14" fmla="*/ 58 w 88"/>
                <a:gd name="T15" fmla="*/ 170 h 194"/>
                <a:gd name="T16" fmla="*/ 58 w 88"/>
                <a:gd name="T17" fmla="*/ 194 h 194"/>
                <a:gd name="T18" fmla="*/ 88 w 88"/>
                <a:gd name="T19" fmla="*/ 132 h 1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194"/>
                <a:gd name="T32" fmla="*/ 88 w 88"/>
                <a:gd name="T33" fmla="*/ 194 h 1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194">
                  <a:moveTo>
                    <a:pt x="0" y="0"/>
                  </a:moveTo>
                  <a:lnTo>
                    <a:pt x="18" y="26"/>
                  </a:lnTo>
                  <a:lnTo>
                    <a:pt x="35" y="51"/>
                  </a:lnTo>
                  <a:lnTo>
                    <a:pt x="45" y="76"/>
                  </a:lnTo>
                  <a:lnTo>
                    <a:pt x="51" y="100"/>
                  </a:lnTo>
                  <a:lnTo>
                    <a:pt x="55" y="123"/>
                  </a:lnTo>
                  <a:lnTo>
                    <a:pt x="56" y="146"/>
                  </a:lnTo>
                  <a:lnTo>
                    <a:pt x="58" y="170"/>
                  </a:lnTo>
                  <a:lnTo>
                    <a:pt x="58" y="194"/>
                  </a:lnTo>
                  <a:lnTo>
                    <a:pt x="88" y="132"/>
                  </a:lnTo>
                </a:path>
              </a:pathLst>
            </a:custGeom>
            <a:noFill/>
            <a:ln w="0">
              <a:solidFill>
                <a:srgbClr val="000000"/>
              </a:solidFill>
              <a:prstDash val="solid"/>
              <a:round/>
              <a:headEnd/>
              <a:tailEnd/>
            </a:ln>
          </p:spPr>
          <p:txBody>
            <a:bodyPr/>
            <a:lstStyle/>
            <a:p>
              <a:endParaRPr lang="fr-FR"/>
            </a:p>
          </p:txBody>
        </p:sp>
        <p:sp>
          <p:nvSpPr>
            <p:cNvPr id="77" name="Freeform 74"/>
            <p:cNvSpPr>
              <a:spLocks/>
            </p:cNvSpPr>
            <p:nvPr/>
          </p:nvSpPr>
          <p:spPr bwMode="auto">
            <a:xfrm>
              <a:off x="1855" y="2214"/>
              <a:ext cx="10" cy="445"/>
            </a:xfrm>
            <a:custGeom>
              <a:avLst/>
              <a:gdLst>
                <a:gd name="T0" fmla="*/ 1 w 10"/>
                <a:gd name="T1" fmla="*/ 0 h 445"/>
                <a:gd name="T2" fmla="*/ 0 w 10"/>
                <a:gd name="T3" fmla="*/ 129 h 445"/>
                <a:gd name="T4" fmla="*/ 6 w 10"/>
                <a:gd name="T5" fmla="*/ 256 h 445"/>
                <a:gd name="T6" fmla="*/ 10 w 10"/>
                <a:gd name="T7" fmla="*/ 351 h 445"/>
                <a:gd name="T8" fmla="*/ 8 w 10"/>
                <a:gd name="T9" fmla="*/ 445 h 445"/>
                <a:gd name="T10" fmla="*/ 0 60000 65536"/>
                <a:gd name="T11" fmla="*/ 0 60000 65536"/>
                <a:gd name="T12" fmla="*/ 0 60000 65536"/>
                <a:gd name="T13" fmla="*/ 0 60000 65536"/>
                <a:gd name="T14" fmla="*/ 0 60000 65536"/>
                <a:gd name="T15" fmla="*/ 0 w 10"/>
                <a:gd name="T16" fmla="*/ 0 h 445"/>
                <a:gd name="T17" fmla="*/ 10 w 10"/>
                <a:gd name="T18" fmla="*/ 445 h 445"/>
              </a:gdLst>
              <a:ahLst/>
              <a:cxnLst>
                <a:cxn ang="T10">
                  <a:pos x="T0" y="T1"/>
                </a:cxn>
                <a:cxn ang="T11">
                  <a:pos x="T2" y="T3"/>
                </a:cxn>
                <a:cxn ang="T12">
                  <a:pos x="T4" y="T5"/>
                </a:cxn>
                <a:cxn ang="T13">
                  <a:pos x="T6" y="T7"/>
                </a:cxn>
                <a:cxn ang="T14">
                  <a:pos x="T8" y="T9"/>
                </a:cxn>
              </a:cxnLst>
              <a:rect l="T15" t="T16" r="T17" b="T18"/>
              <a:pathLst>
                <a:path w="10" h="445">
                  <a:moveTo>
                    <a:pt x="1" y="0"/>
                  </a:moveTo>
                  <a:lnTo>
                    <a:pt x="0" y="129"/>
                  </a:lnTo>
                  <a:lnTo>
                    <a:pt x="6" y="256"/>
                  </a:lnTo>
                  <a:lnTo>
                    <a:pt x="10" y="351"/>
                  </a:lnTo>
                  <a:lnTo>
                    <a:pt x="8" y="445"/>
                  </a:lnTo>
                </a:path>
              </a:pathLst>
            </a:custGeom>
            <a:noFill/>
            <a:ln w="0">
              <a:solidFill>
                <a:srgbClr val="000000"/>
              </a:solidFill>
              <a:prstDash val="solid"/>
              <a:round/>
              <a:headEnd/>
              <a:tailEnd/>
            </a:ln>
          </p:spPr>
          <p:txBody>
            <a:bodyPr/>
            <a:lstStyle/>
            <a:p>
              <a:endParaRPr lang="fr-FR"/>
            </a:p>
          </p:txBody>
        </p:sp>
        <p:sp>
          <p:nvSpPr>
            <p:cNvPr id="78" name="Freeform 75"/>
            <p:cNvSpPr>
              <a:spLocks/>
            </p:cNvSpPr>
            <p:nvPr/>
          </p:nvSpPr>
          <p:spPr bwMode="auto">
            <a:xfrm>
              <a:off x="1690" y="2320"/>
              <a:ext cx="37" cy="38"/>
            </a:xfrm>
            <a:custGeom>
              <a:avLst/>
              <a:gdLst>
                <a:gd name="T0" fmla="*/ 19 w 37"/>
                <a:gd name="T1" fmla="*/ 38 h 38"/>
                <a:gd name="T2" fmla="*/ 27 w 37"/>
                <a:gd name="T3" fmla="*/ 36 h 38"/>
                <a:gd name="T4" fmla="*/ 34 w 37"/>
                <a:gd name="T5" fmla="*/ 31 h 38"/>
                <a:gd name="T6" fmla="*/ 37 w 37"/>
                <a:gd name="T7" fmla="*/ 24 h 38"/>
                <a:gd name="T8" fmla="*/ 37 w 37"/>
                <a:gd name="T9" fmla="*/ 17 h 38"/>
                <a:gd name="T10" fmla="*/ 36 w 37"/>
                <a:gd name="T11" fmla="*/ 10 h 38"/>
                <a:gd name="T12" fmla="*/ 31 w 37"/>
                <a:gd name="T13" fmla="*/ 4 h 38"/>
                <a:gd name="T14" fmla="*/ 24 w 37"/>
                <a:gd name="T15" fmla="*/ 0 h 38"/>
                <a:gd name="T16" fmla="*/ 14 w 37"/>
                <a:gd name="T17" fmla="*/ 0 h 38"/>
                <a:gd name="T18" fmla="*/ 8 w 37"/>
                <a:gd name="T19" fmla="*/ 3 h 38"/>
                <a:gd name="T20" fmla="*/ 3 w 37"/>
                <a:gd name="T21" fmla="*/ 9 h 38"/>
                <a:gd name="T22" fmla="*/ 0 w 37"/>
                <a:gd name="T23" fmla="*/ 14 h 38"/>
                <a:gd name="T24" fmla="*/ 0 w 37"/>
                <a:gd name="T25" fmla="*/ 21 h 38"/>
                <a:gd name="T26" fmla="*/ 1 w 37"/>
                <a:gd name="T27" fmla="*/ 27 h 38"/>
                <a:gd name="T28" fmla="*/ 6 w 37"/>
                <a:gd name="T29" fmla="*/ 33 h 38"/>
                <a:gd name="T30" fmla="*/ 11 w 37"/>
                <a:gd name="T31" fmla="*/ 37 h 38"/>
                <a:gd name="T32" fmla="*/ 19 w 37"/>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8"/>
                <a:gd name="T53" fmla="*/ 37 w 37"/>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8">
                  <a:moveTo>
                    <a:pt x="19" y="38"/>
                  </a:moveTo>
                  <a:lnTo>
                    <a:pt x="27" y="36"/>
                  </a:lnTo>
                  <a:lnTo>
                    <a:pt x="34" y="31"/>
                  </a:lnTo>
                  <a:lnTo>
                    <a:pt x="37" y="24"/>
                  </a:lnTo>
                  <a:lnTo>
                    <a:pt x="37" y="17"/>
                  </a:lnTo>
                  <a:lnTo>
                    <a:pt x="36" y="10"/>
                  </a:lnTo>
                  <a:lnTo>
                    <a:pt x="31" y="4"/>
                  </a:lnTo>
                  <a:lnTo>
                    <a:pt x="24" y="0"/>
                  </a:lnTo>
                  <a:lnTo>
                    <a:pt x="14" y="0"/>
                  </a:lnTo>
                  <a:lnTo>
                    <a:pt x="8" y="3"/>
                  </a:lnTo>
                  <a:lnTo>
                    <a:pt x="3" y="9"/>
                  </a:lnTo>
                  <a:lnTo>
                    <a:pt x="0" y="14"/>
                  </a:lnTo>
                  <a:lnTo>
                    <a:pt x="0" y="21"/>
                  </a:lnTo>
                  <a:lnTo>
                    <a:pt x="1" y="27"/>
                  </a:lnTo>
                  <a:lnTo>
                    <a:pt x="6" y="33"/>
                  </a:lnTo>
                  <a:lnTo>
                    <a:pt x="11" y="37"/>
                  </a:lnTo>
                  <a:lnTo>
                    <a:pt x="19" y="38"/>
                  </a:lnTo>
                  <a:close/>
                </a:path>
              </a:pathLst>
            </a:custGeom>
            <a:solidFill>
              <a:srgbClr val="000000"/>
            </a:solidFill>
            <a:ln w="0">
              <a:solidFill>
                <a:srgbClr val="000000"/>
              </a:solidFill>
              <a:prstDash val="solid"/>
              <a:round/>
              <a:headEnd/>
              <a:tailEnd/>
            </a:ln>
          </p:spPr>
          <p:txBody>
            <a:bodyPr/>
            <a:lstStyle/>
            <a:p>
              <a:endParaRPr lang="fr-FR"/>
            </a:p>
          </p:txBody>
        </p:sp>
        <p:sp>
          <p:nvSpPr>
            <p:cNvPr id="79" name="Freeform 76"/>
            <p:cNvSpPr>
              <a:spLocks/>
            </p:cNvSpPr>
            <p:nvPr/>
          </p:nvSpPr>
          <p:spPr bwMode="auto">
            <a:xfrm>
              <a:off x="2067" y="2348"/>
              <a:ext cx="38" cy="38"/>
            </a:xfrm>
            <a:custGeom>
              <a:avLst/>
              <a:gdLst>
                <a:gd name="T0" fmla="*/ 18 w 38"/>
                <a:gd name="T1" fmla="*/ 38 h 38"/>
                <a:gd name="T2" fmla="*/ 26 w 38"/>
                <a:gd name="T3" fmla="*/ 37 h 38"/>
                <a:gd name="T4" fmla="*/ 31 w 38"/>
                <a:gd name="T5" fmla="*/ 33 h 38"/>
                <a:gd name="T6" fmla="*/ 36 w 38"/>
                <a:gd name="T7" fmla="*/ 28 h 38"/>
                <a:gd name="T8" fmla="*/ 38 w 38"/>
                <a:gd name="T9" fmla="*/ 20 h 38"/>
                <a:gd name="T10" fmla="*/ 36 w 38"/>
                <a:gd name="T11" fmla="*/ 11 h 38"/>
                <a:gd name="T12" fmla="*/ 31 w 38"/>
                <a:gd name="T13" fmla="*/ 6 h 38"/>
                <a:gd name="T14" fmla="*/ 26 w 38"/>
                <a:gd name="T15" fmla="*/ 3 h 38"/>
                <a:gd name="T16" fmla="*/ 20 w 38"/>
                <a:gd name="T17" fmla="*/ 0 h 38"/>
                <a:gd name="T18" fmla="*/ 14 w 38"/>
                <a:gd name="T19" fmla="*/ 0 h 38"/>
                <a:gd name="T20" fmla="*/ 8 w 38"/>
                <a:gd name="T21" fmla="*/ 4 h 38"/>
                <a:gd name="T22" fmla="*/ 3 w 38"/>
                <a:gd name="T23" fmla="*/ 8 h 38"/>
                <a:gd name="T24" fmla="*/ 0 w 38"/>
                <a:gd name="T25" fmla="*/ 16 h 38"/>
                <a:gd name="T26" fmla="*/ 0 w 38"/>
                <a:gd name="T27" fmla="*/ 24 h 38"/>
                <a:gd name="T28" fmla="*/ 3 w 38"/>
                <a:gd name="T29" fmla="*/ 32 h 38"/>
                <a:gd name="T30" fmla="*/ 10 w 38"/>
                <a:gd name="T31" fmla="*/ 37 h 38"/>
                <a:gd name="T32" fmla="*/ 18 w 38"/>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8"/>
                <a:gd name="T53" fmla="*/ 38 w 3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8">
                  <a:moveTo>
                    <a:pt x="18" y="38"/>
                  </a:moveTo>
                  <a:lnTo>
                    <a:pt x="26" y="37"/>
                  </a:lnTo>
                  <a:lnTo>
                    <a:pt x="31" y="33"/>
                  </a:lnTo>
                  <a:lnTo>
                    <a:pt x="36" y="28"/>
                  </a:lnTo>
                  <a:lnTo>
                    <a:pt x="38" y="20"/>
                  </a:lnTo>
                  <a:lnTo>
                    <a:pt x="36" y="11"/>
                  </a:lnTo>
                  <a:lnTo>
                    <a:pt x="31" y="6"/>
                  </a:lnTo>
                  <a:lnTo>
                    <a:pt x="26" y="3"/>
                  </a:lnTo>
                  <a:lnTo>
                    <a:pt x="20" y="0"/>
                  </a:lnTo>
                  <a:lnTo>
                    <a:pt x="14" y="0"/>
                  </a:lnTo>
                  <a:lnTo>
                    <a:pt x="8" y="4"/>
                  </a:lnTo>
                  <a:lnTo>
                    <a:pt x="3" y="8"/>
                  </a:lnTo>
                  <a:lnTo>
                    <a:pt x="0" y="16"/>
                  </a:lnTo>
                  <a:lnTo>
                    <a:pt x="0" y="24"/>
                  </a:lnTo>
                  <a:lnTo>
                    <a:pt x="3" y="32"/>
                  </a:lnTo>
                  <a:lnTo>
                    <a:pt x="10" y="37"/>
                  </a:lnTo>
                  <a:lnTo>
                    <a:pt x="18" y="38"/>
                  </a:lnTo>
                  <a:close/>
                </a:path>
              </a:pathLst>
            </a:custGeom>
            <a:solidFill>
              <a:srgbClr val="000000"/>
            </a:solidFill>
            <a:ln w="0">
              <a:solidFill>
                <a:srgbClr val="000000"/>
              </a:solidFill>
              <a:prstDash val="solid"/>
              <a:round/>
              <a:headEnd/>
              <a:tailEnd/>
            </a:ln>
          </p:spPr>
          <p:txBody>
            <a:bodyPr/>
            <a:lstStyle/>
            <a:p>
              <a:endParaRPr lang="fr-FR"/>
            </a:p>
          </p:txBody>
        </p:sp>
        <p:sp>
          <p:nvSpPr>
            <p:cNvPr id="80" name="Freeform 77"/>
            <p:cNvSpPr>
              <a:spLocks/>
            </p:cNvSpPr>
            <p:nvPr/>
          </p:nvSpPr>
          <p:spPr bwMode="auto">
            <a:xfrm>
              <a:off x="1456" y="1853"/>
              <a:ext cx="107" cy="56"/>
            </a:xfrm>
            <a:custGeom>
              <a:avLst/>
              <a:gdLst>
                <a:gd name="T0" fmla="*/ 107 w 107"/>
                <a:gd name="T1" fmla="*/ 0 h 56"/>
                <a:gd name="T2" fmla="*/ 96 w 107"/>
                <a:gd name="T3" fmla="*/ 5 h 56"/>
                <a:gd name="T4" fmla="*/ 89 w 107"/>
                <a:gd name="T5" fmla="*/ 6 h 56"/>
                <a:gd name="T6" fmla="*/ 82 w 107"/>
                <a:gd name="T7" fmla="*/ 7 h 56"/>
                <a:gd name="T8" fmla="*/ 76 w 107"/>
                <a:gd name="T9" fmla="*/ 7 h 56"/>
                <a:gd name="T10" fmla="*/ 68 w 107"/>
                <a:gd name="T11" fmla="*/ 7 h 56"/>
                <a:gd name="T12" fmla="*/ 62 w 107"/>
                <a:gd name="T13" fmla="*/ 6 h 56"/>
                <a:gd name="T14" fmla="*/ 54 w 107"/>
                <a:gd name="T15" fmla="*/ 6 h 56"/>
                <a:gd name="T16" fmla="*/ 48 w 107"/>
                <a:gd name="T17" fmla="*/ 6 h 56"/>
                <a:gd name="T18" fmla="*/ 41 w 107"/>
                <a:gd name="T19" fmla="*/ 6 h 56"/>
                <a:gd name="T20" fmla="*/ 35 w 107"/>
                <a:gd name="T21" fmla="*/ 7 h 56"/>
                <a:gd name="T22" fmla="*/ 27 w 107"/>
                <a:gd name="T23" fmla="*/ 8 h 56"/>
                <a:gd name="T24" fmla="*/ 22 w 107"/>
                <a:gd name="T25" fmla="*/ 9 h 56"/>
                <a:gd name="T26" fmla="*/ 16 w 107"/>
                <a:gd name="T27" fmla="*/ 13 h 56"/>
                <a:gd name="T28" fmla="*/ 10 w 107"/>
                <a:gd name="T29" fmla="*/ 16 h 56"/>
                <a:gd name="T30" fmla="*/ 5 w 107"/>
                <a:gd name="T31" fmla="*/ 21 h 56"/>
                <a:gd name="T32" fmla="*/ 1 w 107"/>
                <a:gd name="T33" fmla="*/ 27 h 56"/>
                <a:gd name="T34" fmla="*/ 0 w 107"/>
                <a:gd name="T35" fmla="*/ 32 h 56"/>
                <a:gd name="T36" fmla="*/ 0 w 107"/>
                <a:gd name="T37" fmla="*/ 38 h 56"/>
                <a:gd name="T38" fmla="*/ 2 w 107"/>
                <a:gd name="T39" fmla="*/ 43 h 56"/>
                <a:gd name="T40" fmla="*/ 5 w 107"/>
                <a:gd name="T41" fmla="*/ 47 h 56"/>
                <a:gd name="T42" fmla="*/ 9 w 107"/>
                <a:gd name="T43" fmla="*/ 50 h 56"/>
                <a:gd name="T44" fmla="*/ 15 w 107"/>
                <a:gd name="T45" fmla="*/ 53 h 56"/>
                <a:gd name="T46" fmla="*/ 20 w 107"/>
                <a:gd name="T47" fmla="*/ 55 h 56"/>
                <a:gd name="T48" fmla="*/ 27 w 107"/>
                <a:gd name="T49" fmla="*/ 56 h 56"/>
                <a:gd name="T50" fmla="*/ 34 w 107"/>
                <a:gd name="T51" fmla="*/ 55 h 56"/>
                <a:gd name="T52" fmla="*/ 40 w 107"/>
                <a:gd name="T53" fmla="*/ 53 h 56"/>
                <a:gd name="T54" fmla="*/ 48 w 107"/>
                <a:gd name="T55" fmla="*/ 50 h 56"/>
                <a:gd name="T56" fmla="*/ 54 w 107"/>
                <a:gd name="T57" fmla="*/ 45 h 56"/>
                <a:gd name="T58" fmla="*/ 61 w 107"/>
                <a:gd name="T59" fmla="*/ 40 h 56"/>
                <a:gd name="T60" fmla="*/ 67 w 107"/>
                <a:gd name="T61" fmla="*/ 34 h 56"/>
                <a:gd name="T62" fmla="*/ 74 w 107"/>
                <a:gd name="T63" fmla="*/ 28 h 56"/>
                <a:gd name="T64" fmla="*/ 79 w 107"/>
                <a:gd name="T65" fmla="*/ 21 h 56"/>
                <a:gd name="T66" fmla="*/ 86 w 107"/>
                <a:gd name="T67" fmla="*/ 16 h 56"/>
                <a:gd name="T68" fmla="*/ 91 w 107"/>
                <a:gd name="T69" fmla="*/ 11 h 56"/>
                <a:gd name="T70" fmla="*/ 98 w 107"/>
                <a:gd name="T71" fmla="*/ 6 h 56"/>
                <a:gd name="T72" fmla="*/ 107 w 107"/>
                <a:gd name="T73" fmla="*/ 0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7"/>
                <a:gd name="T112" fmla="*/ 0 h 56"/>
                <a:gd name="T113" fmla="*/ 107 w 107"/>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7" h="56">
                  <a:moveTo>
                    <a:pt x="107" y="0"/>
                  </a:moveTo>
                  <a:lnTo>
                    <a:pt x="96" y="5"/>
                  </a:lnTo>
                  <a:lnTo>
                    <a:pt x="89" y="6"/>
                  </a:lnTo>
                  <a:lnTo>
                    <a:pt x="82" y="7"/>
                  </a:lnTo>
                  <a:lnTo>
                    <a:pt x="76" y="7"/>
                  </a:lnTo>
                  <a:lnTo>
                    <a:pt x="68" y="7"/>
                  </a:lnTo>
                  <a:lnTo>
                    <a:pt x="62" y="6"/>
                  </a:lnTo>
                  <a:lnTo>
                    <a:pt x="54" y="6"/>
                  </a:lnTo>
                  <a:lnTo>
                    <a:pt x="48" y="6"/>
                  </a:lnTo>
                  <a:lnTo>
                    <a:pt x="41" y="6"/>
                  </a:lnTo>
                  <a:lnTo>
                    <a:pt x="35" y="7"/>
                  </a:lnTo>
                  <a:lnTo>
                    <a:pt x="27" y="8"/>
                  </a:lnTo>
                  <a:lnTo>
                    <a:pt x="22" y="9"/>
                  </a:lnTo>
                  <a:lnTo>
                    <a:pt x="16" y="13"/>
                  </a:lnTo>
                  <a:lnTo>
                    <a:pt x="10" y="16"/>
                  </a:lnTo>
                  <a:lnTo>
                    <a:pt x="5" y="21"/>
                  </a:lnTo>
                  <a:lnTo>
                    <a:pt x="1" y="27"/>
                  </a:lnTo>
                  <a:lnTo>
                    <a:pt x="0" y="32"/>
                  </a:lnTo>
                  <a:lnTo>
                    <a:pt x="0" y="38"/>
                  </a:lnTo>
                  <a:lnTo>
                    <a:pt x="2" y="43"/>
                  </a:lnTo>
                  <a:lnTo>
                    <a:pt x="5" y="47"/>
                  </a:lnTo>
                  <a:lnTo>
                    <a:pt x="9" y="50"/>
                  </a:lnTo>
                  <a:lnTo>
                    <a:pt x="15" y="53"/>
                  </a:lnTo>
                  <a:lnTo>
                    <a:pt x="20" y="55"/>
                  </a:lnTo>
                  <a:lnTo>
                    <a:pt x="27" y="56"/>
                  </a:lnTo>
                  <a:lnTo>
                    <a:pt x="34" y="55"/>
                  </a:lnTo>
                  <a:lnTo>
                    <a:pt x="40" y="53"/>
                  </a:lnTo>
                  <a:lnTo>
                    <a:pt x="48" y="50"/>
                  </a:lnTo>
                  <a:lnTo>
                    <a:pt x="54" y="45"/>
                  </a:lnTo>
                  <a:lnTo>
                    <a:pt x="61" y="40"/>
                  </a:lnTo>
                  <a:lnTo>
                    <a:pt x="67" y="34"/>
                  </a:lnTo>
                  <a:lnTo>
                    <a:pt x="74" y="28"/>
                  </a:lnTo>
                  <a:lnTo>
                    <a:pt x="79" y="21"/>
                  </a:lnTo>
                  <a:lnTo>
                    <a:pt x="86" y="16"/>
                  </a:lnTo>
                  <a:lnTo>
                    <a:pt x="91" y="11"/>
                  </a:lnTo>
                  <a:lnTo>
                    <a:pt x="98" y="6"/>
                  </a:lnTo>
                  <a:lnTo>
                    <a:pt x="107" y="0"/>
                  </a:lnTo>
                  <a:close/>
                </a:path>
              </a:pathLst>
            </a:custGeom>
            <a:solidFill>
              <a:srgbClr val="FFFFFF"/>
            </a:solidFill>
            <a:ln w="0">
              <a:solidFill>
                <a:srgbClr val="000000"/>
              </a:solidFill>
              <a:prstDash val="solid"/>
              <a:round/>
              <a:headEnd/>
              <a:tailEnd/>
            </a:ln>
          </p:spPr>
          <p:txBody>
            <a:bodyPr/>
            <a:lstStyle/>
            <a:p>
              <a:endParaRPr lang="fr-FR"/>
            </a:p>
          </p:txBody>
        </p:sp>
        <p:sp>
          <p:nvSpPr>
            <p:cNvPr id="81" name="Freeform 78"/>
            <p:cNvSpPr>
              <a:spLocks/>
            </p:cNvSpPr>
            <p:nvPr/>
          </p:nvSpPr>
          <p:spPr bwMode="auto">
            <a:xfrm>
              <a:off x="2152" y="1845"/>
              <a:ext cx="91" cy="51"/>
            </a:xfrm>
            <a:custGeom>
              <a:avLst/>
              <a:gdLst>
                <a:gd name="T0" fmla="*/ 0 w 91"/>
                <a:gd name="T1" fmla="*/ 0 h 51"/>
                <a:gd name="T2" fmla="*/ 11 w 91"/>
                <a:gd name="T3" fmla="*/ 5 h 51"/>
                <a:gd name="T4" fmla="*/ 29 w 91"/>
                <a:gd name="T5" fmla="*/ 21 h 51"/>
                <a:gd name="T6" fmla="*/ 50 w 91"/>
                <a:gd name="T7" fmla="*/ 44 h 51"/>
                <a:gd name="T8" fmla="*/ 57 w 91"/>
                <a:gd name="T9" fmla="*/ 48 h 51"/>
                <a:gd name="T10" fmla="*/ 64 w 91"/>
                <a:gd name="T11" fmla="*/ 50 h 51"/>
                <a:gd name="T12" fmla="*/ 72 w 91"/>
                <a:gd name="T13" fmla="*/ 51 h 51"/>
                <a:gd name="T14" fmla="*/ 81 w 91"/>
                <a:gd name="T15" fmla="*/ 50 h 51"/>
                <a:gd name="T16" fmla="*/ 86 w 91"/>
                <a:gd name="T17" fmla="*/ 46 h 51"/>
                <a:gd name="T18" fmla="*/ 89 w 91"/>
                <a:gd name="T19" fmla="*/ 41 h 51"/>
                <a:gd name="T20" fmla="*/ 91 w 91"/>
                <a:gd name="T21" fmla="*/ 35 h 51"/>
                <a:gd name="T22" fmla="*/ 89 w 91"/>
                <a:gd name="T23" fmla="*/ 29 h 51"/>
                <a:gd name="T24" fmla="*/ 87 w 91"/>
                <a:gd name="T25" fmla="*/ 24 h 51"/>
                <a:gd name="T26" fmla="*/ 83 w 91"/>
                <a:gd name="T27" fmla="*/ 19 h 51"/>
                <a:gd name="T28" fmla="*/ 73 w 91"/>
                <a:gd name="T29" fmla="*/ 11 h 51"/>
                <a:gd name="T30" fmla="*/ 58 w 91"/>
                <a:gd name="T31" fmla="*/ 7 h 51"/>
                <a:gd name="T32" fmla="*/ 43 w 91"/>
                <a:gd name="T33" fmla="*/ 5 h 51"/>
                <a:gd name="T34" fmla="*/ 11 w 91"/>
                <a:gd name="T35" fmla="*/ 3 h 51"/>
                <a:gd name="T36" fmla="*/ 0 w 91"/>
                <a:gd name="T37" fmla="*/ 0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1"/>
                <a:gd name="T59" fmla="*/ 91 w 91"/>
                <a:gd name="T60" fmla="*/ 51 h 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1">
                  <a:moveTo>
                    <a:pt x="0" y="0"/>
                  </a:moveTo>
                  <a:lnTo>
                    <a:pt x="11" y="5"/>
                  </a:lnTo>
                  <a:lnTo>
                    <a:pt x="29" y="21"/>
                  </a:lnTo>
                  <a:lnTo>
                    <a:pt x="50" y="44"/>
                  </a:lnTo>
                  <a:lnTo>
                    <a:pt x="57" y="48"/>
                  </a:lnTo>
                  <a:lnTo>
                    <a:pt x="64" y="50"/>
                  </a:lnTo>
                  <a:lnTo>
                    <a:pt x="72" y="51"/>
                  </a:lnTo>
                  <a:lnTo>
                    <a:pt x="81" y="50"/>
                  </a:lnTo>
                  <a:lnTo>
                    <a:pt x="86" y="46"/>
                  </a:lnTo>
                  <a:lnTo>
                    <a:pt x="89" y="41"/>
                  </a:lnTo>
                  <a:lnTo>
                    <a:pt x="91" y="35"/>
                  </a:lnTo>
                  <a:lnTo>
                    <a:pt x="89" y="29"/>
                  </a:lnTo>
                  <a:lnTo>
                    <a:pt x="87" y="24"/>
                  </a:lnTo>
                  <a:lnTo>
                    <a:pt x="83" y="19"/>
                  </a:lnTo>
                  <a:lnTo>
                    <a:pt x="73" y="11"/>
                  </a:lnTo>
                  <a:lnTo>
                    <a:pt x="58" y="7"/>
                  </a:lnTo>
                  <a:lnTo>
                    <a:pt x="43" y="5"/>
                  </a:lnTo>
                  <a:lnTo>
                    <a:pt x="11" y="3"/>
                  </a:lnTo>
                  <a:lnTo>
                    <a:pt x="0" y="0"/>
                  </a:lnTo>
                  <a:close/>
                </a:path>
              </a:pathLst>
            </a:custGeom>
            <a:solidFill>
              <a:srgbClr val="FFFFFF"/>
            </a:solidFill>
            <a:ln w="0">
              <a:solidFill>
                <a:srgbClr val="000000"/>
              </a:solidFill>
              <a:prstDash val="solid"/>
              <a:round/>
              <a:headEnd/>
              <a:tailEnd/>
            </a:ln>
          </p:spPr>
          <p:txBody>
            <a:bodyPr/>
            <a:lstStyle/>
            <a:p>
              <a:endParaRPr lang="fr-FR"/>
            </a:p>
          </p:txBody>
        </p:sp>
        <p:sp>
          <p:nvSpPr>
            <p:cNvPr id="82" name="Freeform 79"/>
            <p:cNvSpPr>
              <a:spLocks/>
            </p:cNvSpPr>
            <p:nvPr/>
          </p:nvSpPr>
          <p:spPr bwMode="auto">
            <a:xfrm>
              <a:off x="2120" y="1730"/>
              <a:ext cx="62" cy="27"/>
            </a:xfrm>
            <a:custGeom>
              <a:avLst/>
              <a:gdLst>
                <a:gd name="T0" fmla="*/ 0 w 62"/>
                <a:gd name="T1" fmla="*/ 3 h 27"/>
                <a:gd name="T2" fmla="*/ 9 w 62"/>
                <a:gd name="T3" fmla="*/ 6 h 27"/>
                <a:gd name="T4" fmla="*/ 17 w 62"/>
                <a:gd name="T5" fmla="*/ 11 h 27"/>
                <a:gd name="T6" fmla="*/ 36 w 62"/>
                <a:gd name="T7" fmla="*/ 24 h 27"/>
                <a:gd name="T8" fmla="*/ 47 w 62"/>
                <a:gd name="T9" fmla="*/ 27 h 27"/>
                <a:gd name="T10" fmla="*/ 52 w 62"/>
                <a:gd name="T11" fmla="*/ 27 h 27"/>
                <a:gd name="T12" fmla="*/ 57 w 62"/>
                <a:gd name="T13" fmla="*/ 26 h 27"/>
                <a:gd name="T14" fmla="*/ 62 w 62"/>
                <a:gd name="T15" fmla="*/ 20 h 27"/>
                <a:gd name="T16" fmla="*/ 62 w 62"/>
                <a:gd name="T17" fmla="*/ 18 h 27"/>
                <a:gd name="T18" fmla="*/ 62 w 62"/>
                <a:gd name="T19" fmla="*/ 15 h 27"/>
                <a:gd name="T20" fmla="*/ 59 w 62"/>
                <a:gd name="T21" fmla="*/ 9 h 27"/>
                <a:gd name="T22" fmla="*/ 55 w 62"/>
                <a:gd name="T23" fmla="*/ 4 h 27"/>
                <a:gd name="T24" fmla="*/ 50 w 62"/>
                <a:gd name="T25" fmla="*/ 2 h 27"/>
                <a:gd name="T26" fmla="*/ 43 w 62"/>
                <a:gd name="T27" fmla="*/ 0 h 27"/>
                <a:gd name="T28" fmla="*/ 0 w 62"/>
                <a:gd name="T29" fmla="*/ 3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
                <a:gd name="T46" fmla="*/ 0 h 27"/>
                <a:gd name="T47" fmla="*/ 62 w 62"/>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 h="27">
                  <a:moveTo>
                    <a:pt x="0" y="3"/>
                  </a:moveTo>
                  <a:lnTo>
                    <a:pt x="9" y="6"/>
                  </a:lnTo>
                  <a:lnTo>
                    <a:pt x="17" y="11"/>
                  </a:lnTo>
                  <a:lnTo>
                    <a:pt x="36" y="24"/>
                  </a:lnTo>
                  <a:lnTo>
                    <a:pt x="47" y="27"/>
                  </a:lnTo>
                  <a:lnTo>
                    <a:pt x="52" y="27"/>
                  </a:lnTo>
                  <a:lnTo>
                    <a:pt x="57" y="26"/>
                  </a:lnTo>
                  <a:lnTo>
                    <a:pt x="62" y="20"/>
                  </a:lnTo>
                  <a:lnTo>
                    <a:pt x="62" y="18"/>
                  </a:lnTo>
                  <a:lnTo>
                    <a:pt x="62" y="15"/>
                  </a:lnTo>
                  <a:lnTo>
                    <a:pt x="59" y="9"/>
                  </a:lnTo>
                  <a:lnTo>
                    <a:pt x="55" y="4"/>
                  </a:lnTo>
                  <a:lnTo>
                    <a:pt x="50" y="2"/>
                  </a:lnTo>
                  <a:lnTo>
                    <a:pt x="43" y="0"/>
                  </a:lnTo>
                  <a:lnTo>
                    <a:pt x="0" y="3"/>
                  </a:lnTo>
                  <a:close/>
                </a:path>
              </a:pathLst>
            </a:custGeom>
            <a:solidFill>
              <a:srgbClr val="FFFFFF"/>
            </a:solidFill>
            <a:ln w="0">
              <a:solidFill>
                <a:srgbClr val="000000"/>
              </a:solidFill>
              <a:prstDash val="solid"/>
              <a:round/>
              <a:headEnd/>
              <a:tailEnd/>
            </a:ln>
          </p:spPr>
          <p:txBody>
            <a:bodyPr/>
            <a:lstStyle/>
            <a:p>
              <a:endParaRPr lang="fr-FR"/>
            </a:p>
          </p:txBody>
        </p:sp>
        <p:sp>
          <p:nvSpPr>
            <p:cNvPr id="83" name="Freeform 80"/>
            <p:cNvSpPr>
              <a:spLocks/>
            </p:cNvSpPr>
            <p:nvPr/>
          </p:nvSpPr>
          <p:spPr bwMode="auto">
            <a:xfrm>
              <a:off x="1497" y="1764"/>
              <a:ext cx="64" cy="41"/>
            </a:xfrm>
            <a:custGeom>
              <a:avLst/>
              <a:gdLst>
                <a:gd name="T0" fmla="*/ 64 w 64"/>
                <a:gd name="T1" fmla="*/ 41 h 41"/>
                <a:gd name="T2" fmla="*/ 56 w 64"/>
                <a:gd name="T3" fmla="*/ 35 h 41"/>
                <a:gd name="T4" fmla="*/ 48 w 64"/>
                <a:gd name="T5" fmla="*/ 28 h 41"/>
                <a:gd name="T6" fmla="*/ 39 w 64"/>
                <a:gd name="T7" fmla="*/ 18 h 41"/>
                <a:gd name="T8" fmla="*/ 28 w 64"/>
                <a:gd name="T9" fmla="*/ 7 h 41"/>
                <a:gd name="T10" fmla="*/ 23 w 64"/>
                <a:gd name="T11" fmla="*/ 3 h 41"/>
                <a:gd name="T12" fmla="*/ 17 w 64"/>
                <a:gd name="T13" fmla="*/ 1 h 41"/>
                <a:gd name="T14" fmla="*/ 11 w 64"/>
                <a:gd name="T15" fmla="*/ 0 h 41"/>
                <a:gd name="T16" fmla="*/ 5 w 64"/>
                <a:gd name="T17" fmla="*/ 2 h 41"/>
                <a:gd name="T18" fmla="*/ 1 w 64"/>
                <a:gd name="T19" fmla="*/ 8 h 41"/>
                <a:gd name="T20" fmla="*/ 0 w 64"/>
                <a:gd name="T21" fmla="*/ 14 h 41"/>
                <a:gd name="T22" fmla="*/ 1 w 64"/>
                <a:gd name="T23" fmla="*/ 20 h 41"/>
                <a:gd name="T24" fmla="*/ 4 w 64"/>
                <a:gd name="T25" fmla="*/ 25 h 41"/>
                <a:gd name="T26" fmla="*/ 11 w 64"/>
                <a:gd name="T27" fmla="*/ 30 h 41"/>
                <a:gd name="T28" fmla="*/ 21 w 64"/>
                <a:gd name="T29" fmla="*/ 33 h 41"/>
                <a:gd name="T30" fmla="*/ 32 w 64"/>
                <a:gd name="T31" fmla="*/ 35 h 41"/>
                <a:gd name="T32" fmla="*/ 57 w 64"/>
                <a:gd name="T33" fmla="*/ 39 h 41"/>
                <a:gd name="T34" fmla="*/ 64 w 64"/>
                <a:gd name="T35" fmla="*/ 41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41"/>
                <a:gd name="T56" fmla="*/ 64 w 64"/>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41">
                  <a:moveTo>
                    <a:pt x="64" y="41"/>
                  </a:moveTo>
                  <a:lnTo>
                    <a:pt x="56" y="35"/>
                  </a:lnTo>
                  <a:lnTo>
                    <a:pt x="48" y="28"/>
                  </a:lnTo>
                  <a:lnTo>
                    <a:pt x="39" y="18"/>
                  </a:lnTo>
                  <a:lnTo>
                    <a:pt x="28" y="7"/>
                  </a:lnTo>
                  <a:lnTo>
                    <a:pt x="23" y="3"/>
                  </a:lnTo>
                  <a:lnTo>
                    <a:pt x="17" y="1"/>
                  </a:lnTo>
                  <a:lnTo>
                    <a:pt x="11" y="0"/>
                  </a:lnTo>
                  <a:lnTo>
                    <a:pt x="5" y="2"/>
                  </a:lnTo>
                  <a:lnTo>
                    <a:pt x="1" y="8"/>
                  </a:lnTo>
                  <a:lnTo>
                    <a:pt x="0" y="14"/>
                  </a:lnTo>
                  <a:lnTo>
                    <a:pt x="1" y="20"/>
                  </a:lnTo>
                  <a:lnTo>
                    <a:pt x="4" y="25"/>
                  </a:lnTo>
                  <a:lnTo>
                    <a:pt x="11" y="30"/>
                  </a:lnTo>
                  <a:lnTo>
                    <a:pt x="21" y="33"/>
                  </a:lnTo>
                  <a:lnTo>
                    <a:pt x="32" y="35"/>
                  </a:lnTo>
                  <a:lnTo>
                    <a:pt x="57" y="39"/>
                  </a:lnTo>
                  <a:lnTo>
                    <a:pt x="64" y="41"/>
                  </a:lnTo>
                  <a:close/>
                </a:path>
              </a:pathLst>
            </a:custGeom>
            <a:solidFill>
              <a:srgbClr val="FFFFFF"/>
            </a:solidFill>
            <a:ln w="0">
              <a:solidFill>
                <a:srgbClr val="000000"/>
              </a:solidFill>
              <a:prstDash val="solid"/>
              <a:round/>
              <a:headEnd/>
              <a:tailEnd/>
            </a:ln>
          </p:spPr>
          <p:txBody>
            <a:bodyPr/>
            <a:lstStyle/>
            <a:p>
              <a:endParaRPr lang="fr-FR"/>
            </a:p>
          </p:txBody>
        </p:sp>
        <p:sp>
          <p:nvSpPr>
            <p:cNvPr id="84" name="Freeform 81"/>
            <p:cNvSpPr>
              <a:spLocks/>
            </p:cNvSpPr>
            <p:nvPr/>
          </p:nvSpPr>
          <p:spPr bwMode="auto">
            <a:xfrm>
              <a:off x="1333" y="2030"/>
              <a:ext cx="60" cy="223"/>
            </a:xfrm>
            <a:custGeom>
              <a:avLst/>
              <a:gdLst>
                <a:gd name="T0" fmla="*/ 60 w 60"/>
                <a:gd name="T1" fmla="*/ 0 h 223"/>
                <a:gd name="T2" fmla="*/ 47 w 60"/>
                <a:gd name="T3" fmla="*/ 14 h 223"/>
                <a:gd name="T4" fmla="*/ 33 w 60"/>
                <a:gd name="T5" fmla="*/ 32 h 223"/>
                <a:gd name="T6" fmla="*/ 19 w 60"/>
                <a:gd name="T7" fmla="*/ 52 h 223"/>
                <a:gd name="T8" fmla="*/ 13 w 60"/>
                <a:gd name="T9" fmla="*/ 64 h 223"/>
                <a:gd name="T10" fmla="*/ 5 w 60"/>
                <a:gd name="T11" fmla="*/ 88 h 223"/>
                <a:gd name="T12" fmla="*/ 0 w 60"/>
                <a:gd name="T13" fmla="*/ 114 h 223"/>
                <a:gd name="T14" fmla="*/ 2 w 60"/>
                <a:gd name="T15" fmla="*/ 143 h 223"/>
                <a:gd name="T16" fmla="*/ 5 w 60"/>
                <a:gd name="T17" fmla="*/ 173 h 223"/>
                <a:gd name="T18" fmla="*/ 19 w 60"/>
                <a:gd name="T19" fmla="*/ 223 h 2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223"/>
                <a:gd name="T32" fmla="*/ 60 w 60"/>
                <a:gd name="T33" fmla="*/ 223 h 2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223">
                  <a:moveTo>
                    <a:pt x="60" y="0"/>
                  </a:moveTo>
                  <a:lnTo>
                    <a:pt x="47" y="14"/>
                  </a:lnTo>
                  <a:lnTo>
                    <a:pt x="33" y="32"/>
                  </a:lnTo>
                  <a:lnTo>
                    <a:pt x="19" y="52"/>
                  </a:lnTo>
                  <a:lnTo>
                    <a:pt x="13" y="64"/>
                  </a:lnTo>
                  <a:lnTo>
                    <a:pt x="5" y="88"/>
                  </a:lnTo>
                  <a:lnTo>
                    <a:pt x="0" y="114"/>
                  </a:lnTo>
                  <a:lnTo>
                    <a:pt x="2" y="143"/>
                  </a:lnTo>
                  <a:lnTo>
                    <a:pt x="5" y="173"/>
                  </a:lnTo>
                  <a:lnTo>
                    <a:pt x="19" y="223"/>
                  </a:lnTo>
                </a:path>
              </a:pathLst>
            </a:custGeom>
            <a:noFill/>
            <a:ln w="0">
              <a:solidFill>
                <a:srgbClr val="B0B0B0"/>
              </a:solidFill>
              <a:prstDash val="solid"/>
              <a:round/>
              <a:headEnd/>
              <a:tailEnd/>
            </a:ln>
          </p:spPr>
          <p:txBody>
            <a:bodyPr/>
            <a:lstStyle/>
            <a:p>
              <a:endParaRPr lang="fr-FR"/>
            </a:p>
          </p:txBody>
        </p:sp>
        <p:sp>
          <p:nvSpPr>
            <p:cNvPr id="85" name="Freeform 82"/>
            <p:cNvSpPr>
              <a:spLocks/>
            </p:cNvSpPr>
            <p:nvPr/>
          </p:nvSpPr>
          <p:spPr bwMode="auto">
            <a:xfrm>
              <a:off x="2284" y="2029"/>
              <a:ext cx="104" cy="201"/>
            </a:xfrm>
            <a:custGeom>
              <a:avLst/>
              <a:gdLst>
                <a:gd name="T0" fmla="*/ 0 w 104"/>
                <a:gd name="T1" fmla="*/ 0 h 201"/>
                <a:gd name="T2" fmla="*/ 28 w 104"/>
                <a:gd name="T3" fmla="*/ 17 h 201"/>
                <a:gd name="T4" fmla="*/ 54 w 104"/>
                <a:gd name="T5" fmla="*/ 37 h 201"/>
                <a:gd name="T6" fmla="*/ 71 w 104"/>
                <a:gd name="T7" fmla="*/ 57 h 201"/>
                <a:gd name="T8" fmla="*/ 85 w 104"/>
                <a:gd name="T9" fmla="*/ 80 h 201"/>
                <a:gd name="T10" fmla="*/ 91 w 104"/>
                <a:gd name="T11" fmla="*/ 91 h 201"/>
                <a:gd name="T12" fmla="*/ 98 w 104"/>
                <a:gd name="T13" fmla="*/ 119 h 201"/>
                <a:gd name="T14" fmla="*/ 103 w 104"/>
                <a:gd name="T15" fmla="*/ 148 h 201"/>
                <a:gd name="T16" fmla="*/ 104 w 104"/>
                <a:gd name="T17" fmla="*/ 201 h 2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
                <a:gd name="T28" fmla="*/ 0 h 201"/>
                <a:gd name="T29" fmla="*/ 104 w 104"/>
                <a:gd name="T30" fmla="*/ 201 h 2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 h="201">
                  <a:moveTo>
                    <a:pt x="0" y="0"/>
                  </a:moveTo>
                  <a:lnTo>
                    <a:pt x="28" y="17"/>
                  </a:lnTo>
                  <a:lnTo>
                    <a:pt x="54" y="37"/>
                  </a:lnTo>
                  <a:lnTo>
                    <a:pt x="71" y="57"/>
                  </a:lnTo>
                  <a:lnTo>
                    <a:pt x="85" y="80"/>
                  </a:lnTo>
                  <a:lnTo>
                    <a:pt x="91" y="91"/>
                  </a:lnTo>
                  <a:lnTo>
                    <a:pt x="98" y="119"/>
                  </a:lnTo>
                  <a:lnTo>
                    <a:pt x="103" y="148"/>
                  </a:lnTo>
                  <a:lnTo>
                    <a:pt x="104" y="201"/>
                  </a:lnTo>
                </a:path>
              </a:pathLst>
            </a:custGeom>
            <a:noFill/>
            <a:ln w="0">
              <a:solidFill>
                <a:srgbClr val="B0B0B0"/>
              </a:solidFill>
              <a:prstDash val="solid"/>
              <a:round/>
              <a:headEnd/>
              <a:tailEnd/>
            </a:ln>
          </p:spPr>
          <p:txBody>
            <a:bodyPr/>
            <a:lstStyle/>
            <a:p>
              <a:endParaRPr lang="fr-FR"/>
            </a:p>
          </p:txBody>
        </p:sp>
        <p:sp>
          <p:nvSpPr>
            <p:cNvPr id="86" name="Freeform 83"/>
            <p:cNvSpPr>
              <a:spLocks/>
            </p:cNvSpPr>
            <p:nvPr/>
          </p:nvSpPr>
          <p:spPr bwMode="auto">
            <a:xfrm>
              <a:off x="1290" y="2060"/>
              <a:ext cx="38" cy="181"/>
            </a:xfrm>
            <a:custGeom>
              <a:avLst/>
              <a:gdLst>
                <a:gd name="T0" fmla="*/ 38 w 38"/>
                <a:gd name="T1" fmla="*/ 0 h 181"/>
                <a:gd name="T2" fmla="*/ 22 w 38"/>
                <a:gd name="T3" fmla="*/ 14 h 181"/>
                <a:gd name="T4" fmla="*/ 10 w 38"/>
                <a:gd name="T5" fmla="*/ 34 h 181"/>
                <a:gd name="T6" fmla="*/ 3 w 38"/>
                <a:gd name="T7" fmla="*/ 59 h 181"/>
                <a:gd name="T8" fmla="*/ 0 w 38"/>
                <a:gd name="T9" fmla="*/ 87 h 181"/>
                <a:gd name="T10" fmla="*/ 1 w 38"/>
                <a:gd name="T11" fmla="*/ 116 h 181"/>
                <a:gd name="T12" fmla="*/ 6 w 38"/>
                <a:gd name="T13" fmla="*/ 143 h 181"/>
                <a:gd name="T14" fmla="*/ 14 w 38"/>
                <a:gd name="T15" fmla="*/ 164 h 181"/>
                <a:gd name="T16" fmla="*/ 24 w 38"/>
                <a:gd name="T17" fmla="*/ 181 h 1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181"/>
                <a:gd name="T29" fmla="*/ 38 w 38"/>
                <a:gd name="T30" fmla="*/ 181 h 1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181">
                  <a:moveTo>
                    <a:pt x="38" y="0"/>
                  </a:moveTo>
                  <a:lnTo>
                    <a:pt x="22" y="14"/>
                  </a:lnTo>
                  <a:lnTo>
                    <a:pt x="10" y="34"/>
                  </a:lnTo>
                  <a:lnTo>
                    <a:pt x="3" y="59"/>
                  </a:lnTo>
                  <a:lnTo>
                    <a:pt x="0" y="87"/>
                  </a:lnTo>
                  <a:lnTo>
                    <a:pt x="1" y="116"/>
                  </a:lnTo>
                  <a:lnTo>
                    <a:pt x="6" y="143"/>
                  </a:lnTo>
                  <a:lnTo>
                    <a:pt x="14" y="164"/>
                  </a:lnTo>
                  <a:lnTo>
                    <a:pt x="24" y="181"/>
                  </a:lnTo>
                </a:path>
              </a:pathLst>
            </a:custGeom>
            <a:noFill/>
            <a:ln w="0">
              <a:solidFill>
                <a:srgbClr val="B0B0B0"/>
              </a:solidFill>
              <a:prstDash val="solid"/>
              <a:round/>
              <a:headEnd/>
              <a:tailEnd/>
            </a:ln>
          </p:spPr>
          <p:txBody>
            <a:bodyPr/>
            <a:lstStyle/>
            <a:p>
              <a:endParaRPr lang="fr-FR"/>
            </a:p>
          </p:txBody>
        </p:sp>
        <p:sp>
          <p:nvSpPr>
            <p:cNvPr id="87" name="Freeform 84"/>
            <p:cNvSpPr>
              <a:spLocks/>
            </p:cNvSpPr>
            <p:nvPr/>
          </p:nvSpPr>
          <p:spPr bwMode="auto">
            <a:xfrm>
              <a:off x="2354" y="2036"/>
              <a:ext cx="72" cy="169"/>
            </a:xfrm>
            <a:custGeom>
              <a:avLst/>
              <a:gdLst>
                <a:gd name="T0" fmla="*/ 0 w 72"/>
                <a:gd name="T1" fmla="*/ 0 h 169"/>
                <a:gd name="T2" fmla="*/ 20 w 72"/>
                <a:gd name="T3" fmla="*/ 8 h 169"/>
                <a:gd name="T4" fmla="*/ 37 w 72"/>
                <a:gd name="T5" fmla="*/ 24 h 169"/>
                <a:gd name="T6" fmla="*/ 50 w 72"/>
                <a:gd name="T7" fmla="*/ 47 h 169"/>
                <a:gd name="T8" fmla="*/ 62 w 72"/>
                <a:gd name="T9" fmla="*/ 73 h 169"/>
                <a:gd name="T10" fmla="*/ 69 w 72"/>
                <a:gd name="T11" fmla="*/ 99 h 169"/>
                <a:gd name="T12" fmla="*/ 72 w 72"/>
                <a:gd name="T13" fmla="*/ 126 h 169"/>
                <a:gd name="T14" fmla="*/ 72 w 72"/>
                <a:gd name="T15" fmla="*/ 150 h 169"/>
                <a:gd name="T16" fmla="*/ 65 w 72"/>
                <a:gd name="T17" fmla="*/ 169 h 1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169"/>
                <a:gd name="T29" fmla="*/ 72 w 72"/>
                <a:gd name="T30" fmla="*/ 169 h 1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169">
                  <a:moveTo>
                    <a:pt x="0" y="0"/>
                  </a:moveTo>
                  <a:lnTo>
                    <a:pt x="20" y="8"/>
                  </a:lnTo>
                  <a:lnTo>
                    <a:pt x="37" y="24"/>
                  </a:lnTo>
                  <a:lnTo>
                    <a:pt x="50" y="47"/>
                  </a:lnTo>
                  <a:lnTo>
                    <a:pt x="62" y="73"/>
                  </a:lnTo>
                  <a:lnTo>
                    <a:pt x="69" y="99"/>
                  </a:lnTo>
                  <a:lnTo>
                    <a:pt x="72" y="126"/>
                  </a:lnTo>
                  <a:lnTo>
                    <a:pt x="72" y="150"/>
                  </a:lnTo>
                  <a:lnTo>
                    <a:pt x="65" y="169"/>
                  </a:lnTo>
                </a:path>
              </a:pathLst>
            </a:custGeom>
            <a:noFill/>
            <a:ln w="0">
              <a:solidFill>
                <a:srgbClr val="B0B0B0"/>
              </a:solidFill>
              <a:prstDash val="solid"/>
              <a:round/>
              <a:headEnd/>
              <a:tailEnd/>
            </a:ln>
          </p:spPr>
          <p:txBody>
            <a:bodyPr/>
            <a:lstStyle/>
            <a:p>
              <a:endParaRPr lang="fr-FR"/>
            </a:p>
          </p:txBody>
        </p:sp>
        <p:sp>
          <p:nvSpPr>
            <p:cNvPr id="88" name="Freeform 85"/>
            <p:cNvSpPr>
              <a:spLocks/>
            </p:cNvSpPr>
            <p:nvPr/>
          </p:nvSpPr>
          <p:spPr bwMode="auto">
            <a:xfrm>
              <a:off x="1591" y="1487"/>
              <a:ext cx="74" cy="162"/>
            </a:xfrm>
            <a:custGeom>
              <a:avLst/>
              <a:gdLst>
                <a:gd name="T0" fmla="*/ 74 w 74"/>
                <a:gd name="T1" fmla="*/ 0 h 162"/>
                <a:gd name="T2" fmla="*/ 64 w 74"/>
                <a:gd name="T3" fmla="*/ 24 h 162"/>
                <a:gd name="T4" fmla="*/ 52 w 74"/>
                <a:gd name="T5" fmla="*/ 45 h 162"/>
                <a:gd name="T6" fmla="*/ 25 w 74"/>
                <a:gd name="T7" fmla="*/ 87 h 162"/>
                <a:gd name="T8" fmla="*/ 14 w 74"/>
                <a:gd name="T9" fmla="*/ 107 h 162"/>
                <a:gd name="T10" fmla="*/ 5 w 74"/>
                <a:gd name="T11" fmla="*/ 128 h 162"/>
                <a:gd name="T12" fmla="*/ 2 w 74"/>
                <a:gd name="T13" fmla="*/ 145 h 162"/>
                <a:gd name="T14" fmla="*/ 0 w 74"/>
                <a:gd name="T15" fmla="*/ 162 h 162"/>
                <a:gd name="T16" fmla="*/ 0 60000 65536"/>
                <a:gd name="T17" fmla="*/ 0 60000 65536"/>
                <a:gd name="T18" fmla="*/ 0 60000 65536"/>
                <a:gd name="T19" fmla="*/ 0 60000 65536"/>
                <a:gd name="T20" fmla="*/ 0 60000 65536"/>
                <a:gd name="T21" fmla="*/ 0 60000 65536"/>
                <a:gd name="T22" fmla="*/ 0 60000 65536"/>
                <a:gd name="T23" fmla="*/ 0 60000 65536"/>
                <a:gd name="T24" fmla="*/ 0 w 74"/>
                <a:gd name="T25" fmla="*/ 0 h 162"/>
                <a:gd name="T26" fmla="*/ 74 w 74"/>
                <a:gd name="T27" fmla="*/ 162 h 1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 h="162">
                  <a:moveTo>
                    <a:pt x="74" y="0"/>
                  </a:moveTo>
                  <a:lnTo>
                    <a:pt x="64" y="24"/>
                  </a:lnTo>
                  <a:lnTo>
                    <a:pt x="52" y="45"/>
                  </a:lnTo>
                  <a:lnTo>
                    <a:pt x="25" y="87"/>
                  </a:lnTo>
                  <a:lnTo>
                    <a:pt x="14" y="107"/>
                  </a:lnTo>
                  <a:lnTo>
                    <a:pt x="5" y="128"/>
                  </a:lnTo>
                  <a:lnTo>
                    <a:pt x="2" y="145"/>
                  </a:lnTo>
                  <a:lnTo>
                    <a:pt x="0" y="162"/>
                  </a:lnTo>
                </a:path>
              </a:pathLst>
            </a:custGeom>
            <a:noFill/>
            <a:ln w="0">
              <a:solidFill>
                <a:srgbClr val="B0B0B0"/>
              </a:solidFill>
              <a:prstDash val="solid"/>
              <a:round/>
              <a:headEnd/>
              <a:tailEnd/>
            </a:ln>
          </p:spPr>
          <p:txBody>
            <a:bodyPr/>
            <a:lstStyle/>
            <a:p>
              <a:endParaRPr lang="fr-FR"/>
            </a:p>
          </p:txBody>
        </p:sp>
        <p:sp>
          <p:nvSpPr>
            <p:cNvPr id="89" name="Freeform 86"/>
            <p:cNvSpPr>
              <a:spLocks/>
            </p:cNvSpPr>
            <p:nvPr/>
          </p:nvSpPr>
          <p:spPr bwMode="auto">
            <a:xfrm>
              <a:off x="2087" y="1511"/>
              <a:ext cx="74" cy="162"/>
            </a:xfrm>
            <a:custGeom>
              <a:avLst/>
              <a:gdLst>
                <a:gd name="T0" fmla="*/ 0 w 74"/>
                <a:gd name="T1" fmla="*/ 0 h 162"/>
                <a:gd name="T2" fmla="*/ 9 w 74"/>
                <a:gd name="T3" fmla="*/ 21 h 162"/>
                <a:gd name="T4" fmla="*/ 20 w 74"/>
                <a:gd name="T5" fmla="*/ 41 h 162"/>
                <a:gd name="T6" fmla="*/ 45 w 74"/>
                <a:gd name="T7" fmla="*/ 77 h 162"/>
                <a:gd name="T8" fmla="*/ 56 w 74"/>
                <a:gd name="T9" fmla="*/ 97 h 162"/>
                <a:gd name="T10" fmla="*/ 65 w 74"/>
                <a:gd name="T11" fmla="*/ 117 h 162"/>
                <a:gd name="T12" fmla="*/ 72 w 74"/>
                <a:gd name="T13" fmla="*/ 138 h 162"/>
                <a:gd name="T14" fmla="*/ 74 w 74"/>
                <a:gd name="T15" fmla="*/ 162 h 162"/>
                <a:gd name="T16" fmla="*/ 0 60000 65536"/>
                <a:gd name="T17" fmla="*/ 0 60000 65536"/>
                <a:gd name="T18" fmla="*/ 0 60000 65536"/>
                <a:gd name="T19" fmla="*/ 0 60000 65536"/>
                <a:gd name="T20" fmla="*/ 0 60000 65536"/>
                <a:gd name="T21" fmla="*/ 0 60000 65536"/>
                <a:gd name="T22" fmla="*/ 0 60000 65536"/>
                <a:gd name="T23" fmla="*/ 0 60000 65536"/>
                <a:gd name="T24" fmla="*/ 0 w 74"/>
                <a:gd name="T25" fmla="*/ 0 h 162"/>
                <a:gd name="T26" fmla="*/ 74 w 74"/>
                <a:gd name="T27" fmla="*/ 162 h 1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 h="162">
                  <a:moveTo>
                    <a:pt x="0" y="0"/>
                  </a:moveTo>
                  <a:lnTo>
                    <a:pt x="9" y="21"/>
                  </a:lnTo>
                  <a:lnTo>
                    <a:pt x="20" y="41"/>
                  </a:lnTo>
                  <a:lnTo>
                    <a:pt x="45" y="77"/>
                  </a:lnTo>
                  <a:lnTo>
                    <a:pt x="56" y="97"/>
                  </a:lnTo>
                  <a:lnTo>
                    <a:pt x="65" y="117"/>
                  </a:lnTo>
                  <a:lnTo>
                    <a:pt x="72" y="138"/>
                  </a:lnTo>
                  <a:lnTo>
                    <a:pt x="74" y="162"/>
                  </a:lnTo>
                </a:path>
              </a:pathLst>
            </a:custGeom>
            <a:noFill/>
            <a:ln w="0">
              <a:solidFill>
                <a:srgbClr val="B0B0B0"/>
              </a:solidFill>
              <a:prstDash val="solid"/>
              <a:round/>
              <a:headEnd/>
              <a:tailEnd/>
            </a:ln>
          </p:spPr>
          <p:txBody>
            <a:bodyPr/>
            <a:lstStyle/>
            <a:p>
              <a:endParaRPr lang="fr-FR"/>
            </a:p>
          </p:txBody>
        </p:sp>
        <p:sp>
          <p:nvSpPr>
            <p:cNvPr id="90" name="Freeform 87"/>
            <p:cNvSpPr>
              <a:spLocks/>
            </p:cNvSpPr>
            <p:nvPr/>
          </p:nvSpPr>
          <p:spPr bwMode="auto">
            <a:xfrm>
              <a:off x="1572" y="1517"/>
              <a:ext cx="23" cy="90"/>
            </a:xfrm>
            <a:custGeom>
              <a:avLst/>
              <a:gdLst>
                <a:gd name="T0" fmla="*/ 23 w 23"/>
                <a:gd name="T1" fmla="*/ 0 h 90"/>
                <a:gd name="T2" fmla="*/ 23 w 23"/>
                <a:gd name="T3" fmla="*/ 8 h 90"/>
                <a:gd name="T4" fmla="*/ 7 w 23"/>
                <a:gd name="T5" fmla="*/ 48 h 90"/>
                <a:gd name="T6" fmla="*/ 2 w 23"/>
                <a:gd name="T7" fmla="*/ 61 h 90"/>
                <a:gd name="T8" fmla="*/ 0 w 23"/>
                <a:gd name="T9" fmla="*/ 74 h 90"/>
                <a:gd name="T10" fmla="*/ 1 w 23"/>
                <a:gd name="T11" fmla="*/ 90 h 90"/>
                <a:gd name="T12" fmla="*/ 0 60000 65536"/>
                <a:gd name="T13" fmla="*/ 0 60000 65536"/>
                <a:gd name="T14" fmla="*/ 0 60000 65536"/>
                <a:gd name="T15" fmla="*/ 0 60000 65536"/>
                <a:gd name="T16" fmla="*/ 0 60000 65536"/>
                <a:gd name="T17" fmla="*/ 0 60000 65536"/>
                <a:gd name="T18" fmla="*/ 0 w 23"/>
                <a:gd name="T19" fmla="*/ 0 h 90"/>
                <a:gd name="T20" fmla="*/ 23 w 23"/>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23" h="90">
                  <a:moveTo>
                    <a:pt x="23" y="0"/>
                  </a:moveTo>
                  <a:lnTo>
                    <a:pt x="23" y="8"/>
                  </a:lnTo>
                  <a:lnTo>
                    <a:pt x="7" y="48"/>
                  </a:lnTo>
                  <a:lnTo>
                    <a:pt x="2" y="61"/>
                  </a:lnTo>
                  <a:lnTo>
                    <a:pt x="0" y="74"/>
                  </a:lnTo>
                  <a:lnTo>
                    <a:pt x="1" y="90"/>
                  </a:lnTo>
                </a:path>
              </a:pathLst>
            </a:custGeom>
            <a:noFill/>
            <a:ln w="0">
              <a:solidFill>
                <a:srgbClr val="B0B0B0"/>
              </a:solidFill>
              <a:prstDash val="solid"/>
              <a:round/>
              <a:headEnd/>
              <a:tailEnd/>
            </a:ln>
          </p:spPr>
          <p:txBody>
            <a:bodyPr/>
            <a:lstStyle/>
            <a:p>
              <a:endParaRPr lang="fr-FR"/>
            </a:p>
          </p:txBody>
        </p:sp>
        <p:sp>
          <p:nvSpPr>
            <p:cNvPr id="91" name="Freeform 88"/>
            <p:cNvSpPr>
              <a:spLocks/>
            </p:cNvSpPr>
            <p:nvPr/>
          </p:nvSpPr>
          <p:spPr bwMode="auto">
            <a:xfrm>
              <a:off x="2157" y="1540"/>
              <a:ext cx="23" cy="91"/>
            </a:xfrm>
            <a:custGeom>
              <a:avLst/>
              <a:gdLst>
                <a:gd name="T0" fmla="*/ 0 w 23"/>
                <a:gd name="T1" fmla="*/ 0 h 91"/>
                <a:gd name="T2" fmla="*/ 0 w 23"/>
                <a:gd name="T3" fmla="*/ 8 h 91"/>
                <a:gd name="T4" fmla="*/ 7 w 23"/>
                <a:gd name="T5" fmla="*/ 29 h 91"/>
                <a:gd name="T6" fmla="*/ 17 w 23"/>
                <a:gd name="T7" fmla="*/ 48 h 91"/>
                <a:gd name="T8" fmla="*/ 22 w 23"/>
                <a:gd name="T9" fmla="*/ 60 h 91"/>
                <a:gd name="T10" fmla="*/ 23 w 23"/>
                <a:gd name="T11" fmla="*/ 75 h 91"/>
                <a:gd name="T12" fmla="*/ 22 w 23"/>
                <a:gd name="T13" fmla="*/ 91 h 91"/>
                <a:gd name="T14" fmla="*/ 0 60000 65536"/>
                <a:gd name="T15" fmla="*/ 0 60000 65536"/>
                <a:gd name="T16" fmla="*/ 0 60000 65536"/>
                <a:gd name="T17" fmla="*/ 0 60000 65536"/>
                <a:gd name="T18" fmla="*/ 0 60000 65536"/>
                <a:gd name="T19" fmla="*/ 0 60000 65536"/>
                <a:gd name="T20" fmla="*/ 0 60000 65536"/>
                <a:gd name="T21" fmla="*/ 0 w 23"/>
                <a:gd name="T22" fmla="*/ 0 h 91"/>
                <a:gd name="T23" fmla="*/ 23 w 23"/>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91">
                  <a:moveTo>
                    <a:pt x="0" y="0"/>
                  </a:moveTo>
                  <a:lnTo>
                    <a:pt x="0" y="8"/>
                  </a:lnTo>
                  <a:lnTo>
                    <a:pt x="7" y="29"/>
                  </a:lnTo>
                  <a:lnTo>
                    <a:pt x="17" y="48"/>
                  </a:lnTo>
                  <a:lnTo>
                    <a:pt x="22" y="60"/>
                  </a:lnTo>
                  <a:lnTo>
                    <a:pt x="23" y="75"/>
                  </a:lnTo>
                  <a:lnTo>
                    <a:pt x="22" y="91"/>
                  </a:lnTo>
                </a:path>
              </a:pathLst>
            </a:custGeom>
            <a:noFill/>
            <a:ln w="0">
              <a:solidFill>
                <a:srgbClr val="B0B0B0"/>
              </a:solidFill>
              <a:prstDash val="solid"/>
              <a:round/>
              <a:headEnd/>
              <a:tailEnd/>
            </a:ln>
          </p:spPr>
          <p:txBody>
            <a:bodyPr/>
            <a:lstStyle/>
            <a:p>
              <a:endParaRPr lang="fr-FR"/>
            </a:p>
          </p:txBody>
        </p:sp>
        <p:sp>
          <p:nvSpPr>
            <p:cNvPr id="92" name="Freeform 89"/>
            <p:cNvSpPr>
              <a:spLocks/>
            </p:cNvSpPr>
            <p:nvPr/>
          </p:nvSpPr>
          <p:spPr bwMode="auto">
            <a:xfrm>
              <a:off x="1431" y="2465"/>
              <a:ext cx="35" cy="128"/>
            </a:xfrm>
            <a:custGeom>
              <a:avLst/>
              <a:gdLst>
                <a:gd name="T0" fmla="*/ 0 w 35"/>
                <a:gd name="T1" fmla="*/ 0 h 128"/>
                <a:gd name="T2" fmla="*/ 8 w 35"/>
                <a:gd name="T3" fmla="*/ 28 h 128"/>
                <a:gd name="T4" fmla="*/ 12 w 35"/>
                <a:gd name="T5" fmla="*/ 58 h 128"/>
                <a:gd name="T6" fmla="*/ 20 w 35"/>
                <a:gd name="T7" fmla="*/ 92 h 128"/>
                <a:gd name="T8" fmla="*/ 35 w 35"/>
                <a:gd name="T9" fmla="*/ 128 h 128"/>
                <a:gd name="T10" fmla="*/ 0 60000 65536"/>
                <a:gd name="T11" fmla="*/ 0 60000 65536"/>
                <a:gd name="T12" fmla="*/ 0 60000 65536"/>
                <a:gd name="T13" fmla="*/ 0 60000 65536"/>
                <a:gd name="T14" fmla="*/ 0 60000 65536"/>
                <a:gd name="T15" fmla="*/ 0 w 35"/>
                <a:gd name="T16" fmla="*/ 0 h 128"/>
                <a:gd name="T17" fmla="*/ 35 w 35"/>
                <a:gd name="T18" fmla="*/ 128 h 128"/>
              </a:gdLst>
              <a:ahLst/>
              <a:cxnLst>
                <a:cxn ang="T10">
                  <a:pos x="T0" y="T1"/>
                </a:cxn>
                <a:cxn ang="T11">
                  <a:pos x="T2" y="T3"/>
                </a:cxn>
                <a:cxn ang="T12">
                  <a:pos x="T4" y="T5"/>
                </a:cxn>
                <a:cxn ang="T13">
                  <a:pos x="T6" y="T7"/>
                </a:cxn>
                <a:cxn ang="T14">
                  <a:pos x="T8" y="T9"/>
                </a:cxn>
              </a:cxnLst>
              <a:rect l="T15" t="T16" r="T17" b="T18"/>
              <a:pathLst>
                <a:path w="35" h="128">
                  <a:moveTo>
                    <a:pt x="0" y="0"/>
                  </a:moveTo>
                  <a:lnTo>
                    <a:pt x="8" y="28"/>
                  </a:lnTo>
                  <a:lnTo>
                    <a:pt x="12" y="58"/>
                  </a:lnTo>
                  <a:lnTo>
                    <a:pt x="20" y="92"/>
                  </a:lnTo>
                  <a:lnTo>
                    <a:pt x="35" y="128"/>
                  </a:lnTo>
                </a:path>
              </a:pathLst>
            </a:custGeom>
            <a:noFill/>
            <a:ln w="0">
              <a:solidFill>
                <a:srgbClr val="B0B0B0"/>
              </a:solidFill>
              <a:prstDash val="solid"/>
              <a:round/>
              <a:headEnd/>
              <a:tailEnd/>
            </a:ln>
          </p:spPr>
          <p:txBody>
            <a:bodyPr/>
            <a:lstStyle/>
            <a:p>
              <a:endParaRPr lang="fr-FR"/>
            </a:p>
          </p:txBody>
        </p:sp>
        <p:sp>
          <p:nvSpPr>
            <p:cNvPr id="93" name="Freeform 90"/>
            <p:cNvSpPr>
              <a:spLocks/>
            </p:cNvSpPr>
            <p:nvPr/>
          </p:nvSpPr>
          <p:spPr bwMode="auto">
            <a:xfrm>
              <a:off x="1375" y="2380"/>
              <a:ext cx="45" cy="183"/>
            </a:xfrm>
            <a:custGeom>
              <a:avLst/>
              <a:gdLst>
                <a:gd name="T0" fmla="*/ 0 w 45"/>
                <a:gd name="T1" fmla="*/ 0 h 183"/>
                <a:gd name="T2" fmla="*/ 12 w 45"/>
                <a:gd name="T3" fmla="*/ 19 h 183"/>
                <a:gd name="T4" fmla="*/ 20 w 45"/>
                <a:gd name="T5" fmla="*/ 40 h 183"/>
                <a:gd name="T6" fmla="*/ 26 w 45"/>
                <a:gd name="T7" fmla="*/ 64 h 183"/>
                <a:gd name="T8" fmla="*/ 39 w 45"/>
                <a:gd name="T9" fmla="*/ 160 h 183"/>
                <a:gd name="T10" fmla="*/ 45 w 45"/>
                <a:gd name="T11" fmla="*/ 183 h 183"/>
                <a:gd name="T12" fmla="*/ 0 60000 65536"/>
                <a:gd name="T13" fmla="*/ 0 60000 65536"/>
                <a:gd name="T14" fmla="*/ 0 60000 65536"/>
                <a:gd name="T15" fmla="*/ 0 60000 65536"/>
                <a:gd name="T16" fmla="*/ 0 60000 65536"/>
                <a:gd name="T17" fmla="*/ 0 60000 65536"/>
                <a:gd name="T18" fmla="*/ 0 w 45"/>
                <a:gd name="T19" fmla="*/ 0 h 183"/>
                <a:gd name="T20" fmla="*/ 45 w 45"/>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45" h="183">
                  <a:moveTo>
                    <a:pt x="0" y="0"/>
                  </a:moveTo>
                  <a:lnTo>
                    <a:pt x="12" y="19"/>
                  </a:lnTo>
                  <a:lnTo>
                    <a:pt x="20" y="40"/>
                  </a:lnTo>
                  <a:lnTo>
                    <a:pt x="26" y="64"/>
                  </a:lnTo>
                  <a:lnTo>
                    <a:pt x="39" y="160"/>
                  </a:lnTo>
                  <a:lnTo>
                    <a:pt x="45" y="183"/>
                  </a:lnTo>
                </a:path>
              </a:pathLst>
            </a:custGeom>
            <a:noFill/>
            <a:ln w="0">
              <a:solidFill>
                <a:srgbClr val="B0B0B0"/>
              </a:solidFill>
              <a:prstDash val="solid"/>
              <a:round/>
              <a:headEnd/>
              <a:tailEnd/>
            </a:ln>
          </p:spPr>
          <p:txBody>
            <a:bodyPr/>
            <a:lstStyle/>
            <a:p>
              <a:endParaRPr lang="fr-FR"/>
            </a:p>
          </p:txBody>
        </p:sp>
        <p:sp>
          <p:nvSpPr>
            <p:cNvPr id="94" name="Freeform 91"/>
            <p:cNvSpPr>
              <a:spLocks/>
            </p:cNvSpPr>
            <p:nvPr/>
          </p:nvSpPr>
          <p:spPr bwMode="auto">
            <a:xfrm>
              <a:off x="2210" y="2352"/>
              <a:ext cx="112" cy="279"/>
            </a:xfrm>
            <a:custGeom>
              <a:avLst/>
              <a:gdLst>
                <a:gd name="T0" fmla="*/ 112 w 112"/>
                <a:gd name="T1" fmla="*/ 0 h 279"/>
                <a:gd name="T2" fmla="*/ 85 w 112"/>
                <a:gd name="T3" fmla="*/ 38 h 279"/>
                <a:gd name="T4" fmla="*/ 62 w 112"/>
                <a:gd name="T5" fmla="*/ 75 h 279"/>
                <a:gd name="T6" fmla="*/ 42 w 112"/>
                <a:gd name="T7" fmla="*/ 110 h 279"/>
                <a:gd name="T8" fmla="*/ 27 w 112"/>
                <a:gd name="T9" fmla="*/ 146 h 279"/>
                <a:gd name="T10" fmla="*/ 15 w 112"/>
                <a:gd name="T11" fmla="*/ 181 h 279"/>
                <a:gd name="T12" fmla="*/ 8 w 112"/>
                <a:gd name="T13" fmla="*/ 215 h 279"/>
                <a:gd name="T14" fmla="*/ 2 w 112"/>
                <a:gd name="T15" fmla="*/ 247 h 279"/>
                <a:gd name="T16" fmla="*/ 0 w 112"/>
                <a:gd name="T17" fmla="*/ 279 h 2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279"/>
                <a:gd name="T29" fmla="*/ 112 w 112"/>
                <a:gd name="T30" fmla="*/ 279 h 2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279">
                  <a:moveTo>
                    <a:pt x="112" y="0"/>
                  </a:moveTo>
                  <a:lnTo>
                    <a:pt x="85" y="38"/>
                  </a:lnTo>
                  <a:lnTo>
                    <a:pt x="62" y="75"/>
                  </a:lnTo>
                  <a:lnTo>
                    <a:pt x="42" y="110"/>
                  </a:lnTo>
                  <a:lnTo>
                    <a:pt x="27" y="146"/>
                  </a:lnTo>
                  <a:lnTo>
                    <a:pt x="15" y="181"/>
                  </a:lnTo>
                  <a:lnTo>
                    <a:pt x="8" y="215"/>
                  </a:lnTo>
                  <a:lnTo>
                    <a:pt x="2" y="247"/>
                  </a:lnTo>
                  <a:lnTo>
                    <a:pt x="0" y="279"/>
                  </a:lnTo>
                </a:path>
              </a:pathLst>
            </a:custGeom>
            <a:noFill/>
            <a:ln w="0">
              <a:solidFill>
                <a:srgbClr val="B0B0B0"/>
              </a:solidFill>
              <a:prstDash val="solid"/>
              <a:round/>
              <a:headEnd/>
              <a:tailEnd/>
            </a:ln>
          </p:spPr>
          <p:txBody>
            <a:bodyPr/>
            <a:lstStyle/>
            <a:p>
              <a:endParaRPr lang="fr-FR"/>
            </a:p>
          </p:txBody>
        </p:sp>
        <p:sp>
          <p:nvSpPr>
            <p:cNvPr id="95" name="Freeform 92"/>
            <p:cNvSpPr>
              <a:spLocks/>
            </p:cNvSpPr>
            <p:nvPr/>
          </p:nvSpPr>
          <p:spPr bwMode="auto">
            <a:xfrm>
              <a:off x="2251" y="2479"/>
              <a:ext cx="46" cy="136"/>
            </a:xfrm>
            <a:custGeom>
              <a:avLst/>
              <a:gdLst>
                <a:gd name="T0" fmla="*/ 46 w 46"/>
                <a:gd name="T1" fmla="*/ 0 h 136"/>
                <a:gd name="T2" fmla="*/ 28 w 46"/>
                <a:gd name="T3" fmla="*/ 28 h 136"/>
                <a:gd name="T4" fmla="*/ 15 w 46"/>
                <a:gd name="T5" fmla="*/ 66 h 136"/>
                <a:gd name="T6" fmla="*/ 7 w 46"/>
                <a:gd name="T7" fmla="*/ 104 h 136"/>
                <a:gd name="T8" fmla="*/ 0 w 46"/>
                <a:gd name="T9" fmla="*/ 136 h 136"/>
                <a:gd name="T10" fmla="*/ 0 60000 65536"/>
                <a:gd name="T11" fmla="*/ 0 60000 65536"/>
                <a:gd name="T12" fmla="*/ 0 60000 65536"/>
                <a:gd name="T13" fmla="*/ 0 60000 65536"/>
                <a:gd name="T14" fmla="*/ 0 60000 65536"/>
                <a:gd name="T15" fmla="*/ 0 w 46"/>
                <a:gd name="T16" fmla="*/ 0 h 136"/>
                <a:gd name="T17" fmla="*/ 46 w 46"/>
                <a:gd name="T18" fmla="*/ 136 h 136"/>
              </a:gdLst>
              <a:ahLst/>
              <a:cxnLst>
                <a:cxn ang="T10">
                  <a:pos x="T0" y="T1"/>
                </a:cxn>
                <a:cxn ang="T11">
                  <a:pos x="T2" y="T3"/>
                </a:cxn>
                <a:cxn ang="T12">
                  <a:pos x="T4" y="T5"/>
                </a:cxn>
                <a:cxn ang="T13">
                  <a:pos x="T6" y="T7"/>
                </a:cxn>
                <a:cxn ang="T14">
                  <a:pos x="T8" y="T9"/>
                </a:cxn>
              </a:cxnLst>
              <a:rect l="T15" t="T16" r="T17" b="T18"/>
              <a:pathLst>
                <a:path w="46" h="136">
                  <a:moveTo>
                    <a:pt x="46" y="0"/>
                  </a:moveTo>
                  <a:lnTo>
                    <a:pt x="28" y="28"/>
                  </a:lnTo>
                  <a:lnTo>
                    <a:pt x="15" y="66"/>
                  </a:lnTo>
                  <a:lnTo>
                    <a:pt x="7" y="104"/>
                  </a:lnTo>
                  <a:lnTo>
                    <a:pt x="0" y="136"/>
                  </a:lnTo>
                </a:path>
              </a:pathLst>
            </a:custGeom>
            <a:noFill/>
            <a:ln w="0">
              <a:solidFill>
                <a:srgbClr val="B0B0B0"/>
              </a:solidFill>
              <a:prstDash val="solid"/>
              <a:round/>
              <a:headEnd/>
              <a:tailEnd/>
            </a:ln>
          </p:spPr>
          <p:txBody>
            <a:bodyPr/>
            <a:lstStyle/>
            <a:p>
              <a:endParaRPr lang="fr-FR"/>
            </a:p>
          </p:txBody>
        </p:sp>
      </p:grpSp>
      <p:sp>
        <p:nvSpPr>
          <p:cNvPr id="96" name="Titre 1"/>
          <p:cNvSpPr txBox="1">
            <a:spLocks/>
          </p:cNvSpPr>
          <p:nvPr/>
        </p:nvSpPr>
        <p:spPr>
          <a:xfrm>
            <a:off x="611560" y="332656"/>
            <a:ext cx="8013576" cy="756320"/>
          </a:xfrm>
          <a:prstGeom prst="rect">
            <a:avLst/>
          </a:prstGeom>
        </p:spPr>
        <p:txBody>
          <a:bodyPr vert="horz"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4400" dirty="0" smtClean="0">
                <a:solidFill>
                  <a:srgbClr val="C00000"/>
                </a:solidFill>
                <a:latin typeface="+mj-lt"/>
                <a:ea typeface="+mj-ea"/>
                <a:cs typeface="+mj-cs"/>
              </a:rPr>
              <a:t> XLO / ACD </a:t>
            </a:r>
            <a:r>
              <a:rPr lang="fr-FR" sz="3600" dirty="0" smtClean="0">
                <a:solidFill>
                  <a:srgbClr val="002060"/>
                </a:solidFill>
                <a:latin typeface="+mj-lt"/>
                <a:ea typeface="+mj-ea"/>
                <a:cs typeface="+mj-cs"/>
              </a:rPr>
              <a:t>un cap à franchir</a:t>
            </a:r>
            <a:endParaRPr kumimoji="0" lang="fr-FR" sz="3600" b="0" i="0" u="none" strike="noStrike" kern="1200" cap="none" spc="0" normalizeH="0" baseline="0" noProof="0" dirty="0">
              <a:ln>
                <a:noFill/>
              </a:ln>
              <a:solidFill>
                <a:srgbClr val="002060"/>
              </a:solidFill>
              <a:effectLst/>
              <a:uLnTx/>
              <a:uFillTx/>
              <a:latin typeface="+mj-lt"/>
              <a:ea typeface="+mj-ea"/>
              <a:cs typeface="+mj-cs"/>
            </a:endParaRPr>
          </a:p>
        </p:txBody>
      </p:sp>
      <p:sp>
        <p:nvSpPr>
          <p:cNvPr id="97" name="ZoneTexte 96"/>
          <p:cNvSpPr txBox="1"/>
          <p:nvPr/>
        </p:nvSpPr>
        <p:spPr>
          <a:xfrm>
            <a:off x="0" y="1268760"/>
            <a:ext cx="9144000" cy="1569660"/>
          </a:xfrm>
          <a:prstGeom prst="rect">
            <a:avLst/>
          </a:prstGeom>
          <a:solidFill>
            <a:srgbClr val="FFFF00"/>
          </a:solidFill>
        </p:spPr>
        <p:txBody>
          <a:bodyPr wrap="square" rtlCol="0">
            <a:spAutoFit/>
          </a:bodyPr>
          <a:lstStyle/>
          <a:p>
            <a:pPr algn="ctr"/>
            <a:r>
              <a:rPr lang="fr-FR" sz="4800" dirty="0" smtClean="0">
                <a:solidFill>
                  <a:srgbClr val="FF0000"/>
                </a:solidFill>
              </a:rPr>
              <a:t>Laisser du </a:t>
            </a:r>
            <a:r>
              <a:rPr lang="fr-FR" sz="4800" dirty="0" smtClean="0">
                <a:solidFill>
                  <a:srgbClr val="002060"/>
                </a:solidFill>
              </a:rPr>
              <a:t>temps</a:t>
            </a:r>
            <a:r>
              <a:rPr lang="fr-FR" sz="4800" dirty="0" smtClean="0">
                <a:solidFill>
                  <a:srgbClr val="FF0000"/>
                </a:solidFill>
              </a:rPr>
              <a:t> au responsable « froid » qui doit être </a:t>
            </a:r>
            <a:r>
              <a:rPr lang="fr-FR" sz="4800" dirty="0" smtClean="0">
                <a:solidFill>
                  <a:srgbClr val="002060"/>
                </a:solidFill>
              </a:rPr>
              <a:t>formé</a:t>
            </a:r>
            <a:endParaRPr lang="fr-FR" sz="4800" dirty="0">
              <a:solidFill>
                <a:srgbClr val="002060"/>
              </a:solidFill>
            </a:endParaRPr>
          </a:p>
        </p:txBody>
      </p:sp>
      <p:sp>
        <p:nvSpPr>
          <p:cNvPr id="98" name="Espace réservé du pied de page 1"/>
          <p:cNvSpPr txBox="1">
            <a:spLocks/>
          </p:cNvSpPr>
          <p:nvPr/>
        </p:nvSpPr>
        <p:spPr bwMode="auto">
          <a:xfrm>
            <a:off x="5471592" y="6593488"/>
            <a:ext cx="3672408" cy="26064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RT Conservation Pomme</a:t>
            </a:r>
            <a:r>
              <a:rPr kumimoji="0" lang="fr-FR" sz="1400" b="0" i="0" u="none" strike="noStrike" kern="1200" cap="none" spc="0" normalizeH="0" noProof="0" dirty="0" smtClean="0">
                <a:ln>
                  <a:noFill/>
                </a:ln>
                <a:solidFill>
                  <a:schemeClr val="tx1"/>
                </a:solidFill>
                <a:effectLst/>
                <a:uLnTx/>
                <a:uFillTx/>
                <a:latin typeface="+mn-lt"/>
                <a:ea typeface="+mn-ea"/>
                <a:cs typeface="+mn-cs"/>
              </a:rPr>
              <a:t> </a:t>
            </a:r>
            <a:r>
              <a:rPr kumimoji="0" lang="fr-FR" sz="1400" b="0" i="0" u="none" strike="noStrike" kern="1200" cap="none" spc="0" normalizeH="0" baseline="0" noProof="0" dirty="0" smtClean="0">
                <a:ln>
                  <a:noFill/>
                </a:ln>
                <a:solidFill>
                  <a:schemeClr val="tx1"/>
                </a:solidFill>
                <a:effectLst/>
                <a:uLnTx/>
                <a:uFillTx/>
                <a:latin typeface="+mn-lt"/>
                <a:ea typeface="+mn-ea"/>
                <a:cs typeface="+mn-cs"/>
              </a:rPr>
              <a:t>- 12 décembre 2013</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0"/>
            <a:ext cx="7128792" cy="836712"/>
          </a:xfrm>
        </p:spPr>
        <p:txBody>
          <a:bodyPr>
            <a:normAutofit fontScale="90000"/>
          </a:bodyPr>
          <a:lstStyle/>
          <a:p>
            <a:r>
              <a:rPr lang="fr-FR" dirty="0" smtClean="0">
                <a:solidFill>
                  <a:srgbClr val="C00000"/>
                </a:solidFill>
              </a:rPr>
              <a:t>Schéma XLO / ACD / ACD éthanol</a:t>
            </a:r>
            <a:endParaRPr lang="fr-FR" dirty="0">
              <a:solidFill>
                <a:srgbClr val="C00000"/>
              </a:solidFill>
            </a:endParaRPr>
          </a:p>
        </p:txBody>
      </p:sp>
      <p:sp>
        <p:nvSpPr>
          <p:cNvPr id="6" name="Rectangle 5"/>
          <p:cNvSpPr/>
          <p:nvPr/>
        </p:nvSpPr>
        <p:spPr>
          <a:xfrm>
            <a:off x="7020272" y="3717032"/>
            <a:ext cx="1656184" cy="93610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Organigramme : Disque magnétique 6"/>
          <p:cNvSpPr/>
          <p:nvPr/>
        </p:nvSpPr>
        <p:spPr>
          <a:xfrm>
            <a:off x="6300192" y="1268760"/>
            <a:ext cx="1224136" cy="1800200"/>
          </a:xfrm>
          <a:prstGeom prst="flowChartMagneticDisk">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7020272" y="3861048"/>
            <a:ext cx="1512168" cy="646331"/>
          </a:xfrm>
          <a:prstGeom prst="rect">
            <a:avLst/>
          </a:prstGeom>
          <a:noFill/>
        </p:spPr>
        <p:txBody>
          <a:bodyPr wrap="square" rtlCol="0">
            <a:spAutoFit/>
          </a:bodyPr>
          <a:lstStyle/>
          <a:p>
            <a:pPr algn="ctr"/>
            <a:r>
              <a:rPr lang="fr-FR" dirty="0" smtClean="0"/>
              <a:t>Générateur d’azote</a:t>
            </a:r>
            <a:endParaRPr lang="fr-FR" dirty="0"/>
          </a:p>
        </p:txBody>
      </p:sp>
      <p:sp>
        <p:nvSpPr>
          <p:cNvPr id="11" name="ZoneTexte 10"/>
          <p:cNvSpPr txBox="1"/>
          <p:nvPr/>
        </p:nvSpPr>
        <p:spPr>
          <a:xfrm>
            <a:off x="6300192" y="2132856"/>
            <a:ext cx="1224136" cy="646331"/>
          </a:xfrm>
          <a:prstGeom prst="rect">
            <a:avLst/>
          </a:prstGeom>
          <a:noFill/>
        </p:spPr>
        <p:txBody>
          <a:bodyPr wrap="square" rtlCol="0">
            <a:spAutoFit/>
          </a:bodyPr>
          <a:lstStyle/>
          <a:p>
            <a:pPr algn="ctr"/>
            <a:r>
              <a:rPr lang="fr-FR" dirty="0" smtClean="0"/>
              <a:t>Adsorbeur CO</a:t>
            </a:r>
            <a:r>
              <a:rPr lang="fr-FR" baseline="-25000" dirty="0" smtClean="0"/>
              <a:t>2</a:t>
            </a:r>
            <a:endParaRPr lang="fr-FR" baseline="-25000" dirty="0"/>
          </a:p>
        </p:txBody>
      </p:sp>
      <p:cxnSp>
        <p:nvCxnSpPr>
          <p:cNvPr id="15" name="Connecteur droit 14"/>
          <p:cNvCxnSpPr/>
          <p:nvPr/>
        </p:nvCxnSpPr>
        <p:spPr>
          <a:xfrm flipV="1">
            <a:off x="8316416" y="2060848"/>
            <a:ext cx="0" cy="720080"/>
          </a:xfrm>
          <a:prstGeom prst="line">
            <a:avLst/>
          </a:prstGeom>
          <a:ln w="508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a:off x="7524328" y="2060848"/>
            <a:ext cx="792088" cy="0"/>
          </a:xfrm>
          <a:prstGeom prst="straightConnector1">
            <a:avLst/>
          </a:prstGeom>
          <a:ln w="5080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en angle 18"/>
          <p:cNvCxnSpPr>
            <a:stCxn id="6" idx="1"/>
            <a:endCxn id="4" idx="3"/>
          </p:cNvCxnSpPr>
          <p:nvPr/>
        </p:nvCxnSpPr>
        <p:spPr>
          <a:xfrm rot="10800000">
            <a:off x="5148064" y="3753036"/>
            <a:ext cx="1872208" cy="432048"/>
          </a:xfrm>
          <a:prstGeom prst="bentConnector3">
            <a:avLst>
              <a:gd name="adj1" fmla="val 50000"/>
            </a:avLst>
          </a:prstGeom>
          <a:ln w="666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a:off x="5148064" y="1916832"/>
            <a:ext cx="1152128"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5148064" y="2564904"/>
            <a:ext cx="1152128"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grpSp>
        <p:nvGrpSpPr>
          <p:cNvPr id="62" name="Groupe 61"/>
          <p:cNvGrpSpPr/>
          <p:nvPr/>
        </p:nvGrpSpPr>
        <p:grpSpPr>
          <a:xfrm>
            <a:off x="5076056" y="4581128"/>
            <a:ext cx="2448272" cy="1944216"/>
            <a:chOff x="5076056" y="4725144"/>
            <a:chExt cx="2448272" cy="1944216"/>
          </a:xfrm>
        </p:grpSpPr>
        <p:grpSp>
          <p:nvGrpSpPr>
            <p:cNvPr id="31" name="Groupe 30"/>
            <p:cNvGrpSpPr/>
            <p:nvPr/>
          </p:nvGrpSpPr>
          <p:grpSpPr>
            <a:xfrm>
              <a:off x="5076056" y="6093296"/>
              <a:ext cx="2448272" cy="576064"/>
              <a:chOff x="6012160" y="5229200"/>
              <a:chExt cx="2520280" cy="648072"/>
            </a:xfrm>
          </p:grpSpPr>
          <p:sp>
            <p:nvSpPr>
              <p:cNvPr id="8" name="Plaque 7"/>
              <p:cNvSpPr/>
              <p:nvPr/>
            </p:nvSpPr>
            <p:spPr>
              <a:xfrm>
                <a:off x="6012160" y="5229200"/>
                <a:ext cx="2520280" cy="648072"/>
              </a:xfrm>
              <a:prstGeom prst="bevel">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6084168" y="5373216"/>
                <a:ext cx="2376264" cy="369332"/>
              </a:xfrm>
              <a:prstGeom prst="rect">
                <a:avLst/>
              </a:prstGeom>
              <a:noFill/>
            </p:spPr>
            <p:txBody>
              <a:bodyPr wrap="square" rtlCol="0">
                <a:spAutoFit/>
              </a:bodyPr>
              <a:lstStyle/>
              <a:p>
                <a:pPr algn="ctr"/>
                <a:r>
                  <a:rPr lang="fr-FR" dirty="0" smtClean="0"/>
                  <a:t>Analyseur O</a:t>
                </a:r>
                <a:r>
                  <a:rPr lang="fr-FR" baseline="-25000" dirty="0" smtClean="0"/>
                  <a:t>2</a:t>
                </a:r>
                <a:r>
                  <a:rPr lang="fr-FR" dirty="0" smtClean="0"/>
                  <a:t> / CO</a:t>
                </a:r>
                <a:r>
                  <a:rPr lang="fr-FR" baseline="-25000" dirty="0" smtClean="0"/>
                  <a:t>2</a:t>
                </a:r>
                <a:endParaRPr lang="fr-FR" baseline="-25000" dirty="0"/>
              </a:p>
            </p:txBody>
          </p:sp>
        </p:grpSp>
        <p:sp>
          <p:nvSpPr>
            <p:cNvPr id="1026" name="laptop"/>
            <p:cNvSpPr>
              <a:spLocks noEditPoints="1" noChangeArrowheads="1"/>
            </p:cNvSpPr>
            <p:nvPr/>
          </p:nvSpPr>
          <p:spPr bwMode="auto">
            <a:xfrm>
              <a:off x="5436096" y="4725144"/>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grpSp>
      <p:cxnSp>
        <p:nvCxnSpPr>
          <p:cNvPr id="33" name="Connecteur droit avec flèche 32"/>
          <p:cNvCxnSpPr/>
          <p:nvPr/>
        </p:nvCxnSpPr>
        <p:spPr>
          <a:xfrm>
            <a:off x="4139952" y="4797152"/>
            <a:ext cx="2016224" cy="50405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flipV="1">
            <a:off x="6516216" y="4437112"/>
            <a:ext cx="1080120" cy="7920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flipV="1">
            <a:off x="6372200" y="2852936"/>
            <a:ext cx="288032" cy="237626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61" name="Groupe 60"/>
          <p:cNvGrpSpPr/>
          <p:nvPr/>
        </p:nvGrpSpPr>
        <p:grpSpPr>
          <a:xfrm>
            <a:off x="2195736" y="1844824"/>
            <a:ext cx="3096344" cy="3816424"/>
            <a:chOff x="2195736" y="1844824"/>
            <a:chExt cx="3096344" cy="3816424"/>
          </a:xfrm>
        </p:grpSpPr>
        <p:sp>
          <p:nvSpPr>
            <p:cNvPr id="4" name="Rectangle 3"/>
            <p:cNvSpPr/>
            <p:nvPr/>
          </p:nvSpPr>
          <p:spPr>
            <a:xfrm>
              <a:off x="2195736" y="1844824"/>
              <a:ext cx="2952328" cy="3816424"/>
            </a:xfrm>
            <a:prstGeom prst="rect">
              <a:avLst/>
            </a:prstGeom>
            <a:solidFill>
              <a:schemeClr val="bg1"/>
            </a:solidFill>
            <a:ln w="247650" cmpd="tri">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2483768" y="2924944"/>
              <a:ext cx="2376264" cy="369332"/>
            </a:xfrm>
            <a:prstGeom prst="rect">
              <a:avLst/>
            </a:prstGeom>
            <a:noFill/>
          </p:spPr>
          <p:txBody>
            <a:bodyPr wrap="square" rtlCol="0">
              <a:spAutoFit/>
            </a:bodyPr>
            <a:lstStyle/>
            <a:p>
              <a:pPr algn="ctr"/>
              <a:r>
                <a:rPr lang="fr-FR" b="1" dirty="0" smtClean="0"/>
                <a:t>Chambre froide</a:t>
              </a:r>
              <a:endParaRPr lang="fr-FR" b="1" dirty="0"/>
            </a:p>
          </p:txBody>
        </p:sp>
        <p:grpSp>
          <p:nvGrpSpPr>
            <p:cNvPr id="29" name="Groupe 28"/>
            <p:cNvGrpSpPr/>
            <p:nvPr/>
          </p:nvGrpSpPr>
          <p:grpSpPr>
            <a:xfrm>
              <a:off x="2987824" y="1988840"/>
              <a:ext cx="1584176" cy="504056"/>
              <a:chOff x="2987824" y="1988840"/>
              <a:chExt cx="1584176" cy="504056"/>
            </a:xfrm>
          </p:grpSpPr>
          <p:sp>
            <p:nvSpPr>
              <p:cNvPr id="25" name="Rectangle 24"/>
              <p:cNvSpPr/>
              <p:nvPr/>
            </p:nvSpPr>
            <p:spPr>
              <a:xfrm>
                <a:off x="2987824" y="1988840"/>
                <a:ext cx="1584176" cy="50405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Organigramme : Jonction de sommaire 25"/>
              <p:cNvSpPr/>
              <p:nvPr/>
            </p:nvSpPr>
            <p:spPr>
              <a:xfrm>
                <a:off x="3059832" y="1988840"/>
                <a:ext cx="432048" cy="432048"/>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Organigramme : Jonction de sommaire 26"/>
              <p:cNvSpPr/>
              <p:nvPr/>
            </p:nvSpPr>
            <p:spPr>
              <a:xfrm>
                <a:off x="3563888" y="1988840"/>
                <a:ext cx="432048" cy="432048"/>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Organigramme : Jonction de sommaire 27"/>
              <p:cNvSpPr/>
              <p:nvPr/>
            </p:nvSpPr>
            <p:spPr>
              <a:xfrm>
                <a:off x="4067944" y="1988840"/>
                <a:ext cx="432048" cy="432048"/>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Organigramme : Jonction de sommaire 39"/>
            <p:cNvSpPr/>
            <p:nvPr/>
          </p:nvSpPr>
          <p:spPr>
            <a:xfrm>
              <a:off x="4932040" y="4149080"/>
              <a:ext cx="360040" cy="360040"/>
            </a:xfrm>
            <a:prstGeom prst="flowChartSummingJunct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42" name="Connecteur droit avec flèche 41"/>
          <p:cNvCxnSpPr/>
          <p:nvPr/>
        </p:nvCxnSpPr>
        <p:spPr>
          <a:xfrm flipH="1" flipV="1">
            <a:off x="5364088" y="4437112"/>
            <a:ext cx="864096" cy="72008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0" name="ZoneTexte 49"/>
          <p:cNvSpPr txBox="1"/>
          <p:nvPr/>
        </p:nvSpPr>
        <p:spPr>
          <a:xfrm>
            <a:off x="3563888" y="4077072"/>
            <a:ext cx="1368152" cy="369332"/>
          </a:xfrm>
          <a:prstGeom prst="rect">
            <a:avLst/>
          </a:prstGeom>
          <a:noFill/>
        </p:spPr>
        <p:txBody>
          <a:bodyPr wrap="square" rtlCol="0">
            <a:spAutoFit/>
          </a:bodyPr>
          <a:lstStyle/>
          <a:p>
            <a:r>
              <a:rPr lang="fr-FR" b="1" dirty="0" smtClean="0">
                <a:solidFill>
                  <a:srgbClr val="FFC000"/>
                </a:solidFill>
              </a:rPr>
              <a:t>Gestion O</a:t>
            </a:r>
            <a:r>
              <a:rPr lang="fr-FR" b="1" baseline="-25000" dirty="0" smtClean="0">
                <a:solidFill>
                  <a:srgbClr val="FFC000"/>
                </a:solidFill>
              </a:rPr>
              <a:t>2</a:t>
            </a:r>
            <a:endParaRPr lang="fr-FR" b="1" baseline="-25000" dirty="0">
              <a:solidFill>
                <a:srgbClr val="FFC000"/>
              </a:solidFill>
            </a:endParaRPr>
          </a:p>
        </p:txBody>
      </p:sp>
      <p:grpSp>
        <p:nvGrpSpPr>
          <p:cNvPr id="58" name="Groupe 57"/>
          <p:cNvGrpSpPr/>
          <p:nvPr/>
        </p:nvGrpSpPr>
        <p:grpSpPr>
          <a:xfrm>
            <a:off x="2483768" y="4869160"/>
            <a:ext cx="936104" cy="576064"/>
            <a:chOff x="2483768" y="4869160"/>
            <a:chExt cx="936104" cy="576064"/>
          </a:xfrm>
        </p:grpSpPr>
        <p:sp>
          <p:nvSpPr>
            <p:cNvPr id="52" name="Hexagone 51"/>
            <p:cNvSpPr/>
            <p:nvPr/>
          </p:nvSpPr>
          <p:spPr>
            <a:xfrm>
              <a:off x="2483768" y="4869160"/>
              <a:ext cx="936104" cy="576064"/>
            </a:xfrm>
            <a:prstGeom prst="hexag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Organigramme : Connecteur 52"/>
            <p:cNvSpPr/>
            <p:nvPr/>
          </p:nvSpPr>
          <p:spPr>
            <a:xfrm>
              <a:off x="2627784" y="5229200"/>
              <a:ext cx="216024" cy="2160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Organigramme : Connecteur 53"/>
            <p:cNvSpPr/>
            <p:nvPr/>
          </p:nvSpPr>
          <p:spPr>
            <a:xfrm>
              <a:off x="2843808" y="5229200"/>
              <a:ext cx="216024" cy="2160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Organigramme : Connecteur 54"/>
            <p:cNvSpPr/>
            <p:nvPr/>
          </p:nvSpPr>
          <p:spPr>
            <a:xfrm>
              <a:off x="3059832" y="5229200"/>
              <a:ext cx="216024" cy="2160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p:cNvSpPr/>
            <p:nvPr/>
          </p:nvSpPr>
          <p:spPr>
            <a:xfrm>
              <a:off x="2699792" y="4869160"/>
              <a:ext cx="432048" cy="720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9" name="laptop"/>
          <p:cNvSpPr>
            <a:spLocks noEditPoints="1" noChangeArrowheads="1"/>
          </p:cNvSpPr>
          <p:nvPr/>
        </p:nvSpPr>
        <p:spPr bwMode="auto">
          <a:xfrm>
            <a:off x="179512" y="3356993"/>
            <a:ext cx="1152128" cy="864096"/>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cxnSp>
        <p:nvCxnSpPr>
          <p:cNvPr id="60" name="Connecteur droit avec flèche 59"/>
          <p:cNvCxnSpPr>
            <a:stCxn id="57" idx="0"/>
          </p:cNvCxnSpPr>
          <p:nvPr/>
        </p:nvCxnSpPr>
        <p:spPr>
          <a:xfrm flipH="1" flipV="1">
            <a:off x="1187624" y="3789040"/>
            <a:ext cx="1728192" cy="108012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6" name="Ellipse 65"/>
          <p:cNvSpPr/>
          <p:nvPr/>
        </p:nvSpPr>
        <p:spPr>
          <a:xfrm rot="1533390">
            <a:off x="-80601" y="3384367"/>
            <a:ext cx="4104456" cy="2061803"/>
          </a:xfrm>
          <a:prstGeom prst="ellipse">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ZoneTexte 66"/>
          <p:cNvSpPr txBox="1"/>
          <p:nvPr/>
        </p:nvSpPr>
        <p:spPr>
          <a:xfrm>
            <a:off x="179512" y="2708920"/>
            <a:ext cx="1728192" cy="369332"/>
          </a:xfrm>
          <a:prstGeom prst="rect">
            <a:avLst/>
          </a:prstGeom>
          <a:noFill/>
        </p:spPr>
        <p:txBody>
          <a:bodyPr wrap="square" rtlCol="0">
            <a:spAutoFit/>
          </a:bodyPr>
          <a:lstStyle/>
          <a:p>
            <a:r>
              <a:rPr lang="fr-FR" b="1" dirty="0" smtClean="0">
                <a:solidFill>
                  <a:srgbClr val="0070C0"/>
                </a:solidFill>
              </a:rPr>
              <a:t>ACD Isolcell</a:t>
            </a:r>
            <a:endParaRPr lang="fr-FR" b="1" dirty="0">
              <a:solidFill>
                <a:srgbClr val="0070C0"/>
              </a:solidFill>
            </a:endParaRPr>
          </a:p>
        </p:txBody>
      </p:sp>
      <p:sp>
        <p:nvSpPr>
          <p:cNvPr id="43" name="Ellipse 42"/>
          <p:cNvSpPr/>
          <p:nvPr/>
        </p:nvSpPr>
        <p:spPr>
          <a:xfrm>
            <a:off x="8028384" y="2708920"/>
            <a:ext cx="648072" cy="64807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1" name="Connecteur droit 50"/>
          <p:cNvCxnSpPr>
            <a:stCxn id="43" idx="4"/>
          </p:cNvCxnSpPr>
          <p:nvPr/>
        </p:nvCxnSpPr>
        <p:spPr>
          <a:xfrm>
            <a:off x="8352420" y="3356992"/>
            <a:ext cx="36004" cy="792088"/>
          </a:xfrm>
          <a:prstGeom prst="line">
            <a:avLst/>
          </a:prstGeom>
          <a:ln w="508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6" name="ZoneTexte 55"/>
          <p:cNvSpPr txBox="1"/>
          <p:nvPr/>
        </p:nvSpPr>
        <p:spPr>
          <a:xfrm>
            <a:off x="8100392" y="2852936"/>
            <a:ext cx="504056" cy="400110"/>
          </a:xfrm>
          <a:prstGeom prst="rect">
            <a:avLst/>
          </a:prstGeom>
          <a:noFill/>
        </p:spPr>
        <p:txBody>
          <a:bodyPr wrap="square" rtlCol="0">
            <a:spAutoFit/>
          </a:bodyPr>
          <a:lstStyle/>
          <a:p>
            <a:r>
              <a:rPr lang="fr-FR" sz="2000" b="1" dirty="0" smtClean="0"/>
              <a:t>N</a:t>
            </a:r>
            <a:r>
              <a:rPr lang="fr-FR" sz="2000" b="1" baseline="-25000" dirty="0" smtClean="0"/>
              <a:t>2</a:t>
            </a:r>
            <a:endParaRPr lang="fr-FR" sz="2000" b="1" baseline="-25000" dirty="0"/>
          </a:p>
        </p:txBody>
      </p:sp>
      <p:sp>
        <p:nvSpPr>
          <p:cNvPr id="44" name="Espace réservé du pied de page 1"/>
          <p:cNvSpPr txBox="1">
            <a:spLocks/>
          </p:cNvSpPr>
          <p:nvPr/>
        </p:nvSpPr>
        <p:spPr bwMode="auto">
          <a:xfrm>
            <a:off x="5471592" y="6593488"/>
            <a:ext cx="3672408" cy="26064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RT Conservation Pomme</a:t>
            </a:r>
            <a:r>
              <a:rPr kumimoji="0" lang="fr-FR" sz="1400" b="0" i="0" u="none" strike="noStrike" kern="1200" cap="none" spc="0" normalizeH="0" noProof="0" dirty="0" smtClean="0">
                <a:ln>
                  <a:noFill/>
                </a:ln>
                <a:solidFill>
                  <a:schemeClr val="tx1"/>
                </a:solidFill>
                <a:effectLst/>
                <a:uLnTx/>
                <a:uFillTx/>
                <a:latin typeface="+mn-lt"/>
                <a:ea typeface="+mn-ea"/>
                <a:cs typeface="+mn-cs"/>
              </a:rPr>
              <a:t> </a:t>
            </a:r>
            <a:r>
              <a:rPr kumimoji="0" lang="fr-FR" sz="1400" b="0" i="0" u="none" strike="noStrike" kern="1200" cap="none" spc="0" normalizeH="0" baseline="0" noProof="0" dirty="0" smtClean="0">
                <a:ln>
                  <a:noFill/>
                </a:ln>
                <a:solidFill>
                  <a:schemeClr val="tx1"/>
                </a:solidFill>
                <a:effectLst/>
                <a:uLnTx/>
                <a:uFillTx/>
                <a:latin typeface="+mn-lt"/>
                <a:ea typeface="+mn-ea"/>
                <a:cs typeface="+mn-cs"/>
              </a:rPr>
              <a:t>- 12 décembre 2013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checkerboard(across)">
                                      <p:cBhvr>
                                        <p:cTn id="12" dur="500"/>
                                        <p:tgtEl>
                                          <p:spTgt spid="42"/>
                                        </p:tgtEl>
                                      </p:cBhvr>
                                    </p:animEffect>
                                  </p:childTnLst>
                                </p:cTn>
                              </p:par>
                              <p:par>
                                <p:cTn id="13" presetID="5" presetClass="entr" presetSubtype="1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checkerboard(across)">
                                      <p:cBhvr>
                                        <p:cTn id="15" dur="500"/>
                                        <p:tgtEl>
                                          <p:spTgt spid="37"/>
                                        </p:tgtEl>
                                      </p:cBhvr>
                                    </p:animEffect>
                                  </p:childTnLst>
                                </p:cTn>
                              </p:par>
                              <p:par>
                                <p:cTn id="16" presetID="5" presetClass="entr" presetSubtype="1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checkerboard(across)">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box(in)">
                                      <p:cBhvr>
                                        <p:cTn id="23" dur="500"/>
                                        <p:tgtEl>
                                          <p:spTgt spid="66"/>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box(in)">
                                      <p:cBhvr>
                                        <p:cTn id="26" dur="500"/>
                                        <p:tgtEl>
                                          <p:spTgt spid="67"/>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box(in)">
                                      <p:cBhvr>
                                        <p:cTn id="29" dur="500"/>
                                        <p:tgtEl>
                                          <p:spTgt spid="59"/>
                                        </p:tgtEl>
                                      </p:cBhvr>
                                    </p:animEffect>
                                  </p:childTnLst>
                                </p:cTn>
                              </p:par>
                              <p:par>
                                <p:cTn id="30" presetID="4" presetClass="entr" presetSubtype="16" fill="hold" nodeType="with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box(in)">
                                      <p:cBhvr>
                                        <p:cTn id="32" dur="500"/>
                                        <p:tgtEl>
                                          <p:spTgt spid="60"/>
                                        </p:tgtEl>
                                      </p:cBhvr>
                                    </p:animEffect>
                                  </p:childTnLst>
                                </p:cTn>
                              </p:par>
                              <p:par>
                                <p:cTn id="33" presetID="4" presetClass="entr" presetSubtype="16"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box(in)">
                                      <p:cBhvr>
                                        <p:cTn id="3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6" grpId="0" animBg="1"/>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188640"/>
            <a:ext cx="7056784" cy="908720"/>
          </a:xfrm>
        </p:spPr>
        <p:txBody>
          <a:bodyPr>
            <a:normAutofit fontScale="90000"/>
          </a:bodyPr>
          <a:lstStyle/>
          <a:p>
            <a:r>
              <a:rPr lang="fr-FR" dirty="0" smtClean="0">
                <a:solidFill>
                  <a:srgbClr val="C00000"/>
                </a:solidFill>
              </a:rPr>
              <a:t>Etanchéité des chambres / </a:t>
            </a:r>
            <a:br>
              <a:rPr lang="fr-FR" dirty="0" smtClean="0">
                <a:solidFill>
                  <a:srgbClr val="C00000"/>
                </a:solidFill>
              </a:rPr>
            </a:br>
            <a:r>
              <a:rPr lang="fr-FR" dirty="0" smtClean="0">
                <a:solidFill>
                  <a:srgbClr val="C00000"/>
                </a:solidFill>
              </a:rPr>
              <a:t>vannes sécurité</a:t>
            </a:r>
            <a:endParaRPr lang="fr-FR" dirty="0">
              <a:solidFill>
                <a:srgbClr val="C00000"/>
              </a:solidFill>
            </a:endParaRPr>
          </a:p>
        </p:txBody>
      </p:sp>
      <p:sp>
        <p:nvSpPr>
          <p:cNvPr id="3" name="Espace réservé du contenu 2"/>
          <p:cNvSpPr>
            <a:spLocks noGrp="1"/>
          </p:cNvSpPr>
          <p:nvPr>
            <p:ph sz="quarter" idx="1"/>
          </p:nvPr>
        </p:nvSpPr>
        <p:spPr>
          <a:xfrm>
            <a:off x="457200" y="1556792"/>
            <a:ext cx="8229600" cy="4600168"/>
          </a:xfrm>
        </p:spPr>
        <p:txBody>
          <a:bodyPr/>
          <a:lstStyle/>
          <a:p>
            <a:r>
              <a:rPr lang="fr-FR" dirty="0" smtClean="0"/>
              <a:t>Il faut des chambres étanches </a:t>
            </a:r>
            <a:r>
              <a:rPr lang="fr-FR" sz="2400" dirty="0" smtClean="0">
                <a:solidFill>
                  <a:srgbClr val="0070C0"/>
                </a:solidFill>
              </a:rPr>
              <a:t>(30 à 40 mn / ½ pression)</a:t>
            </a:r>
          </a:p>
          <a:p>
            <a:r>
              <a:rPr lang="fr-FR" dirty="0" smtClean="0"/>
              <a:t> Faut-il des capteurs de pression ? Réinjection d’azote, gestion d’une surpression ?</a:t>
            </a:r>
          </a:p>
          <a:p>
            <a:endParaRPr lang="fr-FR" dirty="0" smtClean="0"/>
          </a:p>
          <a:p>
            <a:endParaRPr lang="fr-FR" dirty="0"/>
          </a:p>
        </p:txBody>
      </p:sp>
      <p:pic>
        <p:nvPicPr>
          <p:cNvPr id="4" name="Image 3" descr="DSCF4651.JPG"/>
          <p:cNvPicPr>
            <a:picLocks noChangeAspect="1"/>
          </p:cNvPicPr>
          <p:nvPr/>
        </p:nvPicPr>
        <p:blipFill>
          <a:blip r:embed="rId3" cstate="print"/>
          <a:stretch>
            <a:fillRect/>
          </a:stretch>
        </p:blipFill>
        <p:spPr>
          <a:xfrm>
            <a:off x="2915816" y="4481736"/>
            <a:ext cx="3168352" cy="2376264"/>
          </a:xfrm>
          <a:prstGeom prst="rect">
            <a:avLst/>
          </a:prstGeom>
        </p:spPr>
      </p:pic>
      <p:pic>
        <p:nvPicPr>
          <p:cNvPr id="5" name="Image 4" descr="boitier controle pression.JPG"/>
          <p:cNvPicPr>
            <a:picLocks noChangeAspect="1"/>
          </p:cNvPicPr>
          <p:nvPr/>
        </p:nvPicPr>
        <p:blipFill>
          <a:blip r:embed="rId4" cstate="print"/>
          <a:stretch>
            <a:fillRect/>
          </a:stretch>
        </p:blipFill>
        <p:spPr>
          <a:xfrm>
            <a:off x="0" y="3930352"/>
            <a:ext cx="2195736" cy="2927648"/>
          </a:xfrm>
          <a:prstGeom prst="rect">
            <a:avLst/>
          </a:prstGeom>
        </p:spPr>
      </p:pic>
      <p:pic>
        <p:nvPicPr>
          <p:cNvPr id="7" name="Image 6" descr="IMG_2231.JPG"/>
          <p:cNvPicPr>
            <a:picLocks noChangeAspect="1"/>
          </p:cNvPicPr>
          <p:nvPr/>
        </p:nvPicPr>
        <p:blipFill>
          <a:blip r:embed="rId5" cstate="print"/>
          <a:srcRect l="15000" t="10101" r="16401"/>
          <a:stretch>
            <a:fillRect/>
          </a:stretch>
        </p:blipFill>
        <p:spPr>
          <a:xfrm>
            <a:off x="6804248" y="2769655"/>
            <a:ext cx="2339752" cy="408834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0"/>
            <a:ext cx="8229600" cy="1124744"/>
          </a:xfrm>
        </p:spPr>
        <p:txBody>
          <a:bodyPr/>
          <a:lstStyle/>
          <a:p>
            <a:r>
              <a:rPr lang="fr-FR" dirty="0" smtClean="0">
                <a:solidFill>
                  <a:srgbClr val="C00000"/>
                </a:solidFill>
              </a:rPr>
              <a:t>Adsorbeur de CO</a:t>
            </a:r>
            <a:r>
              <a:rPr lang="fr-FR" baseline="-25000" dirty="0" smtClean="0">
                <a:solidFill>
                  <a:srgbClr val="C00000"/>
                </a:solidFill>
              </a:rPr>
              <a:t>2</a:t>
            </a:r>
            <a:r>
              <a:rPr lang="fr-FR" dirty="0" smtClean="0">
                <a:solidFill>
                  <a:srgbClr val="C00000"/>
                </a:solidFill>
              </a:rPr>
              <a:t> avec rinçage à l’azote</a:t>
            </a:r>
            <a:endParaRPr lang="fr-FR" dirty="0">
              <a:solidFill>
                <a:srgbClr val="C00000"/>
              </a:solidFill>
            </a:endParaRPr>
          </a:p>
        </p:txBody>
      </p:sp>
      <p:graphicFrame>
        <p:nvGraphicFramePr>
          <p:cNvPr id="6" name="Espace réservé du contenu 5"/>
          <p:cNvGraphicFramePr>
            <a:graphicFrameLocks noGrp="1"/>
          </p:cNvGraphicFramePr>
          <p:nvPr>
            <p:ph sz="quarter" idx="1"/>
          </p:nvPr>
        </p:nvGraphicFramePr>
        <p:xfrm>
          <a:off x="0" y="1556792"/>
          <a:ext cx="6408712"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 4" descr="290920112253.jpg"/>
          <p:cNvPicPr>
            <a:picLocks noChangeAspect="1"/>
          </p:cNvPicPr>
          <p:nvPr/>
        </p:nvPicPr>
        <p:blipFill>
          <a:blip r:embed="rId8" cstate="print"/>
          <a:srcRect t="30005" r="2705" b="5396"/>
          <a:stretch>
            <a:fillRect/>
          </a:stretch>
        </p:blipFill>
        <p:spPr>
          <a:xfrm>
            <a:off x="5472057" y="1196752"/>
            <a:ext cx="3671943" cy="2304255"/>
          </a:xfrm>
          <a:prstGeom prst="rect">
            <a:avLst/>
          </a:prstGeom>
        </p:spPr>
      </p:pic>
      <p:sp>
        <p:nvSpPr>
          <p:cNvPr id="7" name="Espace réservé du pied de page 1"/>
          <p:cNvSpPr txBox="1">
            <a:spLocks/>
          </p:cNvSpPr>
          <p:nvPr/>
        </p:nvSpPr>
        <p:spPr bwMode="auto">
          <a:xfrm>
            <a:off x="5472057" y="6597352"/>
            <a:ext cx="3672408" cy="26064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RT Conservation Pomme</a:t>
            </a:r>
            <a:r>
              <a:rPr kumimoji="0" lang="fr-FR" sz="1400" b="0" i="0" u="none" strike="noStrike" kern="1200" cap="none" spc="0" normalizeH="0" noProof="0" dirty="0" smtClean="0">
                <a:ln>
                  <a:noFill/>
                </a:ln>
                <a:solidFill>
                  <a:schemeClr val="tx1"/>
                </a:solidFill>
                <a:effectLst/>
                <a:uLnTx/>
                <a:uFillTx/>
                <a:latin typeface="+mn-lt"/>
                <a:ea typeface="+mn-ea"/>
                <a:cs typeface="+mn-cs"/>
              </a:rPr>
              <a:t> </a:t>
            </a:r>
            <a:r>
              <a:rPr kumimoji="0" lang="fr-FR" sz="1400" b="0" i="0" u="none" strike="noStrike" kern="1200" cap="none" spc="0" normalizeH="0" baseline="0" noProof="0" dirty="0" smtClean="0">
                <a:ln>
                  <a:noFill/>
                </a:ln>
                <a:solidFill>
                  <a:schemeClr val="tx1"/>
                </a:solidFill>
                <a:effectLst/>
                <a:uLnTx/>
                <a:uFillTx/>
                <a:latin typeface="+mn-lt"/>
                <a:ea typeface="+mn-ea"/>
                <a:cs typeface="+mn-cs"/>
              </a:rPr>
              <a:t>- 12 décembre 2013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152400"/>
            <a:ext cx="7787208" cy="756320"/>
          </a:xfrm>
        </p:spPr>
        <p:txBody>
          <a:bodyPr/>
          <a:lstStyle/>
          <a:p>
            <a:r>
              <a:rPr lang="fr-FR" dirty="0" smtClean="0">
                <a:solidFill>
                  <a:srgbClr val="C00000"/>
                </a:solidFill>
              </a:rPr>
              <a:t>Générateur</a:t>
            </a:r>
            <a:r>
              <a:rPr lang="fr-FR" dirty="0" smtClean="0">
                <a:solidFill>
                  <a:srgbClr val="FF0000"/>
                </a:solidFill>
              </a:rPr>
              <a:t>(</a:t>
            </a:r>
            <a:r>
              <a:rPr lang="fr-FR" sz="4000" dirty="0" smtClean="0">
                <a:solidFill>
                  <a:srgbClr val="FF0000"/>
                </a:solidFill>
              </a:rPr>
              <a:t>s</a:t>
            </a:r>
            <a:r>
              <a:rPr lang="fr-FR" dirty="0" smtClean="0">
                <a:solidFill>
                  <a:srgbClr val="FF0000"/>
                </a:solidFill>
              </a:rPr>
              <a:t>)</a:t>
            </a:r>
            <a:r>
              <a:rPr lang="fr-FR" dirty="0" smtClean="0">
                <a:solidFill>
                  <a:srgbClr val="C00000"/>
                </a:solidFill>
              </a:rPr>
              <a:t> d’azote</a:t>
            </a:r>
            <a:endParaRPr lang="fr-FR" dirty="0">
              <a:solidFill>
                <a:srgbClr val="C00000"/>
              </a:solidFill>
            </a:endParaRPr>
          </a:p>
        </p:txBody>
      </p:sp>
      <p:sp>
        <p:nvSpPr>
          <p:cNvPr id="3" name="Espace réservé du contenu 2"/>
          <p:cNvSpPr>
            <a:spLocks noGrp="1"/>
          </p:cNvSpPr>
          <p:nvPr>
            <p:ph sz="quarter" idx="1"/>
          </p:nvPr>
        </p:nvSpPr>
        <p:spPr/>
        <p:txBody>
          <a:bodyPr/>
          <a:lstStyle/>
          <a:p>
            <a:pPr>
              <a:spcAft>
                <a:spcPts val="1200"/>
              </a:spcAft>
              <a:buFont typeface="Wingdings" pitchFamily="2" charset="2"/>
              <a:buChar char="q"/>
            </a:pPr>
            <a:r>
              <a:rPr lang="fr-FR" dirty="0" smtClean="0"/>
              <a:t> XLO / ACD gourmands en azote</a:t>
            </a:r>
          </a:p>
          <a:p>
            <a:pPr lvl="1"/>
            <a:r>
              <a:rPr lang="fr-FR" dirty="0" smtClean="0"/>
              <a:t>A la descente </a:t>
            </a:r>
            <a:r>
              <a:rPr lang="fr-FR" smtClean="0"/>
              <a:t>en oxygène à </a:t>
            </a:r>
            <a:r>
              <a:rPr lang="fr-FR" dirty="0" smtClean="0"/>
              <a:t>la récolte</a:t>
            </a:r>
          </a:p>
          <a:p>
            <a:pPr lvl="1"/>
            <a:r>
              <a:rPr lang="fr-FR" dirty="0" smtClean="0"/>
              <a:t>Lors de la régulation des chambres (cuve réserve d’azote)</a:t>
            </a:r>
          </a:p>
          <a:p>
            <a:pPr lvl="1"/>
            <a:endParaRPr lang="fr-FR" dirty="0" smtClean="0"/>
          </a:p>
          <a:p>
            <a:pPr lvl="2">
              <a:spcAft>
                <a:spcPts val="600"/>
              </a:spcAft>
            </a:pPr>
            <a:r>
              <a:rPr lang="fr-FR" sz="2400" dirty="0" smtClean="0">
                <a:solidFill>
                  <a:srgbClr val="7030A0"/>
                </a:solidFill>
              </a:rPr>
              <a:t>Calculer la puissance et le nombre nécessaire en fonction de la répartition variétale</a:t>
            </a:r>
          </a:p>
          <a:p>
            <a:pPr lvl="2">
              <a:spcAft>
                <a:spcPts val="600"/>
              </a:spcAft>
            </a:pPr>
            <a:r>
              <a:rPr lang="fr-FR" sz="2400" dirty="0" smtClean="0">
                <a:solidFill>
                  <a:srgbClr val="7030A0"/>
                </a:solidFill>
              </a:rPr>
              <a:t>Plus de tuyauterie</a:t>
            </a:r>
          </a:p>
          <a:p>
            <a:pPr lvl="2">
              <a:spcAft>
                <a:spcPts val="600"/>
              </a:spcAft>
            </a:pPr>
            <a:r>
              <a:rPr lang="fr-FR" sz="2400" dirty="0" smtClean="0">
                <a:solidFill>
                  <a:srgbClr val="7030A0"/>
                </a:solidFill>
              </a:rPr>
              <a:t>Usure des charbons ? Nouveaux charbons</a:t>
            </a:r>
          </a:p>
          <a:p>
            <a:pPr lvl="2">
              <a:spcAft>
                <a:spcPts val="600"/>
              </a:spcAft>
            </a:pPr>
            <a:r>
              <a:rPr lang="fr-FR" sz="2400" dirty="0" smtClean="0">
                <a:solidFill>
                  <a:srgbClr val="7030A0"/>
                </a:solidFill>
              </a:rPr>
              <a:t>Plus de consommation d’énergie</a:t>
            </a:r>
          </a:p>
          <a:p>
            <a:pPr lvl="2">
              <a:buNone/>
            </a:pPr>
            <a:endParaRPr lang="fr-FR" sz="2400" dirty="0" smtClean="0">
              <a:solidFill>
                <a:srgbClr val="002060"/>
              </a:solidFill>
            </a:endParaRPr>
          </a:p>
        </p:txBody>
      </p:sp>
      <p:sp>
        <p:nvSpPr>
          <p:cNvPr id="4" name="Espace réservé du pied de page 1"/>
          <p:cNvSpPr txBox="1">
            <a:spLocks/>
          </p:cNvSpPr>
          <p:nvPr/>
        </p:nvSpPr>
        <p:spPr bwMode="auto">
          <a:xfrm>
            <a:off x="5472057" y="6597352"/>
            <a:ext cx="3672408" cy="26064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RT Conservation Pomme</a:t>
            </a:r>
            <a:r>
              <a:rPr kumimoji="0" lang="fr-FR" sz="1400" b="0" i="0" u="none" strike="noStrike" kern="1200" cap="none" spc="0" normalizeH="0" noProof="0" dirty="0" smtClean="0">
                <a:ln>
                  <a:noFill/>
                </a:ln>
                <a:solidFill>
                  <a:schemeClr val="tx1"/>
                </a:solidFill>
                <a:effectLst/>
                <a:uLnTx/>
                <a:uFillTx/>
                <a:latin typeface="+mn-lt"/>
                <a:ea typeface="+mn-ea"/>
                <a:cs typeface="+mn-cs"/>
              </a:rPr>
              <a:t> </a:t>
            </a:r>
            <a:r>
              <a:rPr kumimoji="0" lang="fr-FR" sz="1400" b="0" i="0" u="none" strike="noStrike" kern="1200" cap="none" spc="0" normalizeH="0" baseline="0" noProof="0" dirty="0" smtClean="0">
                <a:ln>
                  <a:noFill/>
                </a:ln>
                <a:solidFill>
                  <a:schemeClr val="tx1"/>
                </a:solidFill>
                <a:effectLst/>
                <a:uLnTx/>
                <a:uFillTx/>
                <a:latin typeface="+mn-lt"/>
                <a:ea typeface="+mn-ea"/>
                <a:cs typeface="+mn-cs"/>
              </a:rPr>
              <a:t>- 12 décembre 2013</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0"/>
            <a:ext cx="8013576" cy="908720"/>
          </a:xfrm>
        </p:spPr>
        <p:txBody>
          <a:bodyPr>
            <a:normAutofit/>
          </a:bodyPr>
          <a:lstStyle/>
          <a:p>
            <a:r>
              <a:rPr lang="fr-FR" sz="2800" dirty="0" smtClean="0"/>
              <a:t>Analyse O</a:t>
            </a:r>
            <a:r>
              <a:rPr lang="fr-FR" sz="2800" baseline="-25000" dirty="0" smtClean="0"/>
              <a:t>2</a:t>
            </a:r>
            <a:r>
              <a:rPr lang="fr-FR" sz="2800" dirty="0" smtClean="0"/>
              <a:t> / CO</a:t>
            </a:r>
            <a:r>
              <a:rPr lang="fr-FR" sz="2800" baseline="-25000" dirty="0" smtClean="0"/>
              <a:t>2 </a:t>
            </a:r>
            <a:r>
              <a:rPr lang="fr-FR" sz="2800" dirty="0" smtClean="0"/>
              <a:t>: </a:t>
            </a:r>
            <a:r>
              <a:rPr lang="fr-FR" sz="2800" dirty="0" smtClean="0">
                <a:solidFill>
                  <a:srgbClr val="C00000"/>
                </a:solidFill>
              </a:rPr>
              <a:t>Garantir les résultats</a:t>
            </a:r>
            <a:endParaRPr lang="fr-FR" sz="2800" dirty="0">
              <a:solidFill>
                <a:srgbClr val="C00000"/>
              </a:solidFill>
            </a:endParaRPr>
          </a:p>
        </p:txBody>
      </p:sp>
      <p:sp>
        <p:nvSpPr>
          <p:cNvPr id="3" name="Espace réservé du contenu 2"/>
          <p:cNvSpPr>
            <a:spLocks noGrp="1"/>
          </p:cNvSpPr>
          <p:nvPr>
            <p:ph sz="quarter" idx="1"/>
          </p:nvPr>
        </p:nvSpPr>
        <p:spPr>
          <a:xfrm>
            <a:off x="467544" y="1268760"/>
            <a:ext cx="8229600" cy="4744184"/>
          </a:xfrm>
        </p:spPr>
        <p:txBody>
          <a:bodyPr/>
          <a:lstStyle/>
          <a:p>
            <a:r>
              <a:rPr lang="fr-FR" sz="3600" dirty="0" smtClean="0">
                <a:solidFill>
                  <a:srgbClr val="7030A0"/>
                </a:solidFill>
              </a:rPr>
              <a:t>Un contrôle régulier de(s) analyseur(s)</a:t>
            </a:r>
          </a:p>
          <a:p>
            <a:pPr lvl="1"/>
            <a:r>
              <a:rPr lang="fr-FR" sz="2800" dirty="0" smtClean="0">
                <a:solidFill>
                  <a:schemeClr val="tx1"/>
                </a:solidFill>
              </a:rPr>
              <a:t>Toutes les 2 semaines au minimum avec :</a:t>
            </a:r>
          </a:p>
          <a:p>
            <a:pPr marL="1978025" lvl="3" indent="180975">
              <a:buFont typeface="Wingdings" pitchFamily="2" charset="2"/>
              <a:buChar char="Ø"/>
            </a:pPr>
            <a:r>
              <a:rPr lang="fr-FR" sz="2400" dirty="0" smtClean="0"/>
              <a:t>  U</a:t>
            </a:r>
            <a:r>
              <a:rPr lang="fr-FR" sz="2400" dirty="0" smtClean="0">
                <a:solidFill>
                  <a:schemeClr val="tx1"/>
                </a:solidFill>
              </a:rPr>
              <a:t>n gaz pur N</a:t>
            </a:r>
            <a:r>
              <a:rPr lang="fr-FR" sz="2400" baseline="-25000" dirty="0" smtClean="0">
                <a:solidFill>
                  <a:schemeClr val="tx1"/>
                </a:solidFill>
              </a:rPr>
              <a:t>2</a:t>
            </a:r>
            <a:r>
              <a:rPr lang="fr-FR" sz="2400" dirty="0" smtClean="0">
                <a:solidFill>
                  <a:schemeClr val="tx1"/>
                </a:solidFill>
              </a:rPr>
              <a:t> (faire le 0)</a:t>
            </a:r>
          </a:p>
          <a:p>
            <a:pPr marL="1978025" lvl="3" indent="180975">
              <a:buFont typeface="Wingdings" pitchFamily="2" charset="2"/>
              <a:buChar char="Ø"/>
            </a:pPr>
            <a:r>
              <a:rPr lang="fr-FR" sz="2400" dirty="0" smtClean="0"/>
              <a:t>  Un gaz étalon </a:t>
            </a:r>
            <a:r>
              <a:rPr lang="fr-FR" sz="2400" dirty="0" smtClean="0">
                <a:latin typeface="Arial" pitchFamily="34" charset="0"/>
                <a:cs typeface="Arial" pitchFamily="34" charset="0"/>
              </a:rPr>
              <a:t>1</a:t>
            </a:r>
            <a:r>
              <a:rPr lang="fr-FR" sz="2400" dirty="0" smtClean="0"/>
              <a:t> à 2 % O</a:t>
            </a:r>
            <a:r>
              <a:rPr lang="fr-FR" sz="2400" baseline="-25000" dirty="0" smtClean="0"/>
              <a:t>2</a:t>
            </a:r>
            <a:r>
              <a:rPr lang="fr-FR" sz="2400" dirty="0" smtClean="0"/>
              <a:t> / </a:t>
            </a:r>
            <a:r>
              <a:rPr lang="fr-FR" sz="2400" dirty="0" smtClean="0">
                <a:latin typeface="Arial" pitchFamily="34" charset="0"/>
                <a:cs typeface="Arial" pitchFamily="34" charset="0"/>
              </a:rPr>
              <a:t>1</a:t>
            </a:r>
            <a:r>
              <a:rPr lang="fr-FR" sz="2400" dirty="0" smtClean="0"/>
              <a:t> à 2 % CO</a:t>
            </a:r>
            <a:r>
              <a:rPr lang="fr-FR" sz="2400" baseline="-25000" dirty="0" smtClean="0"/>
              <a:t>2</a:t>
            </a:r>
            <a:r>
              <a:rPr lang="fr-FR" sz="2400" dirty="0" smtClean="0"/>
              <a:t> </a:t>
            </a:r>
            <a:endParaRPr lang="fr-FR" sz="2400" dirty="0">
              <a:solidFill>
                <a:schemeClr val="tx1"/>
              </a:solidFill>
            </a:endParaRPr>
          </a:p>
        </p:txBody>
      </p:sp>
      <p:graphicFrame>
        <p:nvGraphicFramePr>
          <p:cNvPr id="5" name="Graphique 4"/>
          <p:cNvGraphicFramePr/>
          <p:nvPr/>
        </p:nvGraphicFramePr>
        <p:xfrm>
          <a:off x="1547664" y="3356992"/>
          <a:ext cx="6048672" cy="3501008"/>
        </p:xfrm>
        <a:graphic>
          <a:graphicData uri="http://schemas.openxmlformats.org/drawingml/2006/chart">
            <c:chart xmlns:c="http://schemas.openxmlformats.org/drawingml/2006/chart" xmlns:r="http://schemas.openxmlformats.org/officeDocument/2006/relationships" r:id="rId3"/>
          </a:graphicData>
        </a:graphic>
      </p:graphicFrame>
      <p:sp>
        <p:nvSpPr>
          <p:cNvPr id="6" name="Connecteur droit 5"/>
          <p:cNvSpPr/>
          <p:nvPr/>
        </p:nvSpPr>
        <p:spPr>
          <a:xfrm flipH="1">
            <a:off x="3131840" y="4437112"/>
            <a:ext cx="2664296" cy="19442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fr-FR"/>
          </a:p>
        </p:txBody>
      </p:sp>
      <p:sp>
        <p:nvSpPr>
          <p:cNvPr id="7" name="Connecteur droit 6"/>
          <p:cNvSpPr/>
          <p:nvPr/>
        </p:nvSpPr>
        <p:spPr>
          <a:xfrm flipH="1">
            <a:off x="2123728" y="4869160"/>
            <a:ext cx="3816424" cy="10081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fr-FR"/>
          </a:p>
        </p:txBody>
      </p:sp>
      <p:sp>
        <p:nvSpPr>
          <p:cNvPr id="8" name="ZoneTexte 7"/>
          <p:cNvSpPr txBox="1"/>
          <p:nvPr/>
        </p:nvSpPr>
        <p:spPr>
          <a:xfrm>
            <a:off x="6588224" y="4509120"/>
            <a:ext cx="2232248" cy="646331"/>
          </a:xfrm>
          <a:prstGeom prst="rect">
            <a:avLst/>
          </a:prstGeom>
          <a:solidFill>
            <a:srgbClr val="FFFF00"/>
          </a:solidFill>
        </p:spPr>
        <p:txBody>
          <a:bodyPr wrap="square" rtlCol="0">
            <a:spAutoFit/>
          </a:bodyPr>
          <a:lstStyle/>
          <a:p>
            <a:pPr algn="ctr"/>
            <a:r>
              <a:rPr lang="fr-FR" dirty="0" smtClean="0"/>
              <a:t>Sauf zirconium </a:t>
            </a:r>
          </a:p>
          <a:p>
            <a:pPr algn="ctr"/>
            <a:r>
              <a:rPr lang="fr-FR" dirty="0" smtClean="0"/>
              <a:t>(2</a:t>
            </a:r>
            <a:r>
              <a:rPr lang="fr-FR" baseline="30000" dirty="0" smtClean="0"/>
              <a:t>e</a:t>
            </a:r>
            <a:r>
              <a:rPr lang="fr-FR" dirty="0" smtClean="0"/>
              <a:t> point à 20.9% O</a:t>
            </a:r>
            <a:r>
              <a:rPr lang="fr-FR" baseline="-25000" dirty="0" smtClean="0"/>
              <a:t>2</a:t>
            </a:r>
            <a:r>
              <a:rPr lang="fr-FR" dirty="0" smtClean="0"/>
              <a: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1556792"/>
            <a:ext cx="8229600" cy="4600168"/>
          </a:xfrm>
        </p:spPr>
        <p:txBody>
          <a:bodyPr/>
          <a:lstStyle/>
          <a:p>
            <a:r>
              <a:rPr lang="fr-FR" dirty="0" smtClean="0"/>
              <a:t>Des systèmes d’analyses doublés</a:t>
            </a:r>
            <a:endParaRPr lang="fr-FR" dirty="0"/>
          </a:p>
        </p:txBody>
      </p:sp>
      <p:sp>
        <p:nvSpPr>
          <p:cNvPr id="4" name="Titre 1"/>
          <p:cNvSpPr>
            <a:spLocks noGrp="1"/>
          </p:cNvSpPr>
          <p:nvPr>
            <p:ph type="title"/>
          </p:nvPr>
        </p:nvSpPr>
        <p:spPr>
          <a:xfrm>
            <a:off x="755576" y="152400"/>
            <a:ext cx="7931224" cy="828328"/>
          </a:xfrm>
        </p:spPr>
        <p:txBody>
          <a:bodyPr>
            <a:normAutofit fontScale="90000"/>
          </a:bodyPr>
          <a:lstStyle/>
          <a:p>
            <a:r>
              <a:rPr lang="fr-FR" dirty="0" smtClean="0"/>
              <a:t>Analyse O</a:t>
            </a:r>
            <a:r>
              <a:rPr lang="fr-FR" baseline="-25000" dirty="0" smtClean="0"/>
              <a:t>2</a:t>
            </a:r>
            <a:r>
              <a:rPr lang="fr-FR" dirty="0" smtClean="0"/>
              <a:t> / CO</a:t>
            </a:r>
            <a:r>
              <a:rPr lang="fr-FR" baseline="-25000" dirty="0" smtClean="0"/>
              <a:t>2 </a:t>
            </a:r>
            <a:r>
              <a:rPr lang="fr-FR" dirty="0" smtClean="0"/>
              <a:t>: </a:t>
            </a:r>
            <a:r>
              <a:rPr lang="fr-FR" dirty="0" smtClean="0">
                <a:solidFill>
                  <a:srgbClr val="C00000"/>
                </a:solidFill>
              </a:rPr>
              <a:t>Garantir les résultats</a:t>
            </a:r>
            <a:endParaRPr lang="fr-FR" dirty="0">
              <a:solidFill>
                <a:srgbClr val="C00000"/>
              </a:solidFill>
            </a:endParaRPr>
          </a:p>
        </p:txBody>
      </p:sp>
      <p:grpSp>
        <p:nvGrpSpPr>
          <p:cNvPr id="5" name="Groupe 4"/>
          <p:cNvGrpSpPr/>
          <p:nvPr/>
        </p:nvGrpSpPr>
        <p:grpSpPr>
          <a:xfrm>
            <a:off x="467544" y="2420888"/>
            <a:ext cx="3096344" cy="3816424"/>
            <a:chOff x="2195736" y="1844824"/>
            <a:chExt cx="3096344" cy="3816424"/>
          </a:xfrm>
        </p:grpSpPr>
        <p:sp>
          <p:nvSpPr>
            <p:cNvPr id="6" name="Rectangle 5"/>
            <p:cNvSpPr/>
            <p:nvPr/>
          </p:nvSpPr>
          <p:spPr>
            <a:xfrm>
              <a:off x="2195736" y="1844824"/>
              <a:ext cx="2952328" cy="3816424"/>
            </a:xfrm>
            <a:prstGeom prst="rect">
              <a:avLst/>
            </a:prstGeom>
            <a:solidFill>
              <a:schemeClr val="bg1"/>
            </a:solidFill>
            <a:ln w="247650" cmpd="tri">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2483768" y="2924944"/>
              <a:ext cx="2376264" cy="369332"/>
            </a:xfrm>
            <a:prstGeom prst="rect">
              <a:avLst/>
            </a:prstGeom>
            <a:noFill/>
          </p:spPr>
          <p:txBody>
            <a:bodyPr wrap="square" rtlCol="0">
              <a:spAutoFit/>
            </a:bodyPr>
            <a:lstStyle/>
            <a:p>
              <a:pPr algn="ctr"/>
              <a:r>
                <a:rPr lang="fr-FR" b="1" dirty="0" smtClean="0"/>
                <a:t>Chambre froide</a:t>
              </a:r>
              <a:endParaRPr lang="fr-FR" b="1" dirty="0"/>
            </a:p>
          </p:txBody>
        </p:sp>
        <p:grpSp>
          <p:nvGrpSpPr>
            <p:cNvPr id="8" name="Groupe 28"/>
            <p:cNvGrpSpPr/>
            <p:nvPr/>
          </p:nvGrpSpPr>
          <p:grpSpPr>
            <a:xfrm>
              <a:off x="2987824" y="1988840"/>
              <a:ext cx="1584176" cy="504056"/>
              <a:chOff x="2987824" y="1988840"/>
              <a:chExt cx="1584176" cy="504056"/>
            </a:xfrm>
          </p:grpSpPr>
          <p:sp>
            <p:nvSpPr>
              <p:cNvPr id="10" name="Rectangle 9"/>
              <p:cNvSpPr/>
              <p:nvPr/>
            </p:nvSpPr>
            <p:spPr>
              <a:xfrm>
                <a:off x="2987824" y="1988840"/>
                <a:ext cx="1584176" cy="50405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Organigramme : Jonction de sommaire 10"/>
              <p:cNvSpPr/>
              <p:nvPr/>
            </p:nvSpPr>
            <p:spPr>
              <a:xfrm>
                <a:off x="3059832" y="1988840"/>
                <a:ext cx="432048" cy="432048"/>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Organigramme : Jonction de sommaire 11"/>
              <p:cNvSpPr/>
              <p:nvPr/>
            </p:nvSpPr>
            <p:spPr>
              <a:xfrm>
                <a:off x="3563888" y="1988840"/>
                <a:ext cx="432048" cy="432048"/>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Organigramme : Jonction de sommaire 12"/>
              <p:cNvSpPr/>
              <p:nvPr/>
            </p:nvSpPr>
            <p:spPr>
              <a:xfrm>
                <a:off x="4067944" y="1988840"/>
                <a:ext cx="432048" cy="432048"/>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Organigramme : Jonction de sommaire 8"/>
            <p:cNvSpPr/>
            <p:nvPr/>
          </p:nvSpPr>
          <p:spPr>
            <a:xfrm>
              <a:off x="4932040" y="4149080"/>
              <a:ext cx="360040" cy="360040"/>
            </a:xfrm>
            <a:prstGeom prst="flowChartSummingJunct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4" name="Groupe 13"/>
          <p:cNvGrpSpPr/>
          <p:nvPr/>
        </p:nvGrpSpPr>
        <p:grpSpPr>
          <a:xfrm>
            <a:off x="6084168" y="2564904"/>
            <a:ext cx="1800200" cy="1305224"/>
            <a:chOff x="5076057" y="4725144"/>
            <a:chExt cx="2550284" cy="1957836"/>
          </a:xfrm>
        </p:grpSpPr>
        <p:grpSp>
          <p:nvGrpSpPr>
            <p:cNvPr id="15" name="Groupe 30"/>
            <p:cNvGrpSpPr/>
            <p:nvPr/>
          </p:nvGrpSpPr>
          <p:grpSpPr>
            <a:xfrm>
              <a:off x="5076057" y="6093294"/>
              <a:ext cx="2550284" cy="589686"/>
              <a:chOff x="6012160" y="5229200"/>
              <a:chExt cx="2625292" cy="663397"/>
            </a:xfrm>
          </p:grpSpPr>
          <p:sp>
            <p:nvSpPr>
              <p:cNvPr id="17" name="Plaque 16"/>
              <p:cNvSpPr/>
              <p:nvPr/>
            </p:nvSpPr>
            <p:spPr>
              <a:xfrm>
                <a:off x="6012160" y="5229200"/>
                <a:ext cx="2520280" cy="648072"/>
              </a:xfrm>
              <a:prstGeom prst="bevel">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6084167" y="5373223"/>
                <a:ext cx="2553285" cy="519374"/>
              </a:xfrm>
              <a:prstGeom prst="rect">
                <a:avLst/>
              </a:prstGeom>
              <a:noFill/>
            </p:spPr>
            <p:txBody>
              <a:bodyPr wrap="square" rtlCol="0">
                <a:spAutoFit/>
              </a:bodyPr>
              <a:lstStyle/>
              <a:p>
                <a:pPr algn="ctr"/>
                <a:r>
                  <a:rPr lang="fr-FR" sz="1400" dirty="0" smtClean="0"/>
                  <a:t>Analyseur O</a:t>
                </a:r>
                <a:r>
                  <a:rPr lang="fr-FR" sz="1400" baseline="-25000" dirty="0" smtClean="0"/>
                  <a:t>2</a:t>
                </a:r>
                <a:r>
                  <a:rPr lang="fr-FR" sz="1400" dirty="0" smtClean="0"/>
                  <a:t> / CO</a:t>
                </a:r>
                <a:r>
                  <a:rPr lang="fr-FR" sz="1400" baseline="-25000" dirty="0" smtClean="0"/>
                  <a:t>2</a:t>
                </a:r>
                <a:endParaRPr lang="fr-FR" sz="1400" baseline="-25000" dirty="0"/>
              </a:p>
            </p:txBody>
          </p:sp>
        </p:grpSp>
        <p:sp>
          <p:nvSpPr>
            <p:cNvPr id="16" name="laptop"/>
            <p:cNvSpPr>
              <a:spLocks noEditPoints="1" noChangeArrowheads="1"/>
            </p:cNvSpPr>
            <p:nvPr/>
          </p:nvSpPr>
          <p:spPr bwMode="auto">
            <a:xfrm>
              <a:off x="5436096" y="4725144"/>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19" name="Groupe 18"/>
          <p:cNvGrpSpPr/>
          <p:nvPr/>
        </p:nvGrpSpPr>
        <p:grpSpPr>
          <a:xfrm>
            <a:off x="6156176" y="4293096"/>
            <a:ext cx="1800200" cy="1305224"/>
            <a:chOff x="5076057" y="4725144"/>
            <a:chExt cx="2550284" cy="1957836"/>
          </a:xfrm>
        </p:grpSpPr>
        <p:grpSp>
          <p:nvGrpSpPr>
            <p:cNvPr id="20" name="Groupe 30"/>
            <p:cNvGrpSpPr/>
            <p:nvPr/>
          </p:nvGrpSpPr>
          <p:grpSpPr>
            <a:xfrm>
              <a:off x="5076057" y="6093294"/>
              <a:ext cx="2550284" cy="589686"/>
              <a:chOff x="6012160" y="5229200"/>
              <a:chExt cx="2625292" cy="663397"/>
            </a:xfrm>
          </p:grpSpPr>
          <p:sp>
            <p:nvSpPr>
              <p:cNvPr id="22" name="Plaque 21"/>
              <p:cNvSpPr/>
              <p:nvPr/>
            </p:nvSpPr>
            <p:spPr>
              <a:xfrm>
                <a:off x="6012160" y="5229200"/>
                <a:ext cx="2520280" cy="648072"/>
              </a:xfrm>
              <a:prstGeom prst="bevel">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6084167" y="5373223"/>
                <a:ext cx="2553285" cy="519374"/>
              </a:xfrm>
              <a:prstGeom prst="rect">
                <a:avLst/>
              </a:prstGeom>
              <a:noFill/>
            </p:spPr>
            <p:txBody>
              <a:bodyPr wrap="square" rtlCol="0">
                <a:spAutoFit/>
              </a:bodyPr>
              <a:lstStyle/>
              <a:p>
                <a:pPr algn="ctr"/>
                <a:r>
                  <a:rPr lang="fr-FR" sz="1400" dirty="0" smtClean="0"/>
                  <a:t>Analyseur O</a:t>
                </a:r>
                <a:r>
                  <a:rPr lang="fr-FR" sz="1400" baseline="-25000" dirty="0" smtClean="0"/>
                  <a:t>2</a:t>
                </a:r>
                <a:r>
                  <a:rPr lang="fr-FR" sz="1400" dirty="0" smtClean="0"/>
                  <a:t> / CO</a:t>
                </a:r>
                <a:r>
                  <a:rPr lang="fr-FR" sz="1400" baseline="-25000" dirty="0" smtClean="0"/>
                  <a:t>2</a:t>
                </a:r>
                <a:endParaRPr lang="fr-FR" sz="1400" baseline="-25000" dirty="0"/>
              </a:p>
            </p:txBody>
          </p:sp>
        </p:grpSp>
        <p:sp>
          <p:nvSpPr>
            <p:cNvPr id="21" name="laptop"/>
            <p:cNvSpPr>
              <a:spLocks noEditPoints="1" noChangeArrowheads="1"/>
            </p:cNvSpPr>
            <p:nvPr/>
          </p:nvSpPr>
          <p:spPr bwMode="auto">
            <a:xfrm>
              <a:off x="5436096" y="4725144"/>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grpSp>
      <p:cxnSp>
        <p:nvCxnSpPr>
          <p:cNvPr id="25" name="Connecteur droit avec flèche 24"/>
          <p:cNvCxnSpPr/>
          <p:nvPr/>
        </p:nvCxnSpPr>
        <p:spPr>
          <a:xfrm>
            <a:off x="3347864" y="3573016"/>
            <a:ext cx="2736304" cy="0"/>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a:off x="3491880" y="5445224"/>
            <a:ext cx="2736304" cy="0"/>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7596336" y="2564904"/>
            <a:ext cx="720080" cy="369332"/>
          </a:xfrm>
          <a:prstGeom prst="rect">
            <a:avLst/>
          </a:prstGeom>
          <a:solidFill>
            <a:srgbClr val="FFFF00"/>
          </a:solidFill>
        </p:spPr>
        <p:txBody>
          <a:bodyPr wrap="square" rtlCol="0">
            <a:spAutoFit/>
          </a:bodyPr>
          <a:lstStyle/>
          <a:p>
            <a:pPr algn="ctr"/>
            <a:r>
              <a:rPr lang="fr-FR" b="1" dirty="0" smtClean="0"/>
              <a:t>N°1</a:t>
            </a:r>
            <a:endParaRPr lang="fr-FR" b="1" dirty="0"/>
          </a:p>
        </p:txBody>
      </p:sp>
      <p:sp>
        <p:nvSpPr>
          <p:cNvPr id="33" name="ZoneTexte 32"/>
          <p:cNvSpPr txBox="1"/>
          <p:nvPr/>
        </p:nvSpPr>
        <p:spPr>
          <a:xfrm>
            <a:off x="7740352" y="4365104"/>
            <a:ext cx="720080" cy="369332"/>
          </a:xfrm>
          <a:prstGeom prst="rect">
            <a:avLst/>
          </a:prstGeom>
          <a:solidFill>
            <a:srgbClr val="FFFF00"/>
          </a:solidFill>
        </p:spPr>
        <p:txBody>
          <a:bodyPr wrap="square" rtlCol="0">
            <a:spAutoFit/>
          </a:bodyPr>
          <a:lstStyle/>
          <a:p>
            <a:pPr algn="ctr"/>
            <a:r>
              <a:rPr lang="fr-FR" b="1" dirty="0" smtClean="0"/>
              <a:t>N°2</a:t>
            </a:r>
            <a:endParaRPr lang="fr-FR" b="1" dirty="0"/>
          </a:p>
        </p:txBody>
      </p:sp>
      <p:grpSp>
        <p:nvGrpSpPr>
          <p:cNvPr id="35" name="Groupe 34"/>
          <p:cNvGrpSpPr/>
          <p:nvPr/>
        </p:nvGrpSpPr>
        <p:grpSpPr>
          <a:xfrm>
            <a:off x="3347864" y="3789040"/>
            <a:ext cx="2736304" cy="1440160"/>
            <a:chOff x="3347864" y="3789040"/>
            <a:chExt cx="2736304" cy="1440160"/>
          </a:xfrm>
        </p:grpSpPr>
        <p:cxnSp>
          <p:nvCxnSpPr>
            <p:cNvPr id="34" name="Connecteur droit avec flèche 33"/>
            <p:cNvCxnSpPr/>
            <p:nvPr/>
          </p:nvCxnSpPr>
          <p:spPr>
            <a:xfrm>
              <a:off x="3347864" y="3789040"/>
              <a:ext cx="2736304" cy="0"/>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nvGrpSpPr>
            <p:cNvPr id="30" name="Groupe 29"/>
            <p:cNvGrpSpPr/>
            <p:nvPr/>
          </p:nvGrpSpPr>
          <p:grpSpPr>
            <a:xfrm>
              <a:off x="4355976" y="3933056"/>
              <a:ext cx="1584176" cy="1296144"/>
              <a:chOff x="4355976" y="3933056"/>
              <a:chExt cx="1584176" cy="1296144"/>
            </a:xfrm>
          </p:grpSpPr>
          <p:sp>
            <p:nvSpPr>
              <p:cNvPr id="28" name="Ellipse 27"/>
              <p:cNvSpPr/>
              <p:nvPr/>
            </p:nvSpPr>
            <p:spPr>
              <a:xfrm>
                <a:off x="4355976" y="3933056"/>
                <a:ext cx="1584176" cy="1296144"/>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4355976" y="4149080"/>
                <a:ext cx="1512168" cy="923330"/>
              </a:xfrm>
              <a:prstGeom prst="rect">
                <a:avLst/>
              </a:prstGeom>
              <a:noFill/>
            </p:spPr>
            <p:txBody>
              <a:bodyPr wrap="square" rtlCol="0">
                <a:spAutoFit/>
              </a:bodyPr>
              <a:lstStyle/>
              <a:p>
                <a:pPr algn="ctr"/>
                <a:r>
                  <a:rPr lang="fr-FR" dirty="0" smtClean="0"/>
                  <a:t>Pompe d’aspiration doublée</a:t>
                </a:r>
                <a:endParaRPr lang="fr-FR" dirty="0"/>
              </a:p>
            </p:txBody>
          </p:sp>
        </p:grpSp>
      </p:grpSp>
      <p:sp>
        <p:nvSpPr>
          <p:cNvPr id="36" name="Espace réservé du pied de page 1"/>
          <p:cNvSpPr txBox="1">
            <a:spLocks/>
          </p:cNvSpPr>
          <p:nvPr/>
        </p:nvSpPr>
        <p:spPr bwMode="auto">
          <a:xfrm>
            <a:off x="5472057" y="6597352"/>
            <a:ext cx="3672408" cy="26064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RT Conservation Pomme</a:t>
            </a:r>
            <a:r>
              <a:rPr kumimoji="0" lang="fr-FR" sz="1400" b="0" i="0" u="none" strike="noStrike" kern="1200" cap="none" spc="0" normalizeH="0" noProof="0" dirty="0" smtClean="0">
                <a:ln>
                  <a:noFill/>
                </a:ln>
                <a:solidFill>
                  <a:schemeClr val="tx1"/>
                </a:solidFill>
                <a:effectLst/>
                <a:uLnTx/>
                <a:uFillTx/>
                <a:latin typeface="+mn-lt"/>
                <a:ea typeface="+mn-ea"/>
                <a:cs typeface="+mn-cs"/>
              </a:rPr>
              <a:t> </a:t>
            </a:r>
            <a:r>
              <a:rPr kumimoji="0" lang="fr-FR" sz="1400" b="0" i="0" u="none" strike="noStrike" kern="1200" cap="none" spc="0" normalizeH="0" baseline="0" noProof="0" dirty="0" smtClean="0">
                <a:ln>
                  <a:noFill/>
                </a:ln>
                <a:solidFill>
                  <a:schemeClr val="tx1"/>
                </a:solidFill>
                <a:effectLst/>
                <a:uLnTx/>
                <a:uFillTx/>
                <a:latin typeface="+mn-lt"/>
                <a:ea typeface="+mn-ea"/>
                <a:cs typeface="+mn-cs"/>
              </a:rPr>
              <a:t>- 12 décembre 2013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heckerboard(across)">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1556792"/>
            <a:ext cx="8229600" cy="4600168"/>
          </a:xfrm>
        </p:spPr>
        <p:txBody>
          <a:bodyPr/>
          <a:lstStyle/>
          <a:p>
            <a:r>
              <a:rPr lang="fr-FR" dirty="0" smtClean="0"/>
              <a:t>Doubler avec un contrôle au portillon</a:t>
            </a:r>
            <a:endParaRPr lang="fr-FR" dirty="0"/>
          </a:p>
        </p:txBody>
      </p:sp>
      <p:sp>
        <p:nvSpPr>
          <p:cNvPr id="4" name="Titre 1"/>
          <p:cNvSpPr>
            <a:spLocks noGrp="1"/>
          </p:cNvSpPr>
          <p:nvPr>
            <p:ph type="title"/>
          </p:nvPr>
        </p:nvSpPr>
        <p:spPr>
          <a:xfrm>
            <a:off x="683568" y="152400"/>
            <a:ext cx="8003232" cy="828328"/>
          </a:xfrm>
        </p:spPr>
        <p:txBody>
          <a:bodyPr>
            <a:normAutofit fontScale="90000"/>
          </a:bodyPr>
          <a:lstStyle/>
          <a:p>
            <a:r>
              <a:rPr lang="fr-FR" dirty="0" smtClean="0"/>
              <a:t>Analyse O</a:t>
            </a:r>
            <a:r>
              <a:rPr lang="fr-FR" baseline="-25000" dirty="0" smtClean="0"/>
              <a:t>2</a:t>
            </a:r>
            <a:r>
              <a:rPr lang="fr-FR" dirty="0" smtClean="0"/>
              <a:t> / CO</a:t>
            </a:r>
            <a:r>
              <a:rPr lang="fr-FR" baseline="-25000" dirty="0" smtClean="0"/>
              <a:t>2 </a:t>
            </a:r>
            <a:r>
              <a:rPr lang="fr-FR" dirty="0" smtClean="0"/>
              <a:t>: </a:t>
            </a:r>
            <a:r>
              <a:rPr lang="fr-FR" dirty="0" smtClean="0">
                <a:solidFill>
                  <a:srgbClr val="C00000"/>
                </a:solidFill>
              </a:rPr>
              <a:t>Garantir les résultats</a:t>
            </a:r>
            <a:endParaRPr lang="fr-FR" dirty="0">
              <a:solidFill>
                <a:srgbClr val="C00000"/>
              </a:solidFill>
            </a:endParaRPr>
          </a:p>
        </p:txBody>
      </p:sp>
      <p:grpSp>
        <p:nvGrpSpPr>
          <p:cNvPr id="2" name="Groupe 4"/>
          <p:cNvGrpSpPr/>
          <p:nvPr/>
        </p:nvGrpSpPr>
        <p:grpSpPr>
          <a:xfrm>
            <a:off x="467544" y="2420888"/>
            <a:ext cx="3096344" cy="3816424"/>
            <a:chOff x="2195736" y="1844824"/>
            <a:chExt cx="3096344" cy="3816424"/>
          </a:xfrm>
        </p:grpSpPr>
        <p:sp>
          <p:nvSpPr>
            <p:cNvPr id="6" name="Rectangle 5"/>
            <p:cNvSpPr/>
            <p:nvPr/>
          </p:nvSpPr>
          <p:spPr>
            <a:xfrm>
              <a:off x="2195736" y="1844824"/>
              <a:ext cx="2952328" cy="3816424"/>
            </a:xfrm>
            <a:prstGeom prst="rect">
              <a:avLst/>
            </a:prstGeom>
            <a:solidFill>
              <a:schemeClr val="bg1"/>
            </a:solidFill>
            <a:ln w="247650" cmpd="tri">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2483768" y="2924944"/>
              <a:ext cx="2376264" cy="369332"/>
            </a:xfrm>
            <a:prstGeom prst="rect">
              <a:avLst/>
            </a:prstGeom>
            <a:noFill/>
          </p:spPr>
          <p:txBody>
            <a:bodyPr wrap="square" rtlCol="0">
              <a:spAutoFit/>
            </a:bodyPr>
            <a:lstStyle/>
            <a:p>
              <a:pPr algn="ctr"/>
              <a:r>
                <a:rPr lang="fr-FR" b="1" dirty="0" smtClean="0"/>
                <a:t>Chambre froide</a:t>
              </a:r>
              <a:endParaRPr lang="fr-FR" b="1" dirty="0"/>
            </a:p>
          </p:txBody>
        </p:sp>
        <p:grpSp>
          <p:nvGrpSpPr>
            <p:cNvPr id="5" name="Groupe 28"/>
            <p:cNvGrpSpPr/>
            <p:nvPr/>
          </p:nvGrpSpPr>
          <p:grpSpPr>
            <a:xfrm>
              <a:off x="2987824" y="1988840"/>
              <a:ext cx="1584176" cy="504056"/>
              <a:chOff x="2987824" y="1988840"/>
              <a:chExt cx="1584176" cy="504056"/>
            </a:xfrm>
          </p:grpSpPr>
          <p:sp>
            <p:nvSpPr>
              <p:cNvPr id="10" name="Rectangle 9"/>
              <p:cNvSpPr/>
              <p:nvPr/>
            </p:nvSpPr>
            <p:spPr>
              <a:xfrm>
                <a:off x="2987824" y="1988840"/>
                <a:ext cx="1584176" cy="50405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Organigramme : Jonction de sommaire 10"/>
              <p:cNvSpPr/>
              <p:nvPr/>
            </p:nvSpPr>
            <p:spPr>
              <a:xfrm>
                <a:off x="3059832" y="1988840"/>
                <a:ext cx="432048" cy="432048"/>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Organigramme : Jonction de sommaire 11"/>
              <p:cNvSpPr/>
              <p:nvPr/>
            </p:nvSpPr>
            <p:spPr>
              <a:xfrm>
                <a:off x="3563888" y="1988840"/>
                <a:ext cx="432048" cy="432048"/>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Organigramme : Jonction de sommaire 12"/>
              <p:cNvSpPr/>
              <p:nvPr/>
            </p:nvSpPr>
            <p:spPr>
              <a:xfrm>
                <a:off x="4067944" y="1988840"/>
                <a:ext cx="432048" cy="432048"/>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Organigramme : Jonction de sommaire 8"/>
            <p:cNvSpPr/>
            <p:nvPr/>
          </p:nvSpPr>
          <p:spPr>
            <a:xfrm>
              <a:off x="4932040" y="4149080"/>
              <a:ext cx="360040" cy="360040"/>
            </a:xfrm>
            <a:prstGeom prst="flowChartSummingJunct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8" name="Groupe 13"/>
          <p:cNvGrpSpPr/>
          <p:nvPr/>
        </p:nvGrpSpPr>
        <p:grpSpPr>
          <a:xfrm>
            <a:off x="6084168" y="2564904"/>
            <a:ext cx="1800200" cy="1305224"/>
            <a:chOff x="5076057" y="4725144"/>
            <a:chExt cx="2550284" cy="1957836"/>
          </a:xfrm>
        </p:grpSpPr>
        <p:grpSp>
          <p:nvGrpSpPr>
            <p:cNvPr id="14" name="Groupe 30"/>
            <p:cNvGrpSpPr/>
            <p:nvPr/>
          </p:nvGrpSpPr>
          <p:grpSpPr>
            <a:xfrm>
              <a:off x="5076057" y="6093294"/>
              <a:ext cx="2550284" cy="589686"/>
              <a:chOff x="6012160" y="5229200"/>
              <a:chExt cx="2625292" cy="663397"/>
            </a:xfrm>
          </p:grpSpPr>
          <p:sp>
            <p:nvSpPr>
              <p:cNvPr id="17" name="Plaque 16"/>
              <p:cNvSpPr/>
              <p:nvPr/>
            </p:nvSpPr>
            <p:spPr>
              <a:xfrm>
                <a:off x="6012160" y="5229200"/>
                <a:ext cx="2520280" cy="648072"/>
              </a:xfrm>
              <a:prstGeom prst="bevel">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6084167" y="5373223"/>
                <a:ext cx="2553285" cy="519374"/>
              </a:xfrm>
              <a:prstGeom prst="rect">
                <a:avLst/>
              </a:prstGeom>
              <a:noFill/>
            </p:spPr>
            <p:txBody>
              <a:bodyPr wrap="square" rtlCol="0">
                <a:spAutoFit/>
              </a:bodyPr>
              <a:lstStyle/>
              <a:p>
                <a:pPr algn="ctr"/>
                <a:r>
                  <a:rPr lang="fr-FR" sz="1400" dirty="0" smtClean="0"/>
                  <a:t>Analyseur O</a:t>
                </a:r>
                <a:r>
                  <a:rPr lang="fr-FR" sz="1400" baseline="-25000" dirty="0" smtClean="0"/>
                  <a:t>2</a:t>
                </a:r>
                <a:r>
                  <a:rPr lang="fr-FR" sz="1400" dirty="0" smtClean="0"/>
                  <a:t> / CO</a:t>
                </a:r>
                <a:r>
                  <a:rPr lang="fr-FR" sz="1400" baseline="-25000" dirty="0" smtClean="0"/>
                  <a:t>2</a:t>
                </a:r>
                <a:endParaRPr lang="fr-FR" sz="1400" baseline="-25000" dirty="0"/>
              </a:p>
            </p:txBody>
          </p:sp>
        </p:grpSp>
        <p:sp>
          <p:nvSpPr>
            <p:cNvPr id="16" name="laptop"/>
            <p:cNvSpPr>
              <a:spLocks noEditPoints="1" noChangeArrowheads="1"/>
            </p:cNvSpPr>
            <p:nvPr/>
          </p:nvSpPr>
          <p:spPr bwMode="auto">
            <a:xfrm>
              <a:off x="5436096" y="4725144"/>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grpSp>
      <p:cxnSp>
        <p:nvCxnSpPr>
          <p:cNvPr id="25" name="Connecteur droit avec flèche 24"/>
          <p:cNvCxnSpPr/>
          <p:nvPr/>
        </p:nvCxnSpPr>
        <p:spPr>
          <a:xfrm>
            <a:off x="3347864" y="3573016"/>
            <a:ext cx="2736304" cy="0"/>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7596336" y="2564904"/>
            <a:ext cx="720080" cy="369332"/>
          </a:xfrm>
          <a:prstGeom prst="rect">
            <a:avLst/>
          </a:prstGeom>
          <a:solidFill>
            <a:srgbClr val="FFFF00"/>
          </a:solidFill>
        </p:spPr>
        <p:txBody>
          <a:bodyPr wrap="square" rtlCol="0">
            <a:spAutoFit/>
          </a:bodyPr>
          <a:lstStyle/>
          <a:p>
            <a:pPr algn="ctr"/>
            <a:r>
              <a:rPr lang="fr-FR" b="1" dirty="0" smtClean="0"/>
              <a:t>N°1</a:t>
            </a:r>
            <a:endParaRPr lang="fr-FR" b="1" dirty="0"/>
          </a:p>
        </p:txBody>
      </p:sp>
      <p:grpSp>
        <p:nvGrpSpPr>
          <p:cNvPr id="39" name="Groupe 38"/>
          <p:cNvGrpSpPr/>
          <p:nvPr/>
        </p:nvGrpSpPr>
        <p:grpSpPr>
          <a:xfrm>
            <a:off x="4644008" y="4653136"/>
            <a:ext cx="2016224" cy="1008112"/>
            <a:chOff x="4139952" y="4581128"/>
            <a:chExt cx="2016224" cy="1008112"/>
          </a:xfrm>
        </p:grpSpPr>
        <p:grpSp>
          <p:nvGrpSpPr>
            <p:cNvPr id="38" name="Groupe 37"/>
            <p:cNvGrpSpPr/>
            <p:nvPr/>
          </p:nvGrpSpPr>
          <p:grpSpPr>
            <a:xfrm>
              <a:off x="4139952" y="4581128"/>
              <a:ext cx="2016224" cy="1008112"/>
              <a:chOff x="4932040" y="4725144"/>
              <a:chExt cx="2016224" cy="1008112"/>
            </a:xfrm>
          </p:grpSpPr>
          <p:sp>
            <p:nvSpPr>
              <p:cNvPr id="28" name="Plaque 27"/>
              <p:cNvSpPr/>
              <p:nvPr/>
            </p:nvSpPr>
            <p:spPr>
              <a:xfrm>
                <a:off x="4932040" y="5013176"/>
                <a:ext cx="2016224" cy="720080"/>
              </a:xfrm>
              <a:prstGeom prst="beve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a:off x="5580112" y="4725144"/>
                <a:ext cx="648072"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p:nvSpPr>
            <p:spPr>
              <a:xfrm rot="16200000">
                <a:off x="5472100" y="4833156"/>
                <a:ext cx="288032"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rot="16200000">
                <a:off x="6120172" y="4833156"/>
                <a:ext cx="288032"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9" name="ZoneTexte 28"/>
            <p:cNvSpPr txBox="1"/>
            <p:nvPr/>
          </p:nvSpPr>
          <p:spPr>
            <a:xfrm>
              <a:off x="4283968" y="5013176"/>
              <a:ext cx="1750824" cy="523220"/>
            </a:xfrm>
            <a:prstGeom prst="rect">
              <a:avLst/>
            </a:prstGeom>
            <a:noFill/>
          </p:spPr>
          <p:txBody>
            <a:bodyPr wrap="square" rtlCol="0">
              <a:spAutoFit/>
            </a:bodyPr>
            <a:lstStyle/>
            <a:p>
              <a:pPr algn="ctr"/>
              <a:r>
                <a:rPr lang="fr-FR" sz="1400" dirty="0" smtClean="0"/>
                <a:t>Analyseur O</a:t>
              </a:r>
              <a:r>
                <a:rPr lang="fr-FR" sz="1400" baseline="-25000" dirty="0" smtClean="0"/>
                <a:t>2</a:t>
              </a:r>
              <a:r>
                <a:rPr lang="fr-FR" sz="1400" dirty="0" smtClean="0"/>
                <a:t> / CO</a:t>
              </a:r>
              <a:r>
                <a:rPr lang="fr-FR" sz="1400" baseline="-25000" dirty="0" smtClean="0"/>
                <a:t>2 </a:t>
              </a:r>
            </a:p>
            <a:p>
              <a:pPr algn="ctr"/>
              <a:r>
                <a:rPr lang="fr-FR" sz="1400" b="1" dirty="0" smtClean="0"/>
                <a:t>Portable</a:t>
              </a:r>
              <a:endParaRPr lang="fr-FR" sz="1400" b="1" dirty="0"/>
            </a:p>
          </p:txBody>
        </p:sp>
      </p:grpSp>
      <p:sp>
        <p:nvSpPr>
          <p:cNvPr id="40" name="Plaque 39"/>
          <p:cNvSpPr/>
          <p:nvPr/>
        </p:nvSpPr>
        <p:spPr>
          <a:xfrm>
            <a:off x="1691680" y="5301208"/>
            <a:ext cx="648072" cy="1008112"/>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1" name="Connecteur droit avec flèche 40"/>
          <p:cNvCxnSpPr>
            <a:endCxn id="28" idx="4"/>
          </p:cNvCxnSpPr>
          <p:nvPr/>
        </p:nvCxnSpPr>
        <p:spPr>
          <a:xfrm flipV="1">
            <a:off x="2051720" y="5301208"/>
            <a:ext cx="2592288" cy="648072"/>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1" name="Espace réservé du pied de page 1"/>
          <p:cNvSpPr txBox="1">
            <a:spLocks/>
          </p:cNvSpPr>
          <p:nvPr/>
        </p:nvSpPr>
        <p:spPr bwMode="auto">
          <a:xfrm>
            <a:off x="5472057" y="6597352"/>
            <a:ext cx="3672408" cy="26064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RT Conservation Pomme</a:t>
            </a:r>
            <a:r>
              <a:rPr kumimoji="0" lang="fr-FR" sz="1400" b="0" i="0" u="none" strike="noStrike" kern="1200" cap="none" spc="0" normalizeH="0" noProof="0" dirty="0" smtClean="0">
                <a:ln>
                  <a:noFill/>
                </a:ln>
                <a:solidFill>
                  <a:schemeClr val="tx1"/>
                </a:solidFill>
                <a:effectLst/>
                <a:uLnTx/>
                <a:uFillTx/>
                <a:latin typeface="+mn-lt"/>
                <a:ea typeface="+mn-ea"/>
                <a:cs typeface="+mn-cs"/>
              </a:rPr>
              <a:t> </a:t>
            </a:r>
            <a:r>
              <a:rPr kumimoji="0" lang="fr-FR" sz="1400" b="0" i="0" u="none" strike="noStrike" kern="1200" cap="none" spc="0" normalizeH="0" baseline="0" noProof="0" dirty="0" smtClean="0">
                <a:ln>
                  <a:noFill/>
                </a:ln>
                <a:solidFill>
                  <a:schemeClr val="tx1"/>
                </a:solidFill>
                <a:effectLst/>
                <a:uLnTx/>
                <a:uFillTx/>
                <a:latin typeface="+mn-lt"/>
                <a:ea typeface="+mn-ea"/>
                <a:cs typeface="+mn-cs"/>
              </a:rPr>
              <a:t>- 12 décembre 2013</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260648"/>
            <a:ext cx="6984776" cy="756320"/>
          </a:xfrm>
        </p:spPr>
        <p:txBody>
          <a:bodyPr>
            <a:normAutofit fontScale="90000"/>
          </a:bodyPr>
          <a:lstStyle/>
          <a:p>
            <a:r>
              <a:rPr lang="fr-FR" dirty="0" smtClean="0"/>
              <a:t> ACD Isolcell : </a:t>
            </a:r>
            <a:r>
              <a:rPr lang="fr-FR" sz="3100" dirty="0" smtClean="0">
                <a:solidFill>
                  <a:srgbClr val="C00000"/>
                </a:solidFill>
              </a:rPr>
              <a:t>le capteur de stress ou de sécurité ?</a:t>
            </a:r>
            <a:endParaRPr lang="fr-FR" sz="3100" dirty="0">
              <a:solidFill>
                <a:srgbClr val="C00000"/>
              </a:solidFill>
            </a:endParaRPr>
          </a:p>
        </p:txBody>
      </p:sp>
      <p:grpSp>
        <p:nvGrpSpPr>
          <p:cNvPr id="4" name="Groupe 3"/>
          <p:cNvGrpSpPr/>
          <p:nvPr/>
        </p:nvGrpSpPr>
        <p:grpSpPr>
          <a:xfrm>
            <a:off x="467544" y="1772816"/>
            <a:ext cx="3672408" cy="4536504"/>
            <a:chOff x="2195736" y="1844824"/>
            <a:chExt cx="3096344" cy="3816424"/>
          </a:xfrm>
        </p:grpSpPr>
        <p:sp>
          <p:nvSpPr>
            <p:cNvPr id="5" name="Rectangle 4"/>
            <p:cNvSpPr/>
            <p:nvPr/>
          </p:nvSpPr>
          <p:spPr>
            <a:xfrm>
              <a:off x="2195736" y="1844824"/>
              <a:ext cx="2952328" cy="3816424"/>
            </a:xfrm>
            <a:prstGeom prst="rect">
              <a:avLst/>
            </a:prstGeom>
            <a:solidFill>
              <a:schemeClr val="bg1"/>
            </a:solidFill>
            <a:ln w="247650" cmpd="tri">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2483768" y="2924944"/>
              <a:ext cx="2376264" cy="369332"/>
            </a:xfrm>
            <a:prstGeom prst="rect">
              <a:avLst/>
            </a:prstGeom>
            <a:noFill/>
          </p:spPr>
          <p:txBody>
            <a:bodyPr wrap="square" rtlCol="0">
              <a:spAutoFit/>
            </a:bodyPr>
            <a:lstStyle/>
            <a:p>
              <a:pPr algn="ctr"/>
              <a:r>
                <a:rPr lang="fr-FR" b="1" dirty="0" smtClean="0"/>
                <a:t>Chambre froide</a:t>
              </a:r>
              <a:endParaRPr lang="fr-FR" b="1" dirty="0"/>
            </a:p>
          </p:txBody>
        </p:sp>
        <p:grpSp>
          <p:nvGrpSpPr>
            <p:cNvPr id="7" name="Groupe 28"/>
            <p:cNvGrpSpPr/>
            <p:nvPr/>
          </p:nvGrpSpPr>
          <p:grpSpPr>
            <a:xfrm>
              <a:off x="2987824" y="1988840"/>
              <a:ext cx="1584176" cy="504056"/>
              <a:chOff x="2987824" y="1988840"/>
              <a:chExt cx="1584176" cy="504056"/>
            </a:xfrm>
          </p:grpSpPr>
          <p:sp>
            <p:nvSpPr>
              <p:cNvPr id="9" name="Rectangle 8"/>
              <p:cNvSpPr/>
              <p:nvPr/>
            </p:nvSpPr>
            <p:spPr>
              <a:xfrm>
                <a:off x="2987824" y="1988840"/>
                <a:ext cx="1584176" cy="50405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rganigramme : Jonction de sommaire 9"/>
              <p:cNvSpPr/>
              <p:nvPr/>
            </p:nvSpPr>
            <p:spPr>
              <a:xfrm>
                <a:off x="3059832" y="1988840"/>
                <a:ext cx="432048" cy="432048"/>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Organigramme : Jonction de sommaire 10"/>
              <p:cNvSpPr/>
              <p:nvPr/>
            </p:nvSpPr>
            <p:spPr>
              <a:xfrm>
                <a:off x="3563888" y="1988840"/>
                <a:ext cx="432048" cy="432048"/>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Organigramme : Jonction de sommaire 11"/>
              <p:cNvSpPr/>
              <p:nvPr/>
            </p:nvSpPr>
            <p:spPr>
              <a:xfrm>
                <a:off x="4067944" y="1988840"/>
                <a:ext cx="432048" cy="432048"/>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Organigramme : Jonction de sommaire 7"/>
            <p:cNvSpPr/>
            <p:nvPr/>
          </p:nvSpPr>
          <p:spPr>
            <a:xfrm>
              <a:off x="4932040" y="4149080"/>
              <a:ext cx="360040" cy="360040"/>
            </a:xfrm>
            <a:prstGeom prst="flowChartSummingJunct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 name="Groupe 12"/>
          <p:cNvGrpSpPr/>
          <p:nvPr/>
        </p:nvGrpSpPr>
        <p:grpSpPr>
          <a:xfrm>
            <a:off x="683568" y="5373216"/>
            <a:ext cx="936104" cy="576064"/>
            <a:chOff x="2483768" y="4869160"/>
            <a:chExt cx="936104" cy="576064"/>
          </a:xfrm>
        </p:grpSpPr>
        <p:sp>
          <p:nvSpPr>
            <p:cNvPr id="14" name="Hexagone 13"/>
            <p:cNvSpPr/>
            <p:nvPr/>
          </p:nvSpPr>
          <p:spPr>
            <a:xfrm>
              <a:off x="2483768" y="4869160"/>
              <a:ext cx="936104" cy="576064"/>
            </a:xfrm>
            <a:prstGeom prst="hexag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Organigramme : Connecteur 14"/>
            <p:cNvSpPr/>
            <p:nvPr/>
          </p:nvSpPr>
          <p:spPr>
            <a:xfrm>
              <a:off x="2627784" y="5229200"/>
              <a:ext cx="216024" cy="2160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Organigramme : Connecteur 15"/>
            <p:cNvSpPr/>
            <p:nvPr/>
          </p:nvSpPr>
          <p:spPr>
            <a:xfrm>
              <a:off x="2843808" y="5229200"/>
              <a:ext cx="216024" cy="2160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Organigramme : Connecteur 16"/>
            <p:cNvSpPr/>
            <p:nvPr/>
          </p:nvSpPr>
          <p:spPr>
            <a:xfrm>
              <a:off x="3059832" y="5229200"/>
              <a:ext cx="216024" cy="2160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2699792" y="4869160"/>
              <a:ext cx="432048" cy="720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9" name="Groupe 18"/>
          <p:cNvGrpSpPr/>
          <p:nvPr/>
        </p:nvGrpSpPr>
        <p:grpSpPr>
          <a:xfrm>
            <a:off x="683568" y="4509120"/>
            <a:ext cx="936104" cy="576064"/>
            <a:chOff x="2483768" y="4869160"/>
            <a:chExt cx="936104" cy="576064"/>
          </a:xfrm>
        </p:grpSpPr>
        <p:sp>
          <p:nvSpPr>
            <p:cNvPr id="20" name="Hexagone 19"/>
            <p:cNvSpPr/>
            <p:nvPr/>
          </p:nvSpPr>
          <p:spPr>
            <a:xfrm>
              <a:off x="2483768" y="4869160"/>
              <a:ext cx="936104" cy="576064"/>
            </a:xfrm>
            <a:prstGeom prst="hexag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Organigramme : Connecteur 20"/>
            <p:cNvSpPr/>
            <p:nvPr/>
          </p:nvSpPr>
          <p:spPr>
            <a:xfrm>
              <a:off x="2627784" y="5229200"/>
              <a:ext cx="216024" cy="2160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Organigramme : Connecteur 21"/>
            <p:cNvSpPr/>
            <p:nvPr/>
          </p:nvSpPr>
          <p:spPr>
            <a:xfrm>
              <a:off x="2843808" y="5229200"/>
              <a:ext cx="216024" cy="2160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Organigramme : Connecteur 22"/>
            <p:cNvSpPr/>
            <p:nvPr/>
          </p:nvSpPr>
          <p:spPr>
            <a:xfrm>
              <a:off x="3059832" y="5229200"/>
              <a:ext cx="216024" cy="2160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2699792" y="4869160"/>
              <a:ext cx="432048" cy="720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5" name="Groupe 24"/>
          <p:cNvGrpSpPr/>
          <p:nvPr/>
        </p:nvGrpSpPr>
        <p:grpSpPr>
          <a:xfrm>
            <a:off x="1835696" y="5373216"/>
            <a:ext cx="936104" cy="576064"/>
            <a:chOff x="2483768" y="4869160"/>
            <a:chExt cx="936104" cy="576064"/>
          </a:xfrm>
        </p:grpSpPr>
        <p:sp>
          <p:nvSpPr>
            <p:cNvPr id="26" name="Hexagone 25"/>
            <p:cNvSpPr/>
            <p:nvPr/>
          </p:nvSpPr>
          <p:spPr>
            <a:xfrm>
              <a:off x="2483768" y="4869160"/>
              <a:ext cx="936104" cy="576064"/>
            </a:xfrm>
            <a:prstGeom prst="hexag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Organigramme : Connecteur 26"/>
            <p:cNvSpPr/>
            <p:nvPr/>
          </p:nvSpPr>
          <p:spPr>
            <a:xfrm>
              <a:off x="2627784" y="5229200"/>
              <a:ext cx="216024" cy="2160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Organigramme : Connecteur 27"/>
            <p:cNvSpPr/>
            <p:nvPr/>
          </p:nvSpPr>
          <p:spPr>
            <a:xfrm>
              <a:off x="2843808" y="5229200"/>
              <a:ext cx="216024" cy="2160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Organigramme : Connecteur 28"/>
            <p:cNvSpPr/>
            <p:nvPr/>
          </p:nvSpPr>
          <p:spPr>
            <a:xfrm>
              <a:off x="3059832" y="5229200"/>
              <a:ext cx="216024" cy="2160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a:off x="2699792" y="4869160"/>
              <a:ext cx="432048" cy="720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1" name="Groupe 30"/>
          <p:cNvGrpSpPr/>
          <p:nvPr/>
        </p:nvGrpSpPr>
        <p:grpSpPr>
          <a:xfrm>
            <a:off x="1763688" y="4509120"/>
            <a:ext cx="936104" cy="576064"/>
            <a:chOff x="2483768" y="4869160"/>
            <a:chExt cx="936104" cy="576064"/>
          </a:xfrm>
        </p:grpSpPr>
        <p:sp>
          <p:nvSpPr>
            <p:cNvPr id="32" name="Hexagone 31"/>
            <p:cNvSpPr/>
            <p:nvPr/>
          </p:nvSpPr>
          <p:spPr>
            <a:xfrm>
              <a:off x="2483768" y="4869160"/>
              <a:ext cx="936104" cy="576064"/>
            </a:xfrm>
            <a:prstGeom prst="hexag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Organigramme : Connecteur 32"/>
            <p:cNvSpPr/>
            <p:nvPr/>
          </p:nvSpPr>
          <p:spPr>
            <a:xfrm>
              <a:off x="2627784" y="5229200"/>
              <a:ext cx="216024" cy="2160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Organigramme : Connecteur 33"/>
            <p:cNvSpPr/>
            <p:nvPr/>
          </p:nvSpPr>
          <p:spPr>
            <a:xfrm>
              <a:off x="2843808" y="5229200"/>
              <a:ext cx="216024" cy="2160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Organigramme : Connecteur 34"/>
            <p:cNvSpPr/>
            <p:nvPr/>
          </p:nvSpPr>
          <p:spPr>
            <a:xfrm>
              <a:off x="3059832" y="5229200"/>
              <a:ext cx="216024" cy="2160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2699792" y="4869160"/>
              <a:ext cx="432048" cy="720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8" name="Connecteur droit 37"/>
          <p:cNvCxnSpPr>
            <a:stCxn id="26" idx="3"/>
            <a:endCxn id="14" idx="0"/>
          </p:cNvCxnSpPr>
          <p:nvPr/>
        </p:nvCxnSpPr>
        <p:spPr>
          <a:xfrm flipH="1">
            <a:off x="1619672" y="5661248"/>
            <a:ext cx="216024" cy="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a:endCxn id="18" idx="0"/>
          </p:cNvCxnSpPr>
          <p:nvPr/>
        </p:nvCxnSpPr>
        <p:spPr>
          <a:xfrm flipH="1">
            <a:off x="1115616" y="5085184"/>
            <a:ext cx="72008" cy="288032"/>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flipH="1">
            <a:off x="2699792" y="2636912"/>
            <a:ext cx="2448272" cy="216024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flipH="1">
            <a:off x="1619672" y="4797152"/>
            <a:ext cx="216024" cy="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6" name="Groupe 45"/>
          <p:cNvGrpSpPr/>
          <p:nvPr/>
        </p:nvGrpSpPr>
        <p:grpSpPr>
          <a:xfrm>
            <a:off x="4355976" y="1844824"/>
            <a:ext cx="1440160" cy="1161212"/>
            <a:chOff x="5076057" y="4725144"/>
            <a:chExt cx="2550284" cy="1957840"/>
          </a:xfrm>
        </p:grpSpPr>
        <p:grpSp>
          <p:nvGrpSpPr>
            <p:cNvPr id="47" name="Groupe 30"/>
            <p:cNvGrpSpPr/>
            <p:nvPr/>
          </p:nvGrpSpPr>
          <p:grpSpPr>
            <a:xfrm>
              <a:off x="5076057" y="6093300"/>
              <a:ext cx="2550284" cy="589684"/>
              <a:chOff x="6012160" y="5229200"/>
              <a:chExt cx="2625292" cy="663394"/>
            </a:xfrm>
          </p:grpSpPr>
          <p:sp>
            <p:nvSpPr>
              <p:cNvPr id="49" name="Plaque 48"/>
              <p:cNvSpPr/>
              <p:nvPr/>
            </p:nvSpPr>
            <p:spPr>
              <a:xfrm>
                <a:off x="6012160" y="5229200"/>
                <a:ext cx="2520280" cy="648072"/>
              </a:xfrm>
              <a:prstGeom prst="bevel">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ZoneTexte 49"/>
              <p:cNvSpPr txBox="1"/>
              <p:nvPr/>
            </p:nvSpPr>
            <p:spPr>
              <a:xfrm>
                <a:off x="6084167" y="5373221"/>
                <a:ext cx="2553285" cy="519373"/>
              </a:xfrm>
              <a:prstGeom prst="rect">
                <a:avLst/>
              </a:prstGeom>
              <a:noFill/>
            </p:spPr>
            <p:txBody>
              <a:bodyPr wrap="square" rtlCol="0">
                <a:spAutoFit/>
              </a:bodyPr>
              <a:lstStyle/>
              <a:p>
                <a:pPr algn="ctr"/>
                <a:r>
                  <a:rPr lang="fr-FR" sz="1400" dirty="0" err="1" smtClean="0"/>
                  <a:t>HarvestWatch</a:t>
                </a:r>
                <a:endParaRPr lang="fr-FR" sz="1400" baseline="-25000" dirty="0"/>
              </a:p>
            </p:txBody>
          </p:sp>
        </p:grpSp>
        <p:sp>
          <p:nvSpPr>
            <p:cNvPr id="48" name="laptop"/>
            <p:cNvSpPr>
              <a:spLocks noEditPoints="1" noChangeArrowheads="1"/>
            </p:cNvSpPr>
            <p:nvPr/>
          </p:nvSpPr>
          <p:spPr bwMode="auto">
            <a:xfrm>
              <a:off x="5436096" y="4725144"/>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51" name="Group 1"/>
          <p:cNvGrpSpPr>
            <a:grpSpLocks/>
          </p:cNvGrpSpPr>
          <p:nvPr/>
        </p:nvGrpSpPr>
        <p:grpSpPr bwMode="auto">
          <a:xfrm>
            <a:off x="539751" y="765175"/>
            <a:ext cx="8603989" cy="6092826"/>
            <a:chOff x="340" y="482"/>
            <a:chExt cx="5447" cy="3838"/>
          </a:xfrm>
        </p:grpSpPr>
        <p:pic>
          <p:nvPicPr>
            <p:cNvPr id="52" name="Picture 2"/>
            <p:cNvPicPr>
              <a:picLocks noChangeAspect="1" noChangeArrowheads="1"/>
            </p:cNvPicPr>
            <p:nvPr/>
          </p:nvPicPr>
          <p:blipFill>
            <a:blip r:embed="rId3" cstate="print"/>
            <a:srcRect l="10755"/>
            <a:stretch>
              <a:fillRect/>
            </a:stretch>
          </p:blipFill>
          <p:spPr bwMode="auto">
            <a:xfrm>
              <a:off x="3186" y="2387"/>
              <a:ext cx="2601" cy="1933"/>
            </a:xfrm>
            <a:prstGeom prst="rect">
              <a:avLst/>
            </a:prstGeom>
            <a:noFill/>
            <a:ln w="12600">
              <a:solidFill>
                <a:srgbClr val="000000"/>
              </a:solidFill>
              <a:miter lim="800000"/>
              <a:headEnd/>
              <a:tailEnd/>
            </a:ln>
            <a:effectLst/>
          </p:spPr>
        </p:pic>
        <p:sp>
          <p:nvSpPr>
            <p:cNvPr id="53" name="Text Box 3"/>
            <p:cNvSpPr txBox="1">
              <a:spLocks noChangeArrowheads="1"/>
            </p:cNvSpPr>
            <p:nvPr/>
          </p:nvSpPr>
          <p:spPr bwMode="auto">
            <a:xfrm>
              <a:off x="340" y="482"/>
              <a:ext cx="5060" cy="3356"/>
            </a:xfrm>
            <a:prstGeom prst="rect">
              <a:avLst/>
            </a:prstGeom>
            <a:noFill/>
            <a:ln w="9525">
              <a:noFill/>
              <a:round/>
              <a:headEnd/>
              <a:tailEnd/>
            </a:ln>
            <a:effectLst/>
          </p:spPr>
          <p:txBody>
            <a:bodyPr wrap="none" anchor="ctr"/>
            <a:lstStyle/>
            <a:p>
              <a:endParaRPr lang="fr-FR"/>
            </a:p>
          </p:txBody>
        </p:sp>
      </p:grpSp>
      <p:sp>
        <p:nvSpPr>
          <p:cNvPr id="54" name="Flèche droite 53"/>
          <p:cNvSpPr/>
          <p:nvPr/>
        </p:nvSpPr>
        <p:spPr>
          <a:xfrm>
            <a:off x="5652120" y="1628800"/>
            <a:ext cx="432048" cy="3600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C000"/>
              </a:solidFill>
            </a:endParaRPr>
          </a:p>
        </p:txBody>
      </p:sp>
      <p:pic>
        <p:nvPicPr>
          <p:cNvPr id="55" name="Espace réservé du contenu 3" descr="stress3.gif"/>
          <p:cNvPicPr>
            <a:picLocks noGrp="1" noChangeAspect="1"/>
          </p:cNvPicPr>
          <p:nvPr>
            <p:ph idx="1"/>
          </p:nvPr>
        </p:nvPicPr>
        <p:blipFill>
          <a:blip r:embed="rId4" cstate="print"/>
          <a:srcRect r="25616"/>
          <a:stretch>
            <a:fillRect/>
          </a:stretch>
        </p:blipFill>
        <p:spPr>
          <a:xfrm>
            <a:off x="6249336" y="1484784"/>
            <a:ext cx="2894664" cy="170254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ox(in)">
                                      <p:cBhvr>
                                        <p:cTn id="10" dur="500"/>
                                        <p:tgtEl>
                                          <p:spTgt spid="19"/>
                                        </p:tgtEl>
                                      </p:cBhvr>
                                    </p:animEffect>
                                  </p:childTnLst>
                                </p:cTn>
                              </p:par>
                              <p:par>
                                <p:cTn id="11" presetID="4" presetClass="entr" presetSubtype="16"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ox(in)">
                                      <p:cBhvr>
                                        <p:cTn id="13" dur="500"/>
                                        <p:tgtEl>
                                          <p:spTgt spid="25"/>
                                        </p:tgtEl>
                                      </p:cBhvr>
                                    </p:animEffect>
                                  </p:childTnLst>
                                </p:cTn>
                              </p:par>
                              <p:par>
                                <p:cTn id="14" presetID="4"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ox(in)">
                                      <p:cBhvr>
                                        <p:cTn id="1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e">
  <a:themeElements>
    <a:clrScheme name="Origin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557</TotalTime>
  <Words>1225</Words>
  <Application>Microsoft Office PowerPoint</Application>
  <PresentationFormat>Affichage à l'écran (4:3)</PresentationFormat>
  <Paragraphs>112</Paragraphs>
  <Slides>13</Slides>
  <Notes>11</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Origine</vt:lpstr>
      <vt:lpstr>Matériels et bonnes pratiques pour contrôler l’atmosphère</vt:lpstr>
      <vt:lpstr>Schéma XLO / ACD / ACD éthanol</vt:lpstr>
      <vt:lpstr>Etanchéité des chambres /  vannes sécurité</vt:lpstr>
      <vt:lpstr>Adsorbeur de CO2 avec rinçage à l’azote</vt:lpstr>
      <vt:lpstr>Générateur(s) d’azote</vt:lpstr>
      <vt:lpstr>Analyse O2 / CO2 : Garantir les résultats</vt:lpstr>
      <vt:lpstr>Analyse O2 / CO2 : Garantir les résultats</vt:lpstr>
      <vt:lpstr>Analyse O2 / CO2 : Garantir les résultats</vt:lpstr>
      <vt:lpstr> ACD Isolcell : le capteur de stress ou de sécurité ?</vt:lpstr>
      <vt:lpstr> Dosage de l’éthanol : Un concept et un outil de contrôle</vt:lpstr>
      <vt:lpstr>« Les bonnes pratiques »</vt:lpstr>
      <vt:lpstr>« Les bonnes pratiques »</vt:lpstr>
      <vt:lpstr>Un risque limité si on est attentif et réactif</vt:lpstr>
    </vt:vector>
  </TitlesOfParts>
  <Company>ctifl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ctiflregion</dc:creator>
  <cp:lastModifiedBy>mathieuhv</cp:lastModifiedBy>
  <cp:revision>72</cp:revision>
  <dcterms:created xsi:type="dcterms:W3CDTF">2013-12-02T16:02:03Z</dcterms:created>
  <dcterms:modified xsi:type="dcterms:W3CDTF">2013-12-09T15:10:23Z</dcterms:modified>
</cp:coreProperties>
</file>