
<file path=[Content_Types].xml><?xml version="1.0" encoding="utf-8"?>
<Types xmlns="http://schemas.openxmlformats.org/package/2006/content-types">
  <Override PartName="/ppt/theme/themeOverride12.xml" ContentType="application/vnd.openxmlformats-officedocument.themeOverr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Override5.xml" ContentType="application/vnd.openxmlformats-officedocument.themeOverride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theme/themeOverride19.xml" ContentType="application/vnd.openxmlformats-officedocument.themeOverride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theme/themeOverride17.xml" ContentType="application/vnd.openxmlformats-officedocument.themeOverride+xml"/>
  <Override PartName="/ppt/charts/chart20.xml" ContentType="application/vnd.openxmlformats-officedocument.drawingml.chart+xml"/>
  <Override PartName="/ppt/theme/themeOverride28.xml" ContentType="application/vnd.openxmlformats-officedocument.themeOverr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theme/themeOverride15.xml" ContentType="application/vnd.openxmlformats-officedocument.themeOverride+xml"/>
  <Override PartName="/ppt/theme/themeOverride24.xml" ContentType="application/vnd.openxmlformats-officedocument.themeOverride+xml"/>
  <Override PartName="/ppt/theme/themeOverride26.xml" ContentType="application/vnd.openxmlformats-officedocument.themeOverr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theme/themeOverride13.xml" ContentType="application/vnd.openxmlformats-officedocument.themeOverride+xml"/>
  <Override PartName="/ppt/theme/themeOverride22.xml" ContentType="application/vnd.openxmlformats-officedocument.themeOverr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theme/themeOverride20.xml" ContentType="application/vnd.openxmlformats-officedocument.themeOverr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charts/chart25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theme/themeOverride29.xml" ContentType="application/vnd.openxmlformats-officedocument.themeOverr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theme/themeOverride18.xml" ContentType="application/vnd.openxmlformats-officedocument.themeOverride+xml"/>
  <Override PartName="/ppt/theme/themeOverride27.xml" ContentType="application/vnd.openxmlformats-officedocument.themeOverride+xml"/>
  <Override PartName="/ppt/charts/chart4.xml" ContentType="application/vnd.openxmlformats-officedocument.drawingml.chart+xml"/>
  <Override PartName="/ppt/theme/themeOverride16.xml" ContentType="application/vnd.openxmlformats-officedocument.themeOverride+xml"/>
  <Override PartName="/ppt/theme/themeOverride25.xml" ContentType="application/vnd.openxmlformats-officedocument.themeOverr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ppt/theme/themeOverride23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theme/themeOverride7.xml" ContentType="application/vnd.openxmlformats-officedocument.themeOverride+xml"/>
  <Override PartName="/ppt/theme/themeOverride21.xml" ContentType="application/vnd.openxmlformats-officedocument.themeOverride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theme/themeOverride10.xml" ContentType="application/vnd.openxmlformats-officedocument.themeOverride+xml"/>
  <Override PartName="/ppt/charts/chart19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0" r:id="rId3"/>
    <p:sldId id="284" r:id="rId4"/>
    <p:sldId id="285" r:id="rId5"/>
    <p:sldId id="298" r:id="rId6"/>
    <p:sldId id="291" r:id="rId7"/>
    <p:sldId id="288" r:id="rId8"/>
    <p:sldId id="289" r:id="rId9"/>
    <p:sldId id="299" r:id="rId10"/>
    <p:sldId id="293" r:id="rId11"/>
    <p:sldId id="294" r:id="rId12"/>
    <p:sldId id="300" r:id="rId13"/>
    <p:sldId id="295" r:id="rId14"/>
    <p:sldId id="296" r:id="rId15"/>
    <p:sldId id="297" r:id="rId16"/>
    <p:sldId id="301" r:id="rId17"/>
    <p:sldId id="302" r:id="rId18"/>
    <p:sldId id="303" r:id="rId19"/>
    <p:sldId id="304" r:id="rId20"/>
    <p:sldId id="305" r:id="rId21"/>
    <p:sldId id="306" r:id="rId22"/>
    <p:sldId id="308" r:id="rId23"/>
    <p:sldId id="309" r:id="rId24"/>
    <p:sldId id="310" r:id="rId25"/>
  </p:sldIdLst>
  <p:sldSz cx="9144000" cy="6858000" type="screen4x3"/>
  <p:notesSz cx="6772275" cy="990282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FF"/>
    <a:srgbClr val="0000FF"/>
    <a:srgbClr val="0000CC"/>
    <a:srgbClr val="CE751C"/>
    <a:srgbClr val="EAB200"/>
    <a:srgbClr val="009900"/>
    <a:srgbClr val="6666FF"/>
    <a:srgbClr val="CCFF99"/>
    <a:srgbClr val="66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>
        <p:scale>
          <a:sx n="75" d="100"/>
          <a:sy n="75" d="100"/>
        </p:scale>
        <p:origin x="-1338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119"/>
        <p:guide pos="213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20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21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22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PP%202010.xlsx" TargetMode="External"/><Relationship Id="rId1" Type="http://schemas.openxmlformats.org/officeDocument/2006/relationships/themeOverride" Target="../theme/themeOverride23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PP%202010.xlsx" TargetMode="External"/><Relationship Id="rId1" Type="http://schemas.openxmlformats.org/officeDocument/2006/relationships/themeOverride" Target="../theme/themeOverride24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PP%202010.xlsx" TargetMode="External"/><Relationship Id="rId1" Type="http://schemas.openxmlformats.org/officeDocument/2006/relationships/themeOverride" Target="../theme/themeOverride25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PP%202010.xlsx" TargetMode="External"/><Relationship Id="rId1" Type="http://schemas.openxmlformats.org/officeDocument/2006/relationships/themeOverride" Target="../theme/themeOverride26.xm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1.xlsx"/><Relationship Id="rId1" Type="http://schemas.openxmlformats.org/officeDocument/2006/relationships/themeOverride" Target="../theme/themeOverride27.xm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3.xlsx"/><Relationship Id="rId1" Type="http://schemas.openxmlformats.org/officeDocument/2006/relationships/themeOverride" Target="../theme/themeOverride28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4.xlsx"/></Relationships>
</file>

<file path=ppt/charts/_rels/chart3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5.xlsx"/><Relationship Id="rId1" Type="http://schemas.openxmlformats.org/officeDocument/2006/relationships/themeOverride" Target="../theme/themeOverride29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13SW3KFICDC\13RDLT\Aubert\Articles\MCP%20Pink%20Lady%202007-10\Comparaison%20grp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/>
              <a:t>IR (%Brix)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'harvest et J10 sans ACD (2)'!$A$5</c:f>
              <c:strCache>
                <c:ptCount val="1"/>
                <c:pt idx="0">
                  <c:v>SSC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plus>
              <c:numRef>
                <c:f>'harvest et J10 sans ACD (2)'!$B$16:$F$16</c:f>
                <c:numCache>
                  <c:formatCode>General</c:formatCode>
                  <c:ptCount val="5"/>
                  <c:pt idx="0">
                    <c:v>0.6778233135887638</c:v>
                  </c:pt>
                  <c:pt idx="1">
                    <c:v>0.74852796717767633</c:v>
                  </c:pt>
                  <c:pt idx="2">
                    <c:v>0.88317608663273062</c:v>
                  </c:pt>
                  <c:pt idx="3">
                    <c:v>0.81947296948247206</c:v>
                  </c:pt>
                  <c:pt idx="4">
                    <c:v>0.86805749206131788</c:v>
                  </c:pt>
                </c:numCache>
              </c:numRef>
            </c:plus>
            <c:minus>
              <c:numRef>
                <c:f>'harvest et J10 sans ACD (2)'!$B$16:$F$16</c:f>
                <c:numCache>
                  <c:formatCode>General</c:formatCode>
                  <c:ptCount val="5"/>
                  <c:pt idx="0">
                    <c:v>0.6778233135887638</c:v>
                  </c:pt>
                  <c:pt idx="1">
                    <c:v>0.74852796717767633</c:v>
                  </c:pt>
                  <c:pt idx="2">
                    <c:v>0.88317608663273062</c:v>
                  </c:pt>
                  <c:pt idx="3">
                    <c:v>0.81947296948247206</c:v>
                  </c:pt>
                  <c:pt idx="4">
                    <c:v>0.86805749206131788</c:v>
                  </c:pt>
                </c:numCache>
              </c:numRef>
            </c:minus>
          </c:errBars>
          <c:cat>
            <c:multiLvlStrRef>
              <c:f>'harvest et J10 sans ACD (2)'!$B$2:$F$3</c:f>
              <c:multiLvlStrCache>
                <c:ptCount val="5"/>
                <c:lvl>
                  <c:pt idx="1">
                    <c:v>FN</c:v>
                  </c:pt>
                  <c:pt idx="2">
                    <c:v>AC</c:v>
                  </c:pt>
                  <c:pt idx="3">
                    <c:v>FN</c:v>
                  </c:pt>
                  <c:pt idx="4">
                    <c:v>AC</c:v>
                  </c:pt>
                </c:lvl>
                <c:lvl>
                  <c:pt idx="0">
                    <c:v>récolte</c:v>
                  </c:pt>
                  <c:pt idx="1">
                    <c:v>témoin</c:v>
                  </c:pt>
                  <c:pt idx="3">
                    <c:v>1-MCP</c:v>
                  </c:pt>
                </c:lvl>
              </c:multiLvlStrCache>
            </c:multiLvlStrRef>
          </c:cat>
          <c:val>
            <c:numRef>
              <c:f>'harvest et J10 sans ACD (2)'!$B$5:$F$5</c:f>
              <c:numCache>
                <c:formatCode>0.0</c:formatCode>
                <c:ptCount val="5"/>
                <c:pt idx="0">
                  <c:v>12.977777777777778</c:v>
                </c:pt>
                <c:pt idx="1">
                  <c:v>13.15</c:v>
                </c:pt>
                <c:pt idx="2">
                  <c:v>13.600000000000003</c:v>
                </c:pt>
                <c:pt idx="3">
                  <c:v>13.627777777777768</c:v>
                </c:pt>
                <c:pt idx="4">
                  <c:v>13.493333333333334</c:v>
                </c:pt>
              </c:numCache>
            </c:numRef>
          </c:val>
        </c:ser>
        <c:axId val="73616000"/>
        <c:axId val="73495296"/>
      </c:barChart>
      <c:catAx>
        <c:axId val="73616000"/>
        <c:scaling>
          <c:orientation val="minMax"/>
        </c:scaling>
        <c:axPos val="b"/>
        <c:tickLblPos val="nextTo"/>
        <c:crossAx val="73495296"/>
        <c:crosses val="autoZero"/>
        <c:auto val="1"/>
        <c:lblAlgn val="ctr"/>
        <c:lblOffset val="100"/>
      </c:catAx>
      <c:valAx>
        <c:axId val="73495296"/>
        <c:scaling>
          <c:orientation val="minMax"/>
          <c:min val="2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73616000"/>
        <c:crosses val="autoZero"/>
        <c:crossBetween val="between"/>
      </c:valAx>
    </c:plotArea>
    <c:plotVisOnly val="1"/>
  </c:chart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b="0"/>
            </a:pPr>
            <a:r>
              <a:rPr lang="fr-FR" b="0" dirty="0" smtClean="0"/>
              <a:t>Acidité titrable (g </a:t>
            </a:r>
            <a:r>
              <a:rPr lang="fr-FR" b="0" dirty="0" err="1" smtClean="0"/>
              <a:t>ac</a:t>
            </a:r>
            <a:r>
              <a:rPr lang="fr-FR" b="0" dirty="0" smtClean="0"/>
              <a:t>. malique/L)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Graph!$A$7</c:f>
              <c:strCache>
                <c:ptCount val="1"/>
                <c:pt idx="0">
                  <c:v>AT</c:v>
                </c:pt>
              </c:strCache>
            </c:strRef>
          </c:tx>
          <c:spPr>
            <a:solidFill>
              <a:schemeClr val="accent2"/>
            </a:solidFill>
          </c:spPr>
          <c:dPt>
            <c:idx val="3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4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5"/>
            <c:spPr>
              <a:solidFill>
                <a:schemeClr val="accent2">
                  <a:lumMod val="50000"/>
                </a:schemeClr>
              </a:solidFill>
            </c:spPr>
          </c:dPt>
          <c:errBars>
            <c:errBarType val="both"/>
            <c:errValType val="cust"/>
            <c:plus>
              <c:numRef>
                <c:f>Graph!$B$19:$G$19</c:f>
                <c:numCache>
                  <c:formatCode>General</c:formatCode>
                  <c:ptCount val="6"/>
                  <c:pt idx="0">
                    <c:v>0.19999999999999862</c:v>
                  </c:pt>
                  <c:pt idx="1">
                    <c:v>0.15275252316519541</c:v>
                  </c:pt>
                  <c:pt idx="2">
                    <c:v>0.25166114784234278</c:v>
                  </c:pt>
                  <c:pt idx="3">
                    <c:v>0.23094010767585296</c:v>
                  </c:pt>
                  <c:pt idx="4">
                    <c:v>0.15275252316521823</c:v>
                  </c:pt>
                  <c:pt idx="5">
                    <c:v>0.15275252316517171</c:v>
                  </c:pt>
                </c:numCache>
              </c:numRef>
            </c:plus>
            <c:minus>
              <c:numRef>
                <c:f>Graph!$B$19:$G$19</c:f>
                <c:numCache>
                  <c:formatCode>General</c:formatCode>
                  <c:ptCount val="6"/>
                  <c:pt idx="0">
                    <c:v>0.19999999999999862</c:v>
                  </c:pt>
                  <c:pt idx="1">
                    <c:v>0.15275252316519541</c:v>
                  </c:pt>
                  <c:pt idx="2">
                    <c:v>0.25166114784234278</c:v>
                  </c:pt>
                  <c:pt idx="3">
                    <c:v>0.23094010767585296</c:v>
                  </c:pt>
                  <c:pt idx="4">
                    <c:v>0.15275252316521823</c:v>
                  </c:pt>
                  <c:pt idx="5">
                    <c:v>0.15275252316517171</c:v>
                  </c:pt>
                </c:numCache>
              </c:numRef>
            </c:minus>
          </c:errBars>
          <c:cat>
            <c:multiLvlStrRef>
              <c:f>Graph!$B$2:$G$4</c:f>
              <c:multiLvlStrCache>
                <c:ptCount val="6"/>
                <c:lvl>
                  <c:pt idx="0">
                    <c:v>3 MOIS</c:v>
                  </c:pt>
                  <c:pt idx="1">
                    <c:v>4 MOIS</c:v>
                  </c:pt>
                  <c:pt idx="2">
                    <c:v>7 MOIS</c:v>
                  </c:pt>
                  <c:pt idx="3">
                    <c:v>3 MOIS</c:v>
                  </c:pt>
                  <c:pt idx="4">
                    <c:v>4 MOIS</c:v>
                  </c:pt>
                  <c:pt idx="5">
                    <c:v>7 MOIS</c:v>
                  </c:pt>
                </c:lvl>
                <c:lvl>
                  <c:pt idx="0">
                    <c:v>J10</c:v>
                  </c:pt>
                  <c:pt idx="3">
                    <c:v>J21</c:v>
                  </c:pt>
                </c:lvl>
                <c:lvl>
                  <c:pt idx="0">
                    <c:v>AC 1-MCP</c:v>
                  </c:pt>
                </c:lvl>
              </c:multiLvlStrCache>
            </c:multiLvlStrRef>
          </c:cat>
          <c:val>
            <c:numRef>
              <c:f>Graph!$B$7:$G$7</c:f>
              <c:numCache>
                <c:formatCode>0.0</c:formatCode>
                <c:ptCount val="6"/>
                <c:pt idx="0">
                  <c:v>5.6000000000000005</c:v>
                </c:pt>
                <c:pt idx="1">
                  <c:v>5.4333333333333655</c:v>
                </c:pt>
                <c:pt idx="2">
                  <c:v>4.666666666666667</c:v>
                </c:pt>
                <c:pt idx="3">
                  <c:v>5.2666666666666684</c:v>
                </c:pt>
                <c:pt idx="4">
                  <c:v>5.166666666666667</c:v>
                </c:pt>
                <c:pt idx="5">
                  <c:v>4.7333333333333591</c:v>
                </c:pt>
              </c:numCache>
            </c:numRef>
          </c:val>
        </c:ser>
        <c:axId val="73850880"/>
        <c:axId val="73852416"/>
      </c:barChart>
      <c:catAx>
        <c:axId val="73850880"/>
        <c:scaling>
          <c:orientation val="minMax"/>
        </c:scaling>
        <c:axPos val="b"/>
        <c:tickLblPos val="nextTo"/>
        <c:crossAx val="73852416"/>
        <c:crosses val="autoZero"/>
        <c:auto val="1"/>
        <c:lblAlgn val="ctr"/>
        <c:lblOffset val="100"/>
      </c:catAx>
      <c:valAx>
        <c:axId val="73852416"/>
        <c:scaling>
          <c:orientation val="minMax"/>
          <c:min val="2"/>
        </c:scaling>
        <c:axPos val="l"/>
        <c:majorGridlines/>
        <c:numFmt formatCode="0" sourceLinked="0"/>
        <c:tickLblPos val="nextTo"/>
        <c:crossAx val="73850880"/>
        <c:crosses val="autoZero"/>
        <c:crossBetween val="between"/>
        <c:majorUnit val="2"/>
      </c:valAx>
    </c:plotArea>
    <c:plotVisOnly val="1"/>
  </c:chart>
  <c:externalData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 smtClean="0"/>
              <a:t>Composés</a:t>
            </a:r>
            <a:r>
              <a:rPr lang="fr-FR" b="0" baseline="0" dirty="0" smtClean="0"/>
              <a:t> volatils totaux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Graph!$A$13</c:f>
              <c:strCache>
                <c:ptCount val="1"/>
                <c:pt idx="0">
                  <c:v>TT</c:v>
                </c:pt>
              </c:strCache>
            </c:strRef>
          </c:tx>
          <c:spPr>
            <a:solidFill>
              <a:schemeClr val="accent2"/>
            </a:solidFill>
          </c:spPr>
          <c:dPt>
            <c:idx val="3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4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5"/>
            <c:spPr>
              <a:solidFill>
                <a:schemeClr val="accent2">
                  <a:lumMod val="50000"/>
                </a:schemeClr>
              </a:solidFill>
            </c:spPr>
          </c:dPt>
          <c:errBars>
            <c:errBarType val="both"/>
            <c:errValType val="cust"/>
            <c:plus>
              <c:numRef>
                <c:f>Graph!$B$25:$G$25</c:f>
                <c:numCache>
                  <c:formatCode>General</c:formatCode>
                  <c:ptCount val="6"/>
                  <c:pt idx="0">
                    <c:v>221.49503522632668</c:v>
                  </c:pt>
                  <c:pt idx="1">
                    <c:v>611.73977751008385</c:v>
                  </c:pt>
                  <c:pt idx="2">
                    <c:v>300.42067465531761</c:v>
                  </c:pt>
                  <c:pt idx="3">
                    <c:v>586.63504423243933</c:v>
                  </c:pt>
                  <c:pt idx="4">
                    <c:v>202.15396766602478</c:v>
                  </c:pt>
                  <c:pt idx="5">
                    <c:v>206.91640005814725</c:v>
                  </c:pt>
                </c:numCache>
              </c:numRef>
            </c:plus>
            <c:minus>
              <c:numRef>
                <c:f>Graph!$B$25:$G$25</c:f>
                <c:numCache>
                  <c:formatCode>General</c:formatCode>
                  <c:ptCount val="6"/>
                  <c:pt idx="0">
                    <c:v>221.49503522632668</c:v>
                  </c:pt>
                  <c:pt idx="1">
                    <c:v>611.73977751008385</c:v>
                  </c:pt>
                  <c:pt idx="2">
                    <c:v>300.42067465531761</c:v>
                  </c:pt>
                  <c:pt idx="3">
                    <c:v>586.63504423243933</c:v>
                  </c:pt>
                  <c:pt idx="4">
                    <c:v>202.15396766602478</c:v>
                  </c:pt>
                  <c:pt idx="5">
                    <c:v>206.91640005814725</c:v>
                  </c:pt>
                </c:numCache>
              </c:numRef>
            </c:minus>
          </c:errBars>
          <c:cat>
            <c:multiLvlStrRef>
              <c:f>Graph!$B$2:$G$4</c:f>
              <c:multiLvlStrCache>
                <c:ptCount val="6"/>
                <c:lvl>
                  <c:pt idx="0">
                    <c:v>3 MOIS</c:v>
                  </c:pt>
                  <c:pt idx="1">
                    <c:v>4 MOIS</c:v>
                  </c:pt>
                  <c:pt idx="2">
                    <c:v>7 MOIS</c:v>
                  </c:pt>
                  <c:pt idx="3">
                    <c:v>3 MOIS</c:v>
                  </c:pt>
                  <c:pt idx="4">
                    <c:v>4 MOIS</c:v>
                  </c:pt>
                  <c:pt idx="5">
                    <c:v>7 MOIS</c:v>
                  </c:pt>
                </c:lvl>
                <c:lvl>
                  <c:pt idx="0">
                    <c:v>J10</c:v>
                  </c:pt>
                  <c:pt idx="3">
                    <c:v>J21</c:v>
                  </c:pt>
                </c:lvl>
                <c:lvl>
                  <c:pt idx="0">
                    <c:v>AC 1-MCP</c:v>
                  </c:pt>
                </c:lvl>
              </c:multiLvlStrCache>
            </c:multiLvlStrRef>
          </c:cat>
          <c:val>
            <c:numRef>
              <c:f>Graph!$B$13:$G$13</c:f>
              <c:numCache>
                <c:formatCode>0.0</c:formatCode>
                <c:ptCount val="6"/>
                <c:pt idx="0">
                  <c:v>2424.8038473882652</c:v>
                </c:pt>
                <c:pt idx="1">
                  <c:v>2138.5936161751556</c:v>
                </c:pt>
                <c:pt idx="2">
                  <c:v>1896.2558189467563</c:v>
                </c:pt>
                <c:pt idx="3">
                  <c:v>1991.8273029044442</c:v>
                </c:pt>
                <c:pt idx="4">
                  <c:v>2298.062394221572</c:v>
                </c:pt>
                <c:pt idx="5">
                  <c:v>1924.1959555406261</c:v>
                </c:pt>
              </c:numCache>
            </c:numRef>
          </c:val>
        </c:ser>
        <c:axId val="75553408"/>
        <c:axId val="75559296"/>
      </c:barChart>
      <c:catAx>
        <c:axId val="75553408"/>
        <c:scaling>
          <c:orientation val="minMax"/>
        </c:scaling>
        <c:axPos val="b"/>
        <c:tickLblPos val="nextTo"/>
        <c:crossAx val="75559296"/>
        <c:crosses val="autoZero"/>
        <c:auto val="1"/>
        <c:lblAlgn val="ctr"/>
        <c:lblOffset val="100"/>
      </c:catAx>
      <c:valAx>
        <c:axId val="75559296"/>
        <c:scaling>
          <c:orientation val="minMax"/>
          <c:min val="0"/>
        </c:scaling>
        <c:axPos val="l"/>
        <c:majorGridlines/>
        <c:numFmt formatCode="0" sourceLinked="0"/>
        <c:tickLblPos val="nextTo"/>
        <c:crossAx val="75553408"/>
        <c:crosses val="autoZero"/>
        <c:crossBetween val="between"/>
      </c:valAx>
    </c:plotArea>
    <c:plotVisOnly val="1"/>
  </c:chart>
  <c:externalData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 smtClean="0"/>
              <a:t>Alcools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Graph!$A$8</c:f>
              <c:strCache>
                <c:ptCount val="1"/>
                <c:pt idx="0">
                  <c:v>ALC</c:v>
                </c:pt>
              </c:strCache>
            </c:strRef>
          </c:tx>
          <c:spPr>
            <a:solidFill>
              <a:schemeClr val="accent2"/>
            </a:solidFill>
          </c:spPr>
          <c:dPt>
            <c:idx val="3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4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5"/>
            <c:spPr>
              <a:solidFill>
                <a:schemeClr val="accent2">
                  <a:lumMod val="50000"/>
                </a:schemeClr>
              </a:solidFill>
            </c:spPr>
          </c:dPt>
          <c:errBars>
            <c:errBarType val="both"/>
            <c:errValType val="cust"/>
            <c:plus>
              <c:numRef>
                <c:f>Graph!$B$20:$G$20</c:f>
                <c:numCache>
                  <c:formatCode>General</c:formatCode>
                  <c:ptCount val="6"/>
                  <c:pt idx="0">
                    <c:v>61.767740156675501</c:v>
                  </c:pt>
                  <c:pt idx="1">
                    <c:v>461.08824244716169</c:v>
                  </c:pt>
                  <c:pt idx="2">
                    <c:v>314.84833370289869</c:v>
                  </c:pt>
                  <c:pt idx="3">
                    <c:v>329.72132233880899</c:v>
                  </c:pt>
                  <c:pt idx="4">
                    <c:v>154.11386415564192</c:v>
                  </c:pt>
                  <c:pt idx="5">
                    <c:v>56.921263911854425</c:v>
                  </c:pt>
                </c:numCache>
              </c:numRef>
            </c:plus>
            <c:minus>
              <c:numRef>
                <c:f>Graph!$B$20:$G$20</c:f>
                <c:numCache>
                  <c:formatCode>General</c:formatCode>
                  <c:ptCount val="6"/>
                  <c:pt idx="0">
                    <c:v>61.767740156675501</c:v>
                  </c:pt>
                  <c:pt idx="1">
                    <c:v>461.08824244716169</c:v>
                  </c:pt>
                  <c:pt idx="2">
                    <c:v>314.84833370289869</c:v>
                  </c:pt>
                  <c:pt idx="3">
                    <c:v>329.72132233880899</c:v>
                  </c:pt>
                  <c:pt idx="4">
                    <c:v>154.11386415564192</c:v>
                  </c:pt>
                  <c:pt idx="5">
                    <c:v>56.921263911854425</c:v>
                  </c:pt>
                </c:numCache>
              </c:numRef>
            </c:minus>
          </c:errBars>
          <c:cat>
            <c:multiLvlStrRef>
              <c:f>Graph!$B$2:$G$4</c:f>
              <c:multiLvlStrCache>
                <c:ptCount val="6"/>
                <c:lvl>
                  <c:pt idx="0">
                    <c:v>3 MOIS</c:v>
                  </c:pt>
                  <c:pt idx="1">
                    <c:v>4 MOIS</c:v>
                  </c:pt>
                  <c:pt idx="2">
                    <c:v>7 MOIS</c:v>
                  </c:pt>
                  <c:pt idx="3">
                    <c:v>3 MOIS</c:v>
                  </c:pt>
                  <c:pt idx="4">
                    <c:v>4 MOIS</c:v>
                  </c:pt>
                  <c:pt idx="5">
                    <c:v>7 MOIS</c:v>
                  </c:pt>
                </c:lvl>
                <c:lvl>
                  <c:pt idx="0">
                    <c:v>J10</c:v>
                  </c:pt>
                  <c:pt idx="3">
                    <c:v>J21</c:v>
                  </c:pt>
                </c:lvl>
                <c:lvl>
                  <c:pt idx="0">
                    <c:v>AC 1-MCP</c:v>
                  </c:pt>
                </c:lvl>
              </c:multiLvlStrCache>
            </c:multiLvlStrRef>
          </c:cat>
          <c:val>
            <c:numRef>
              <c:f>Graph!$B$8:$G$8</c:f>
              <c:numCache>
                <c:formatCode>0.0</c:formatCode>
                <c:ptCount val="6"/>
                <c:pt idx="0">
                  <c:v>900.10847185355851</c:v>
                </c:pt>
                <c:pt idx="1">
                  <c:v>792.24002211970446</c:v>
                </c:pt>
                <c:pt idx="2">
                  <c:v>642.73225347233608</c:v>
                </c:pt>
                <c:pt idx="3">
                  <c:v>845.50370527957489</c:v>
                </c:pt>
                <c:pt idx="4">
                  <c:v>650.55855797063555</c:v>
                </c:pt>
                <c:pt idx="5">
                  <c:v>423.66056716486139</c:v>
                </c:pt>
              </c:numCache>
            </c:numRef>
          </c:val>
        </c:ser>
        <c:axId val="82146432"/>
        <c:axId val="82147968"/>
      </c:barChart>
      <c:catAx>
        <c:axId val="82146432"/>
        <c:scaling>
          <c:orientation val="minMax"/>
        </c:scaling>
        <c:axPos val="b"/>
        <c:tickLblPos val="nextTo"/>
        <c:crossAx val="82147968"/>
        <c:crosses val="autoZero"/>
        <c:auto val="1"/>
        <c:lblAlgn val="ctr"/>
        <c:lblOffset val="100"/>
      </c:catAx>
      <c:valAx>
        <c:axId val="82147968"/>
        <c:scaling>
          <c:orientation val="minMax"/>
          <c:min val="0"/>
        </c:scaling>
        <c:axPos val="l"/>
        <c:majorGridlines/>
        <c:numFmt formatCode="0" sourceLinked="0"/>
        <c:tickLblPos val="nextTo"/>
        <c:crossAx val="82146432"/>
        <c:crosses val="autoZero"/>
        <c:crossBetween val="between"/>
      </c:valAx>
    </c:plotArea>
    <c:plotVisOnly val="1"/>
  </c:chart>
  <c:externalData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 smtClean="0"/>
              <a:t>Esters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Graph!$A$10</c:f>
              <c:strCache>
                <c:ptCount val="1"/>
                <c:pt idx="0">
                  <c:v>EST</c:v>
                </c:pt>
              </c:strCache>
            </c:strRef>
          </c:tx>
          <c:spPr>
            <a:solidFill>
              <a:schemeClr val="accent2"/>
            </a:solidFill>
          </c:spPr>
          <c:dPt>
            <c:idx val="3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4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5"/>
            <c:spPr>
              <a:solidFill>
                <a:schemeClr val="accent2">
                  <a:lumMod val="50000"/>
                </a:schemeClr>
              </a:solidFill>
            </c:spPr>
          </c:dPt>
          <c:errBars>
            <c:errBarType val="both"/>
            <c:errValType val="cust"/>
            <c:plus>
              <c:numRef>
                <c:f>Graph!$B$22:$G$22</c:f>
                <c:numCache>
                  <c:formatCode>General</c:formatCode>
                  <c:ptCount val="6"/>
                  <c:pt idx="0">
                    <c:v>29.764926082321427</c:v>
                  </c:pt>
                  <c:pt idx="1">
                    <c:v>68.865258235012647</c:v>
                  </c:pt>
                  <c:pt idx="2">
                    <c:v>4.7327531295569312</c:v>
                  </c:pt>
                  <c:pt idx="3">
                    <c:v>45.753265881844165</c:v>
                  </c:pt>
                  <c:pt idx="4">
                    <c:v>35.774975518521096</c:v>
                  </c:pt>
                  <c:pt idx="5">
                    <c:v>8.3243616005352319</c:v>
                  </c:pt>
                </c:numCache>
              </c:numRef>
            </c:plus>
            <c:minus>
              <c:numRef>
                <c:f>Graph!$B$22:$G$22</c:f>
                <c:numCache>
                  <c:formatCode>General</c:formatCode>
                  <c:ptCount val="6"/>
                  <c:pt idx="0">
                    <c:v>29.764926082321427</c:v>
                  </c:pt>
                  <c:pt idx="1">
                    <c:v>68.865258235012647</c:v>
                  </c:pt>
                  <c:pt idx="2">
                    <c:v>4.7327531295569312</c:v>
                  </c:pt>
                  <c:pt idx="3">
                    <c:v>45.753265881844165</c:v>
                  </c:pt>
                  <c:pt idx="4">
                    <c:v>35.774975518521096</c:v>
                  </c:pt>
                  <c:pt idx="5">
                    <c:v>8.3243616005352319</c:v>
                  </c:pt>
                </c:numCache>
              </c:numRef>
            </c:minus>
          </c:errBars>
          <c:cat>
            <c:multiLvlStrRef>
              <c:f>Graph!$B$2:$G$4</c:f>
              <c:multiLvlStrCache>
                <c:ptCount val="6"/>
                <c:lvl>
                  <c:pt idx="0">
                    <c:v>3 MOIS</c:v>
                  </c:pt>
                  <c:pt idx="1">
                    <c:v>4 MOIS</c:v>
                  </c:pt>
                  <c:pt idx="2">
                    <c:v>7 MOIS</c:v>
                  </c:pt>
                  <c:pt idx="3">
                    <c:v>3 MOIS</c:v>
                  </c:pt>
                  <c:pt idx="4">
                    <c:v>4 MOIS</c:v>
                  </c:pt>
                  <c:pt idx="5">
                    <c:v>7 MOIS</c:v>
                  </c:pt>
                </c:lvl>
                <c:lvl>
                  <c:pt idx="0">
                    <c:v>J10</c:v>
                  </c:pt>
                  <c:pt idx="3">
                    <c:v>J21</c:v>
                  </c:pt>
                </c:lvl>
                <c:lvl>
                  <c:pt idx="0">
                    <c:v>AC 1-MCP</c:v>
                  </c:pt>
                </c:lvl>
              </c:multiLvlStrCache>
            </c:multiLvlStrRef>
          </c:cat>
          <c:val>
            <c:numRef>
              <c:f>Graph!$B$10:$G$10</c:f>
              <c:numCache>
                <c:formatCode>0.0</c:formatCode>
                <c:ptCount val="6"/>
                <c:pt idx="0">
                  <c:v>252.64020786911135</c:v>
                </c:pt>
                <c:pt idx="1">
                  <c:v>196.24037816405158</c:v>
                </c:pt>
                <c:pt idx="2">
                  <c:v>96.238372949593241</c:v>
                </c:pt>
                <c:pt idx="3">
                  <c:v>225.91478901008907</c:v>
                </c:pt>
                <c:pt idx="4">
                  <c:v>179.88286152046294</c:v>
                </c:pt>
                <c:pt idx="5">
                  <c:v>78.691678450593756</c:v>
                </c:pt>
              </c:numCache>
            </c:numRef>
          </c:val>
        </c:ser>
        <c:axId val="82165120"/>
        <c:axId val="82179200"/>
      </c:barChart>
      <c:catAx>
        <c:axId val="82165120"/>
        <c:scaling>
          <c:orientation val="minMax"/>
        </c:scaling>
        <c:axPos val="b"/>
        <c:tickLblPos val="nextTo"/>
        <c:crossAx val="82179200"/>
        <c:crosses val="autoZero"/>
        <c:auto val="1"/>
        <c:lblAlgn val="ctr"/>
        <c:lblOffset val="100"/>
      </c:catAx>
      <c:valAx>
        <c:axId val="82179200"/>
        <c:scaling>
          <c:orientation val="minMax"/>
          <c:min val="0"/>
        </c:scaling>
        <c:axPos val="l"/>
        <c:majorGridlines/>
        <c:numFmt formatCode="0" sourceLinked="0"/>
        <c:tickLblPos val="nextTo"/>
        <c:crossAx val="82165120"/>
        <c:crosses val="autoZero"/>
        <c:crossBetween val="between"/>
      </c:valAx>
    </c:plotArea>
    <c:plotVisOnly val="1"/>
  </c:chart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 smtClean="0"/>
              <a:t>Composés en C</a:t>
            </a:r>
            <a:r>
              <a:rPr lang="fr-FR" b="0" baseline="-25000" dirty="0" smtClean="0"/>
              <a:t>6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Graph!$A$9</c:f>
              <c:strCache>
                <c:ptCount val="1"/>
                <c:pt idx="0">
                  <c:v>C6</c:v>
                </c:pt>
              </c:strCache>
            </c:strRef>
          </c:tx>
          <c:spPr>
            <a:solidFill>
              <a:schemeClr val="accent2"/>
            </a:solidFill>
          </c:spPr>
          <c:dPt>
            <c:idx val="3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4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5"/>
            <c:spPr>
              <a:solidFill>
                <a:schemeClr val="accent2">
                  <a:lumMod val="50000"/>
                </a:schemeClr>
              </a:solidFill>
            </c:spPr>
          </c:dPt>
          <c:errBars>
            <c:errBarType val="both"/>
            <c:errValType val="cust"/>
            <c:plus>
              <c:numRef>
                <c:f>Graph!$B$21:$G$21</c:f>
                <c:numCache>
                  <c:formatCode>General</c:formatCode>
                  <c:ptCount val="6"/>
                  <c:pt idx="0">
                    <c:v>220.91767108144688</c:v>
                  </c:pt>
                  <c:pt idx="1">
                    <c:v>99.620761472218149</c:v>
                  </c:pt>
                  <c:pt idx="2">
                    <c:v>179.82913852980539</c:v>
                  </c:pt>
                  <c:pt idx="3">
                    <c:v>237.16679210752278</c:v>
                  </c:pt>
                  <c:pt idx="4">
                    <c:v>118.52513730612375</c:v>
                  </c:pt>
                  <c:pt idx="5">
                    <c:v>208.20323660744324</c:v>
                  </c:pt>
                </c:numCache>
              </c:numRef>
            </c:plus>
            <c:minus>
              <c:numRef>
                <c:f>Graph!$B$21:$G$21</c:f>
                <c:numCache>
                  <c:formatCode>General</c:formatCode>
                  <c:ptCount val="6"/>
                  <c:pt idx="0">
                    <c:v>220.91767108144688</c:v>
                  </c:pt>
                  <c:pt idx="1">
                    <c:v>99.620761472218149</c:v>
                  </c:pt>
                  <c:pt idx="2">
                    <c:v>179.82913852980539</c:v>
                  </c:pt>
                  <c:pt idx="3">
                    <c:v>237.16679210752278</c:v>
                  </c:pt>
                  <c:pt idx="4">
                    <c:v>118.52513730612375</c:v>
                  </c:pt>
                  <c:pt idx="5">
                    <c:v>208.20323660744324</c:v>
                  </c:pt>
                </c:numCache>
              </c:numRef>
            </c:minus>
          </c:errBars>
          <c:cat>
            <c:multiLvlStrRef>
              <c:f>Graph!$B$2:$G$4</c:f>
              <c:multiLvlStrCache>
                <c:ptCount val="6"/>
                <c:lvl>
                  <c:pt idx="0">
                    <c:v>3 MOIS</c:v>
                  </c:pt>
                  <c:pt idx="1">
                    <c:v>4 MOIS</c:v>
                  </c:pt>
                  <c:pt idx="2">
                    <c:v>7 MOIS</c:v>
                  </c:pt>
                  <c:pt idx="3">
                    <c:v>3 MOIS</c:v>
                  </c:pt>
                  <c:pt idx="4">
                    <c:v>4 MOIS</c:v>
                  </c:pt>
                  <c:pt idx="5">
                    <c:v>7 MOIS</c:v>
                  </c:pt>
                </c:lvl>
                <c:lvl>
                  <c:pt idx="0">
                    <c:v>J10</c:v>
                  </c:pt>
                  <c:pt idx="3">
                    <c:v>J21</c:v>
                  </c:pt>
                </c:lvl>
                <c:lvl>
                  <c:pt idx="0">
                    <c:v>AC 1-MCP</c:v>
                  </c:pt>
                </c:lvl>
              </c:multiLvlStrCache>
            </c:multiLvlStrRef>
          </c:cat>
          <c:val>
            <c:numRef>
              <c:f>Graph!$B$9:$G$9</c:f>
              <c:numCache>
                <c:formatCode>0.0</c:formatCode>
                <c:ptCount val="6"/>
                <c:pt idx="0">
                  <c:v>1133.6470052725836</c:v>
                </c:pt>
                <c:pt idx="1">
                  <c:v>1014.5452503132824</c:v>
                </c:pt>
                <c:pt idx="2">
                  <c:v>984.81731283355248</c:v>
                </c:pt>
                <c:pt idx="3">
                  <c:v>794.76919234151171</c:v>
                </c:pt>
                <c:pt idx="4">
                  <c:v>1319.4137953996101</c:v>
                </c:pt>
                <c:pt idx="5">
                  <c:v>1301.6304963837508</c:v>
                </c:pt>
              </c:numCache>
            </c:numRef>
          </c:val>
        </c:ser>
        <c:axId val="83396480"/>
        <c:axId val="83398016"/>
      </c:barChart>
      <c:catAx>
        <c:axId val="83396480"/>
        <c:scaling>
          <c:orientation val="minMax"/>
        </c:scaling>
        <c:axPos val="b"/>
        <c:tickLblPos val="nextTo"/>
        <c:crossAx val="83398016"/>
        <c:crosses val="autoZero"/>
        <c:auto val="1"/>
        <c:lblAlgn val="ctr"/>
        <c:lblOffset val="100"/>
      </c:catAx>
      <c:valAx>
        <c:axId val="83398016"/>
        <c:scaling>
          <c:orientation val="minMax"/>
          <c:min val="0"/>
        </c:scaling>
        <c:axPos val="l"/>
        <c:majorGridlines/>
        <c:numFmt formatCode="0" sourceLinked="0"/>
        <c:tickLblPos val="nextTo"/>
        <c:crossAx val="83396480"/>
        <c:crosses val="autoZero"/>
        <c:crossBetween val="between"/>
      </c:valAx>
    </c:plotArea>
    <c:plotVisOnly val="1"/>
  </c:chart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b="0"/>
            </a:pPr>
            <a:r>
              <a:rPr lang="fr-FR" b="0" dirty="0" smtClean="0"/>
              <a:t>IR (%</a:t>
            </a:r>
            <a:r>
              <a:rPr lang="fr-FR" b="0" dirty="0" err="1" smtClean="0"/>
              <a:t>Brix</a:t>
            </a:r>
            <a:r>
              <a:rPr lang="fr-FR" b="0" dirty="0" smtClean="0"/>
              <a:t>)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'ACD vs MCP'!$A$7</c:f>
              <c:strCache>
                <c:ptCount val="1"/>
                <c:pt idx="0">
                  <c:v>IR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'ACD vs MCP'!$B$21:$J$21</c:f>
                <c:numCache>
                  <c:formatCode>General</c:formatCode>
                  <c:ptCount val="9"/>
                  <c:pt idx="0">
                    <c:v>0.19999999999990944</c:v>
                  </c:pt>
                  <c:pt idx="1">
                    <c:v>5.7735026918962533E-2</c:v>
                  </c:pt>
                  <c:pt idx="2">
                    <c:v>0.25166114784235677</c:v>
                  </c:pt>
                  <c:pt idx="3">
                    <c:v>0.15275252316531129</c:v>
                  </c:pt>
                  <c:pt idx="4">
                    <c:v>0.30550504633025038</c:v>
                  </c:pt>
                  <c:pt idx="5">
                    <c:v>0.25166114784235677</c:v>
                  </c:pt>
                  <c:pt idx="6">
                    <c:v>0.36055512754639263</c:v>
                  </c:pt>
                  <c:pt idx="7">
                    <c:v>0.11547005383792475</c:v>
                  </c:pt>
                  <c:pt idx="8">
                    <c:v>0.28867513459478006</c:v>
                  </c:pt>
                </c:numCache>
              </c:numRef>
            </c:plus>
            <c:minus>
              <c:numRef>
                <c:f>'ACD vs MCP'!$B$21:$J$21</c:f>
                <c:numCache>
                  <c:formatCode>General</c:formatCode>
                  <c:ptCount val="9"/>
                  <c:pt idx="0">
                    <c:v>0.19999999999990944</c:v>
                  </c:pt>
                  <c:pt idx="1">
                    <c:v>5.7735026918962533E-2</c:v>
                  </c:pt>
                  <c:pt idx="2">
                    <c:v>0.25166114784235677</c:v>
                  </c:pt>
                  <c:pt idx="3">
                    <c:v>0.15275252316531129</c:v>
                  </c:pt>
                  <c:pt idx="4">
                    <c:v>0.30550504633025038</c:v>
                  </c:pt>
                  <c:pt idx="5">
                    <c:v>0.25166114784235677</c:v>
                  </c:pt>
                  <c:pt idx="6">
                    <c:v>0.36055512754639263</c:v>
                  </c:pt>
                  <c:pt idx="7">
                    <c:v>0.11547005383792475</c:v>
                  </c:pt>
                  <c:pt idx="8">
                    <c:v>0.28867513459478006</c:v>
                  </c:pt>
                </c:numCache>
              </c:numRef>
            </c:minus>
          </c:errBars>
          <c:cat>
            <c:multiLvlStrRef>
              <c:f>'ACD vs MCP'!$B$3:$J$5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TEM</c:v>
                  </c:pt>
                  <c:pt idx="4">
                    <c:v>1-MCP</c:v>
                  </c:pt>
                  <c:pt idx="5">
                    <c:v>TEM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'ACD vs MCP'!$B$7:$J$7</c:f>
              <c:numCache>
                <c:formatCode>0.0</c:formatCode>
                <c:ptCount val="9"/>
                <c:pt idx="0">
                  <c:v>13.5</c:v>
                </c:pt>
                <c:pt idx="1">
                  <c:v>14.166666666666707</c:v>
                </c:pt>
                <c:pt idx="2">
                  <c:v>14.533333333333333</c:v>
                </c:pt>
                <c:pt idx="3">
                  <c:v>14.533333333333333</c:v>
                </c:pt>
                <c:pt idx="4">
                  <c:v>14.633333333333335</c:v>
                </c:pt>
                <c:pt idx="5">
                  <c:v>13.433333333333332</c:v>
                </c:pt>
                <c:pt idx="6">
                  <c:v>14.200000000000001</c:v>
                </c:pt>
                <c:pt idx="7">
                  <c:v>14.566666666666716</c:v>
                </c:pt>
                <c:pt idx="8">
                  <c:v>14.233333333333333</c:v>
                </c:pt>
              </c:numCache>
            </c:numRef>
          </c:val>
        </c:ser>
        <c:axId val="83713024"/>
        <c:axId val="83727104"/>
      </c:barChart>
      <c:catAx>
        <c:axId val="83713024"/>
        <c:scaling>
          <c:orientation val="minMax"/>
        </c:scaling>
        <c:axPos val="b"/>
        <c:tickLblPos val="nextTo"/>
        <c:crossAx val="83727104"/>
        <c:crosses val="autoZero"/>
        <c:auto val="1"/>
        <c:lblAlgn val="ctr"/>
        <c:lblOffset val="100"/>
      </c:catAx>
      <c:valAx>
        <c:axId val="83727104"/>
        <c:scaling>
          <c:orientation val="minMax"/>
          <c:min val="2"/>
        </c:scaling>
        <c:axPos val="l"/>
        <c:majorGridlines/>
        <c:numFmt formatCode="0" sourceLinked="0"/>
        <c:tickLblPos val="nextTo"/>
        <c:crossAx val="83713024"/>
        <c:crosses val="autoZero"/>
        <c:crossBetween val="between"/>
      </c:valAx>
    </c:plotArea>
    <c:plotVisOnly val="1"/>
  </c:chart>
  <c:externalData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b="0"/>
            </a:pPr>
            <a:r>
              <a:rPr lang="fr-FR" b="0" dirty="0" smtClean="0"/>
              <a:t>Acidité titrable (g </a:t>
            </a:r>
            <a:r>
              <a:rPr lang="fr-FR" b="0" dirty="0" err="1" smtClean="0"/>
              <a:t>ac</a:t>
            </a:r>
            <a:r>
              <a:rPr lang="fr-FR" b="0" dirty="0" smtClean="0"/>
              <a:t>. malique/L)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'ACD vs MCP'!$A$8</c:f>
              <c:strCache>
                <c:ptCount val="1"/>
                <c:pt idx="0">
                  <c:v>AT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'ACD vs MCP'!$B$22:$J$22</c:f>
                <c:numCache>
                  <c:formatCode>General</c:formatCode>
                  <c:ptCount val="9"/>
                  <c:pt idx="0">
                    <c:v>0.11547005383793418</c:v>
                  </c:pt>
                  <c:pt idx="1">
                    <c:v>0.60277137733418518</c:v>
                  </c:pt>
                  <c:pt idx="2">
                    <c:v>0.45092497528227676</c:v>
                  </c:pt>
                  <c:pt idx="3">
                    <c:v>0.9</c:v>
                  </c:pt>
                  <c:pt idx="4">
                    <c:v>0.87177978870813166</c:v>
                  </c:pt>
                  <c:pt idx="5">
                    <c:v>5.7735026918962533E-2</c:v>
                  </c:pt>
                  <c:pt idx="6">
                    <c:v>0.35118845842840657</c:v>
                  </c:pt>
                  <c:pt idx="7">
                    <c:v>0.63508529610859155</c:v>
                  </c:pt>
                  <c:pt idx="8">
                    <c:v>1.0148891565092155</c:v>
                  </c:pt>
                </c:numCache>
              </c:numRef>
            </c:plus>
            <c:minus>
              <c:numRef>
                <c:f>'ACD vs MCP'!$B$22:$J$22</c:f>
                <c:numCache>
                  <c:formatCode>General</c:formatCode>
                  <c:ptCount val="9"/>
                  <c:pt idx="0">
                    <c:v>0.11547005383793418</c:v>
                  </c:pt>
                  <c:pt idx="1">
                    <c:v>0.60277137733418518</c:v>
                  </c:pt>
                  <c:pt idx="2">
                    <c:v>0.45092497528227676</c:v>
                  </c:pt>
                  <c:pt idx="3">
                    <c:v>0.9</c:v>
                  </c:pt>
                  <c:pt idx="4">
                    <c:v>0.87177978870813166</c:v>
                  </c:pt>
                  <c:pt idx="5">
                    <c:v>5.7735026918962533E-2</c:v>
                  </c:pt>
                  <c:pt idx="6">
                    <c:v>0.35118845842840657</c:v>
                  </c:pt>
                  <c:pt idx="7">
                    <c:v>0.63508529610859155</c:v>
                  </c:pt>
                  <c:pt idx="8">
                    <c:v>1.0148891565092155</c:v>
                  </c:pt>
                </c:numCache>
              </c:numRef>
            </c:minus>
          </c:errBars>
          <c:cat>
            <c:multiLvlStrRef>
              <c:f>'ACD vs MCP'!$B$3:$J$5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TEM</c:v>
                  </c:pt>
                  <c:pt idx="4">
                    <c:v>1-MCP</c:v>
                  </c:pt>
                  <c:pt idx="5">
                    <c:v>TEM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'ACD vs MCP'!$B$8:$J$8</c:f>
              <c:numCache>
                <c:formatCode>0.0</c:formatCode>
                <c:ptCount val="9"/>
                <c:pt idx="0">
                  <c:v>7.3333333333333535</c:v>
                </c:pt>
                <c:pt idx="1">
                  <c:v>5.6333333333333515</c:v>
                </c:pt>
                <c:pt idx="2">
                  <c:v>7.7666666666666684</c:v>
                </c:pt>
                <c:pt idx="3">
                  <c:v>7.8666666666666671</c:v>
                </c:pt>
                <c:pt idx="4">
                  <c:v>7.9000000000000012</c:v>
                </c:pt>
                <c:pt idx="5">
                  <c:v>5.2333333333333591</c:v>
                </c:pt>
                <c:pt idx="6">
                  <c:v>7.0666666666666673</c:v>
                </c:pt>
                <c:pt idx="7">
                  <c:v>6.4333333333333655</c:v>
                </c:pt>
                <c:pt idx="8">
                  <c:v>7.9000000000000012</c:v>
                </c:pt>
              </c:numCache>
            </c:numRef>
          </c:val>
        </c:ser>
        <c:axId val="83775488"/>
        <c:axId val="83777024"/>
      </c:barChart>
      <c:catAx>
        <c:axId val="83775488"/>
        <c:scaling>
          <c:orientation val="minMax"/>
        </c:scaling>
        <c:axPos val="b"/>
        <c:tickLblPos val="nextTo"/>
        <c:crossAx val="83777024"/>
        <c:crosses val="autoZero"/>
        <c:auto val="1"/>
        <c:lblAlgn val="ctr"/>
        <c:lblOffset val="100"/>
      </c:catAx>
      <c:valAx>
        <c:axId val="83777024"/>
        <c:scaling>
          <c:orientation val="minMax"/>
          <c:min val="2"/>
        </c:scaling>
        <c:axPos val="l"/>
        <c:majorGridlines/>
        <c:numFmt formatCode="0" sourceLinked="0"/>
        <c:tickLblPos val="nextTo"/>
        <c:crossAx val="83775488"/>
        <c:crosses val="autoZero"/>
        <c:crossBetween val="between"/>
      </c:valAx>
    </c:plotArea>
    <c:plotVisOnly val="1"/>
  </c:chart>
  <c:externalData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 smtClean="0"/>
              <a:t>C</a:t>
            </a:r>
            <a:r>
              <a:rPr lang="fr-FR" b="0" baseline="-25000" dirty="0" smtClean="0"/>
              <a:t>2</a:t>
            </a:r>
            <a:r>
              <a:rPr lang="fr-FR" b="0" dirty="0" smtClean="0"/>
              <a:t>H</a:t>
            </a:r>
            <a:r>
              <a:rPr lang="fr-FR" b="0" baseline="-25000" dirty="0" smtClean="0"/>
              <a:t>4</a:t>
            </a:r>
            <a:r>
              <a:rPr lang="fr-FR" b="0" dirty="0" smtClean="0"/>
              <a:t> (µL/h/kg)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'ACD vs MCP'!$A$9</c:f>
              <c:strCache>
                <c:ptCount val="1"/>
                <c:pt idx="0">
                  <c:v>C2H4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'ACD vs MCP'!$B$23:$J$23</c:f>
                <c:numCache>
                  <c:formatCode>General</c:formatCode>
                  <c:ptCount val="9"/>
                  <c:pt idx="1">
                    <c:v>2.8330785916745125</c:v>
                  </c:pt>
                  <c:pt idx="2">
                    <c:v>1.2981339915441719</c:v>
                  </c:pt>
                  <c:pt idx="3">
                    <c:v>1.4035254146569998</c:v>
                  </c:pt>
                  <c:pt idx="4">
                    <c:v>1.7771611364194445E-2</c:v>
                  </c:pt>
                  <c:pt idx="5">
                    <c:v>3.1529495744743827</c:v>
                  </c:pt>
                  <c:pt idx="6">
                    <c:v>1.494848917084425</c:v>
                  </c:pt>
                  <c:pt idx="7">
                    <c:v>0.59136837093735206</c:v>
                  </c:pt>
                  <c:pt idx="8">
                    <c:v>0.12529504021187271</c:v>
                  </c:pt>
                </c:numCache>
              </c:numRef>
            </c:plus>
            <c:minus>
              <c:numRef>
                <c:f>'ACD vs MCP'!$B$23:$J$23</c:f>
                <c:numCache>
                  <c:formatCode>General</c:formatCode>
                  <c:ptCount val="9"/>
                  <c:pt idx="1">
                    <c:v>2.8330785916745125</c:v>
                  </c:pt>
                  <c:pt idx="2">
                    <c:v>1.2981339915441719</c:v>
                  </c:pt>
                  <c:pt idx="3">
                    <c:v>1.4035254146569998</c:v>
                  </c:pt>
                  <c:pt idx="4">
                    <c:v>1.7771611364194445E-2</c:v>
                  </c:pt>
                  <c:pt idx="5">
                    <c:v>3.1529495744743827</c:v>
                  </c:pt>
                  <c:pt idx="6">
                    <c:v>1.494848917084425</c:v>
                  </c:pt>
                  <c:pt idx="7">
                    <c:v>0.59136837093735206</c:v>
                  </c:pt>
                  <c:pt idx="8">
                    <c:v>0.12529504021187271</c:v>
                  </c:pt>
                </c:numCache>
              </c:numRef>
            </c:minus>
          </c:errBars>
          <c:cat>
            <c:multiLvlStrRef>
              <c:f>'ACD vs MCP'!$B$3:$J$5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TEM</c:v>
                  </c:pt>
                  <c:pt idx="4">
                    <c:v>1-MCP</c:v>
                  </c:pt>
                  <c:pt idx="5">
                    <c:v>TEM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'ACD vs MCP'!$B$9:$J$9</c:f>
              <c:numCache>
                <c:formatCode>0.0</c:formatCode>
                <c:ptCount val="9"/>
                <c:pt idx="0">
                  <c:v>4.75</c:v>
                </c:pt>
                <c:pt idx="1">
                  <c:v>64.766200346832022</c:v>
                </c:pt>
                <c:pt idx="2">
                  <c:v>34.077501999073888</c:v>
                </c:pt>
                <c:pt idx="3">
                  <c:v>22.988140883631054</c:v>
                </c:pt>
                <c:pt idx="4">
                  <c:v>0.32333362616836142</c:v>
                </c:pt>
                <c:pt idx="5">
                  <c:v>65.355784728148549</c:v>
                </c:pt>
                <c:pt idx="6">
                  <c:v>41.619209503217974</c:v>
                </c:pt>
                <c:pt idx="7">
                  <c:v>32.014559706702805</c:v>
                </c:pt>
                <c:pt idx="8">
                  <c:v>1.0420672950156933</c:v>
                </c:pt>
              </c:numCache>
            </c:numRef>
          </c:val>
        </c:ser>
        <c:axId val="83809024"/>
        <c:axId val="83810560"/>
      </c:barChart>
      <c:catAx>
        <c:axId val="83809024"/>
        <c:scaling>
          <c:orientation val="minMax"/>
        </c:scaling>
        <c:axPos val="b"/>
        <c:tickLblPos val="nextTo"/>
        <c:crossAx val="83810560"/>
        <c:crosses val="autoZero"/>
        <c:auto val="1"/>
        <c:lblAlgn val="ctr"/>
        <c:lblOffset val="100"/>
      </c:catAx>
      <c:valAx>
        <c:axId val="83810560"/>
        <c:scaling>
          <c:orientation val="minMax"/>
        </c:scaling>
        <c:axPos val="l"/>
        <c:majorGridlines/>
        <c:numFmt formatCode="0" sourceLinked="0"/>
        <c:tickLblPos val="nextTo"/>
        <c:crossAx val="83809024"/>
        <c:crosses val="autoZero"/>
        <c:crossBetween val="between"/>
      </c:valAx>
    </c:plotArea>
    <c:plotVisOnly val="1"/>
  </c:chart>
  <c:externalData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b="0" dirty="0" err="1" smtClean="0"/>
              <a:t>Fermeté</a:t>
            </a:r>
            <a:r>
              <a:rPr lang="en-US" b="0" dirty="0" smtClean="0"/>
              <a:t> (kg/cm²)</a:t>
            </a:r>
            <a:endParaRPr lang="en-US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'ACD vs MCP'!$A$6</c:f>
              <c:strCache>
                <c:ptCount val="1"/>
                <c:pt idx="0">
                  <c:v>Fermeté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'ACD vs MCP'!$B$20:$J$20</c:f>
                <c:numCache>
                  <c:formatCode>General</c:formatCode>
                  <c:ptCount val="9"/>
                  <c:pt idx="0">
                    <c:v>5.7735026918962526E-2</c:v>
                  </c:pt>
                  <c:pt idx="1">
                    <c:v>0.11547005383796495</c:v>
                  </c:pt>
                  <c:pt idx="2">
                    <c:v>0.15275252316526491</c:v>
                  </c:pt>
                  <c:pt idx="3">
                    <c:v>5.7735026918962526E-2</c:v>
                  </c:pt>
                  <c:pt idx="4">
                    <c:v>0.17320508075689195</c:v>
                  </c:pt>
                  <c:pt idx="5">
                    <c:v>0.23094010767582276</c:v>
                  </c:pt>
                  <c:pt idx="6">
                    <c:v>0.15202711895570886</c:v>
                  </c:pt>
                  <c:pt idx="7">
                    <c:v>0.16539952228585911</c:v>
                  </c:pt>
                  <c:pt idx="8">
                    <c:v>0.14965947742680324</c:v>
                  </c:pt>
                </c:numCache>
              </c:numRef>
            </c:plus>
            <c:minus>
              <c:numRef>
                <c:f>'ACD vs MCP'!$B$20:$J$20</c:f>
                <c:numCache>
                  <c:formatCode>General</c:formatCode>
                  <c:ptCount val="9"/>
                  <c:pt idx="0">
                    <c:v>5.7735026918962526E-2</c:v>
                  </c:pt>
                  <c:pt idx="1">
                    <c:v>0.11547005383796495</c:v>
                  </c:pt>
                  <c:pt idx="2">
                    <c:v>0.15275252316526491</c:v>
                  </c:pt>
                  <c:pt idx="3">
                    <c:v>5.7735026918962526E-2</c:v>
                  </c:pt>
                  <c:pt idx="4">
                    <c:v>0.17320508075689195</c:v>
                  </c:pt>
                  <c:pt idx="5">
                    <c:v>0.23094010767582276</c:v>
                  </c:pt>
                  <c:pt idx="6">
                    <c:v>0.15202711895570886</c:v>
                  </c:pt>
                  <c:pt idx="7">
                    <c:v>0.16539952228585911</c:v>
                  </c:pt>
                  <c:pt idx="8">
                    <c:v>0.14965947742680324</c:v>
                  </c:pt>
                </c:numCache>
              </c:numRef>
            </c:minus>
          </c:errBars>
          <c:cat>
            <c:multiLvlStrRef>
              <c:f>'ACD vs MCP'!$B$3:$J$5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TEM</c:v>
                  </c:pt>
                  <c:pt idx="4">
                    <c:v>1-MCP</c:v>
                  </c:pt>
                  <c:pt idx="5">
                    <c:v>TEM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'ACD vs MCP'!$B$6:$J$6</c:f>
              <c:numCache>
                <c:formatCode>0.0</c:formatCode>
                <c:ptCount val="9"/>
                <c:pt idx="0">
                  <c:v>8.3666666666667062</c:v>
                </c:pt>
                <c:pt idx="1">
                  <c:v>6.1333333333333471</c:v>
                </c:pt>
                <c:pt idx="2">
                  <c:v>7.7666666666666684</c:v>
                </c:pt>
                <c:pt idx="3">
                  <c:v>8.0333333333333332</c:v>
                </c:pt>
                <c:pt idx="4">
                  <c:v>8.2000000000000011</c:v>
                </c:pt>
                <c:pt idx="5">
                  <c:v>5.3666666666666671</c:v>
                </c:pt>
                <c:pt idx="6">
                  <c:v>7.3357142857142854</c:v>
                </c:pt>
                <c:pt idx="7">
                  <c:v>7.6589743589743415</c:v>
                </c:pt>
                <c:pt idx="8">
                  <c:v>8.1642857142857146</c:v>
                </c:pt>
              </c:numCache>
            </c:numRef>
          </c:val>
        </c:ser>
        <c:axId val="76654080"/>
        <c:axId val="76655616"/>
      </c:barChart>
      <c:catAx>
        <c:axId val="76654080"/>
        <c:scaling>
          <c:orientation val="minMax"/>
        </c:scaling>
        <c:axPos val="b"/>
        <c:tickLblPos val="nextTo"/>
        <c:crossAx val="76655616"/>
        <c:crosses val="autoZero"/>
        <c:auto val="1"/>
        <c:lblAlgn val="ctr"/>
        <c:lblOffset val="100"/>
      </c:catAx>
      <c:valAx>
        <c:axId val="76655616"/>
        <c:scaling>
          <c:orientation val="minMax"/>
          <c:min val="2"/>
        </c:scaling>
        <c:axPos val="l"/>
        <c:majorGridlines/>
        <c:numFmt formatCode="0" sourceLinked="0"/>
        <c:tickLblPos val="nextTo"/>
        <c:crossAx val="76654080"/>
        <c:crosses val="autoZero"/>
        <c:crossBetween val="between"/>
      </c:valAx>
    </c:plotArea>
    <c:plotVisOnly val="1"/>
  </c:chart>
  <c:externalData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b="0"/>
            </a:pPr>
            <a:r>
              <a:rPr lang="fr-FR" b="0" dirty="0" smtClean="0"/>
              <a:t>Alcools 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'ACD vs MCP'!$A$10</c:f>
              <c:strCache>
                <c:ptCount val="1"/>
                <c:pt idx="0">
                  <c:v>ALC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'ACD vs MCP'!$B$24:$J$24</c:f>
                <c:numCache>
                  <c:formatCode>General</c:formatCode>
                  <c:ptCount val="9"/>
                  <c:pt idx="0">
                    <c:v>232.90422579378478</c:v>
                  </c:pt>
                  <c:pt idx="1">
                    <c:v>545.17680045100155</c:v>
                  </c:pt>
                  <c:pt idx="2">
                    <c:v>61.704366705788857</c:v>
                  </c:pt>
                  <c:pt idx="3">
                    <c:v>266.32491988128805</c:v>
                  </c:pt>
                  <c:pt idx="4">
                    <c:v>159.87084951138624</c:v>
                  </c:pt>
                  <c:pt idx="5">
                    <c:v>67.004061969106587</c:v>
                  </c:pt>
                  <c:pt idx="6">
                    <c:v>374.03152530028575</c:v>
                  </c:pt>
                  <c:pt idx="7">
                    <c:v>94.860760382026584</c:v>
                  </c:pt>
                  <c:pt idx="8">
                    <c:v>20.990724982257689</c:v>
                  </c:pt>
                </c:numCache>
              </c:numRef>
            </c:plus>
            <c:minus>
              <c:numRef>
                <c:f>'ACD vs MCP'!$B$24:$J$24</c:f>
                <c:numCache>
                  <c:formatCode>General</c:formatCode>
                  <c:ptCount val="9"/>
                  <c:pt idx="0">
                    <c:v>232.90422579378478</c:v>
                  </c:pt>
                  <c:pt idx="1">
                    <c:v>545.17680045100155</c:v>
                  </c:pt>
                  <c:pt idx="2">
                    <c:v>61.704366705788857</c:v>
                  </c:pt>
                  <c:pt idx="3">
                    <c:v>266.32491988128805</c:v>
                  </c:pt>
                  <c:pt idx="4">
                    <c:v>159.87084951138624</c:v>
                  </c:pt>
                  <c:pt idx="5">
                    <c:v>67.004061969106587</c:v>
                  </c:pt>
                  <c:pt idx="6">
                    <c:v>374.03152530028575</c:v>
                  </c:pt>
                  <c:pt idx="7">
                    <c:v>94.860760382026584</c:v>
                  </c:pt>
                  <c:pt idx="8">
                    <c:v>20.990724982257689</c:v>
                  </c:pt>
                </c:numCache>
              </c:numRef>
            </c:minus>
          </c:errBars>
          <c:cat>
            <c:multiLvlStrRef>
              <c:f>'ACD vs MCP'!$B$3:$J$5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TEM</c:v>
                  </c:pt>
                  <c:pt idx="4">
                    <c:v>1-MCP</c:v>
                  </c:pt>
                  <c:pt idx="5">
                    <c:v>TEM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'ACD vs MCP'!$B$10:$J$10</c:f>
              <c:numCache>
                <c:formatCode>0.0</c:formatCode>
                <c:ptCount val="9"/>
                <c:pt idx="0">
                  <c:v>332.3136536742183</c:v>
                </c:pt>
                <c:pt idx="1">
                  <c:v>6344.5374684226081</c:v>
                </c:pt>
                <c:pt idx="2">
                  <c:v>4026.4620592626297</c:v>
                </c:pt>
                <c:pt idx="3">
                  <c:v>1565.9769547870155</c:v>
                </c:pt>
                <c:pt idx="4">
                  <c:v>1400.1683342180147</c:v>
                </c:pt>
                <c:pt idx="5">
                  <c:v>6851.8795563705726</c:v>
                </c:pt>
                <c:pt idx="6">
                  <c:v>3737.8803086039356</c:v>
                </c:pt>
                <c:pt idx="7">
                  <c:v>763.96307381486349</c:v>
                </c:pt>
                <c:pt idx="8">
                  <c:v>1407.8363942988694</c:v>
                </c:pt>
              </c:numCache>
            </c:numRef>
          </c:val>
        </c:ser>
        <c:axId val="83925632"/>
        <c:axId val="83935616"/>
      </c:barChart>
      <c:catAx>
        <c:axId val="83925632"/>
        <c:scaling>
          <c:orientation val="minMax"/>
        </c:scaling>
        <c:axPos val="b"/>
        <c:tickLblPos val="nextTo"/>
        <c:crossAx val="83935616"/>
        <c:crosses val="autoZero"/>
        <c:auto val="1"/>
        <c:lblAlgn val="ctr"/>
        <c:lblOffset val="100"/>
      </c:catAx>
      <c:valAx>
        <c:axId val="83935616"/>
        <c:scaling>
          <c:orientation val="minMax"/>
        </c:scaling>
        <c:axPos val="l"/>
        <c:majorGridlines/>
        <c:numFmt formatCode="0" sourceLinked="0"/>
        <c:tickLblPos val="nextTo"/>
        <c:crossAx val="83925632"/>
        <c:crosses val="autoZero"/>
        <c:crossBetween val="between"/>
      </c:valAx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/>
              <a:t>Fermeté </a:t>
            </a:r>
            <a:r>
              <a:rPr lang="fr-FR" b="0" dirty="0" smtClean="0"/>
              <a:t>(kg/cm²)</a:t>
            </a:r>
            <a:endParaRPr lang="fr-FR" b="0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'harvest et J10 sans ACD (2)'!$A$4</c:f>
              <c:strCache>
                <c:ptCount val="1"/>
                <c:pt idx="0">
                  <c:v>Fermeté (kg/cm²)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plus>
              <c:numRef>
                <c:f>'harvest et J10 sans ACD (2)'!$B$15:$F$15</c:f>
                <c:numCache>
                  <c:formatCode>General</c:formatCode>
                  <c:ptCount val="5"/>
                  <c:pt idx="0">
                    <c:v>0.39695017879380801</c:v>
                  </c:pt>
                  <c:pt idx="1">
                    <c:v>0.43247766197178172</c:v>
                  </c:pt>
                  <c:pt idx="2">
                    <c:v>0.24415141313631941</c:v>
                  </c:pt>
                  <c:pt idx="3">
                    <c:v>0.26980339301370881</c:v>
                  </c:pt>
                  <c:pt idx="4">
                    <c:v>0.32390180757811282</c:v>
                  </c:pt>
                </c:numCache>
              </c:numRef>
            </c:plus>
            <c:minus>
              <c:numRef>
                <c:f>'harvest et J10 sans ACD (2)'!$B$15:$F$15</c:f>
                <c:numCache>
                  <c:formatCode>General</c:formatCode>
                  <c:ptCount val="5"/>
                  <c:pt idx="0">
                    <c:v>0.39695017879380801</c:v>
                  </c:pt>
                  <c:pt idx="1">
                    <c:v>0.43247766197178172</c:v>
                  </c:pt>
                  <c:pt idx="2">
                    <c:v>0.24415141313631941</c:v>
                  </c:pt>
                  <c:pt idx="3">
                    <c:v>0.26980339301370881</c:v>
                  </c:pt>
                  <c:pt idx="4">
                    <c:v>0.32390180757811282</c:v>
                  </c:pt>
                </c:numCache>
              </c:numRef>
            </c:minus>
          </c:errBars>
          <c:cat>
            <c:multiLvlStrRef>
              <c:f>'harvest et J10 sans ACD (2)'!$B$2:$F$3</c:f>
              <c:multiLvlStrCache>
                <c:ptCount val="5"/>
                <c:lvl>
                  <c:pt idx="1">
                    <c:v>FN</c:v>
                  </c:pt>
                  <c:pt idx="2">
                    <c:v>AC</c:v>
                  </c:pt>
                  <c:pt idx="3">
                    <c:v>FN</c:v>
                  </c:pt>
                  <c:pt idx="4">
                    <c:v>AC</c:v>
                  </c:pt>
                </c:lvl>
                <c:lvl>
                  <c:pt idx="0">
                    <c:v>récolte</c:v>
                  </c:pt>
                  <c:pt idx="1">
                    <c:v>témoin</c:v>
                  </c:pt>
                  <c:pt idx="3">
                    <c:v>1-MCP</c:v>
                  </c:pt>
                </c:lvl>
              </c:multiLvlStrCache>
            </c:multiLvlStrRef>
          </c:cat>
          <c:val>
            <c:numRef>
              <c:f>'harvest et J10 sans ACD (2)'!$B$4:$F$4</c:f>
              <c:numCache>
                <c:formatCode>0.0</c:formatCode>
                <c:ptCount val="5"/>
                <c:pt idx="0">
                  <c:v>7.9077777777777776</c:v>
                </c:pt>
                <c:pt idx="1">
                  <c:v>6.056111111111111</c:v>
                </c:pt>
                <c:pt idx="2">
                  <c:v>7.5065306122448971</c:v>
                </c:pt>
                <c:pt idx="3">
                  <c:v>8.0384920634920629</c:v>
                </c:pt>
                <c:pt idx="4">
                  <c:v>7.8453333333333424</c:v>
                </c:pt>
              </c:numCache>
            </c:numRef>
          </c:val>
        </c:ser>
        <c:axId val="73565696"/>
        <c:axId val="73567232"/>
      </c:barChart>
      <c:catAx>
        <c:axId val="73565696"/>
        <c:scaling>
          <c:orientation val="minMax"/>
        </c:scaling>
        <c:axPos val="b"/>
        <c:tickLblPos val="nextTo"/>
        <c:crossAx val="73567232"/>
        <c:crosses val="autoZero"/>
        <c:auto val="1"/>
        <c:lblAlgn val="ctr"/>
        <c:lblOffset val="100"/>
      </c:catAx>
      <c:valAx>
        <c:axId val="73567232"/>
        <c:scaling>
          <c:orientation val="minMax"/>
          <c:min val="2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73565696"/>
        <c:crosses val="autoZero"/>
        <c:crossBetween val="between"/>
      </c:valAx>
    </c:plotArea>
    <c:plotVisOnly val="1"/>
  </c:chart>
  <c:externalData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b="0"/>
            </a:pPr>
            <a:r>
              <a:rPr lang="fr-FR" b="0" dirty="0" smtClean="0"/>
              <a:t>Composés en C</a:t>
            </a:r>
            <a:r>
              <a:rPr lang="fr-FR" b="0" baseline="-25000" dirty="0" smtClean="0"/>
              <a:t>6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'ACD vs MCP'!$A$11</c:f>
              <c:strCache>
                <c:ptCount val="1"/>
                <c:pt idx="0">
                  <c:v>C6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'ACD vs MCP'!$B$25:$J$25</c:f>
                <c:numCache>
                  <c:formatCode>General</c:formatCode>
                  <c:ptCount val="9"/>
                  <c:pt idx="0">
                    <c:v>373.25038240194965</c:v>
                  </c:pt>
                  <c:pt idx="1">
                    <c:v>987.7805037107205</c:v>
                  </c:pt>
                  <c:pt idx="2">
                    <c:v>18.962501080843825</c:v>
                  </c:pt>
                  <c:pt idx="3">
                    <c:v>467.06830610630107</c:v>
                  </c:pt>
                  <c:pt idx="4">
                    <c:v>266.77302683728863</c:v>
                  </c:pt>
                  <c:pt idx="5">
                    <c:v>999.21194443496756</c:v>
                  </c:pt>
                  <c:pt idx="6">
                    <c:v>312.01638048396995</c:v>
                  </c:pt>
                  <c:pt idx="7">
                    <c:v>73.560477921273517</c:v>
                  </c:pt>
                  <c:pt idx="8">
                    <c:v>122.45941630355857</c:v>
                  </c:pt>
                </c:numCache>
              </c:numRef>
            </c:plus>
            <c:minus>
              <c:numRef>
                <c:f>'ACD vs MCP'!$B$25:$J$25</c:f>
                <c:numCache>
                  <c:formatCode>General</c:formatCode>
                  <c:ptCount val="9"/>
                  <c:pt idx="0">
                    <c:v>373.25038240194965</c:v>
                  </c:pt>
                  <c:pt idx="1">
                    <c:v>987.7805037107205</c:v>
                  </c:pt>
                  <c:pt idx="2">
                    <c:v>18.962501080843825</c:v>
                  </c:pt>
                  <c:pt idx="3">
                    <c:v>467.06830610630107</c:v>
                  </c:pt>
                  <c:pt idx="4">
                    <c:v>266.77302683728863</c:v>
                  </c:pt>
                  <c:pt idx="5">
                    <c:v>999.21194443496756</c:v>
                  </c:pt>
                  <c:pt idx="6">
                    <c:v>312.01638048396995</c:v>
                  </c:pt>
                  <c:pt idx="7">
                    <c:v>73.560477921273517</c:v>
                  </c:pt>
                  <c:pt idx="8">
                    <c:v>122.45941630355857</c:v>
                  </c:pt>
                </c:numCache>
              </c:numRef>
            </c:minus>
          </c:errBars>
          <c:cat>
            <c:multiLvlStrRef>
              <c:f>'ACD vs MCP'!$B$3:$J$5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TEM</c:v>
                  </c:pt>
                  <c:pt idx="4">
                    <c:v>1-MCP</c:v>
                  </c:pt>
                  <c:pt idx="5">
                    <c:v>TEM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'ACD vs MCP'!$B$11:$J$11</c:f>
              <c:numCache>
                <c:formatCode>0.0</c:formatCode>
                <c:ptCount val="9"/>
                <c:pt idx="0">
                  <c:v>1446.5739663833795</c:v>
                </c:pt>
                <c:pt idx="1">
                  <c:v>7787.5370782666505</c:v>
                </c:pt>
                <c:pt idx="2">
                  <c:v>4850.9506788355311</c:v>
                </c:pt>
                <c:pt idx="3">
                  <c:v>1927.5460694097026</c:v>
                </c:pt>
                <c:pt idx="4">
                  <c:v>951.48160707818454</c:v>
                </c:pt>
                <c:pt idx="5">
                  <c:v>7476.0538048282406</c:v>
                </c:pt>
                <c:pt idx="6">
                  <c:v>3114.4255524681112</c:v>
                </c:pt>
                <c:pt idx="7">
                  <c:v>1512.6685376227681</c:v>
                </c:pt>
                <c:pt idx="8">
                  <c:v>848.99486680490929</c:v>
                </c:pt>
              </c:numCache>
            </c:numRef>
          </c:val>
        </c:ser>
        <c:axId val="83979648"/>
        <c:axId val="83989632"/>
      </c:barChart>
      <c:catAx>
        <c:axId val="83979648"/>
        <c:scaling>
          <c:orientation val="minMax"/>
        </c:scaling>
        <c:axPos val="b"/>
        <c:tickLblPos val="nextTo"/>
        <c:crossAx val="83989632"/>
        <c:crosses val="autoZero"/>
        <c:auto val="1"/>
        <c:lblAlgn val="ctr"/>
        <c:lblOffset val="100"/>
      </c:catAx>
      <c:valAx>
        <c:axId val="83989632"/>
        <c:scaling>
          <c:orientation val="minMax"/>
        </c:scaling>
        <c:axPos val="l"/>
        <c:majorGridlines/>
        <c:numFmt formatCode="0" sourceLinked="0"/>
        <c:tickLblPos val="nextTo"/>
        <c:crossAx val="83979648"/>
        <c:crosses val="autoZero"/>
        <c:crossBetween val="between"/>
      </c:valAx>
    </c:plotArea>
    <c:plotVisOnly val="1"/>
  </c:chart>
  <c:externalData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b="0"/>
            </a:pPr>
            <a:r>
              <a:rPr lang="fr-FR" b="0" dirty="0" smtClean="0"/>
              <a:t>Esters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'ACD vs MCP'!$A$12</c:f>
              <c:strCache>
                <c:ptCount val="1"/>
                <c:pt idx="0">
                  <c:v>EST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'ACD vs MCP'!$B$26:$J$26</c:f>
                <c:numCache>
                  <c:formatCode>General</c:formatCode>
                  <c:ptCount val="9"/>
                  <c:pt idx="0">
                    <c:v>185.77844259961742</c:v>
                  </c:pt>
                  <c:pt idx="1">
                    <c:v>291.124292057508</c:v>
                  </c:pt>
                  <c:pt idx="2">
                    <c:v>21.091207763849535</c:v>
                  </c:pt>
                  <c:pt idx="3">
                    <c:v>84.751498157819825</c:v>
                  </c:pt>
                  <c:pt idx="4">
                    <c:v>104.58817929588523</c:v>
                  </c:pt>
                  <c:pt idx="5">
                    <c:v>351.79425703908026</c:v>
                  </c:pt>
                  <c:pt idx="6">
                    <c:v>348.87471469391932</c:v>
                  </c:pt>
                  <c:pt idx="7">
                    <c:v>13.724570218854121</c:v>
                  </c:pt>
                  <c:pt idx="8">
                    <c:v>10.677066189427006</c:v>
                  </c:pt>
                </c:numCache>
              </c:numRef>
            </c:plus>
            <c:minus>
              <c:numRef>
                <c:f>'ACD vs MCP'!$B$26:$J$26</c:f>
                <c:numCache>
                  <c:formatCode>General</c:formatCode>
                  <c:ptCount val="9"/>
                  <c:pt idx="0">
                    <c:v>185.77844259961742</c:v>
                  </c:pt>
                  <c:pt idx="1">
                    <c:v>291.124292057508</c:v>
                  </c:pt>
                  <c:pt idx="2">
                    <c:v>21.091207763849535</c:v>
                  </c:pt>
                  <c:pt idx="3">
                    <c:v>84.751498157819825</c:v>
                  </c:pt>
                  <c:pt idx="4">
                    <c:v>104.58817929588523</c:v>
                  </c:pt>
                  <c:pt idx="5">
                    <c:v>351.79425703908026</c:v>
                  </c:pt>
                  <c:pt idx="6">
                    <c:v>348.87471469391932</c:v>
                  </c:pt>
                  <c:pt idx="7">
                    <c:v>13.724570218854121</c:v>
                  </c:pt>
                  <c:pt idx="8">
                    <c:v>10.677066189427006</c:v>
                  </c:pt>
                </c:numCache>
              </c:numRef>
            </c:minus>
          </c:errBars>
          <c:cat>
            <c:multiLvlStrRef>
              <c:f>'ACD vs MCP'!$B$3:$J$5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TEM</c:v>
                  </c:pt>
                  <c:pt idx="4">
                    <c:v>1-MCP</c:v>
                  </c:pt>
                  <c:pt idx="5">
                    <c:v>TEM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'ACD vs MCP'!$B$12:$J$12</c:f>
              <c:numCache>
                <c:formatCode>0.0</c:formatCode>
                <c:ptCount val="9"/>
                <c:pt idx="0">
                  <c:v>312.0492934753471</c:v>
                </c:pt>
                <c:pt idx="1">
                  <c:v>2164.8494363396612</c:v>
                </c:pt>
                <c:pt idx="2">
                  <c:v>2043.6526802972778</c:v>
                </c:pt>
                <c:pt idx="3">
                  <c:v>431.79223040823695</c:v>
                </c:pt>
                <c:pt idx="4">
                  <c:v>594.67552288128138</c:v>
                </c:pt>
                <c:pt idx="5">
                  <c:v>2657.0094180714709</c:v>
                </c:pt>
                <c:pt idx="6">
                  <c:v>1518.7345453772502</c:v>
                </c:pt>
                <c:pt idx="7">
                  <c:v>364.91195827855324</c:v>
                </c:pt>
                <c:pt idx="8">
                  <c:v>873.13452701708502</c:v>
                </c:pt>
              </c:numCache>
            </c:numRef>
          </c:val>
        </c:ser>
        <c:axId val="84021632"/>
        <c:axId val="84023168"/>
      </c:barChart>
      <c:catAx>
        <c:axId val="84021632"/>
        <c:scaling>
          <c:orientation val="minMax"/>
        </c:scaling>
        <c:axPos val="b"/>
        <c:tickLblPos val="nextTo"/>
        <c:crossAx val="84023168"/>
        <c:crosses val="autoZero"/>
        <c:auto val="1"/>
        <c:lblAlgn val="ctr"/>
        <c:lblOffset val="100"/>
      </c:catAx>
      <c:valAx>
        <c:axId val="84023168"/>
        <c:scaling>
          <c:orientation val="minMax"/>
        </c:scaling>
        <c:axPos val="l"/>
        <c:majorGridlines/>
        <c:numFmt formatCode="0" sourceLinked="0"/>
        <c:tickLblPos val="nextTo"/>
        <c:crossAx val="84021632"/>
        <c:crosses val="autoZero"/>
        <c:crossBetween val="between"/>
      </c:valAx>
    </c:plotArea>
    <c:plotVisOnly val="1"/>
  </c:chart>
  <c:externalData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b="0"/>
            </a:pPr>
            <a:r>
              <a:rPr lang="fr-FR" b="0" dirty="0" smtClean="0"/>
              <a:t>Composés</a:t>
            </a:r>
            <a:r>
              <a:rPr lang="fr-FR" b="0" baseline="0" dirty="0" smtClean="0"/>
              <a:t> volatils totaux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'ACD vs MCP'!$A$13</c:f>
              <c:strCache>
                <c:ptCount val="1"/>
                <c:pt idx="0">
                  <c:v>TT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'ACD vs MCP'!$B$27:$J$27</c:f>
                <c:numCache>
                  <c:formatCode>General</c:formatCode>
                  <c:ptCount val="9"/>
                  <c:pt idx="0">
                    <c:v>739.64132136995602</c:v>
                  </c:pt>
                  <c:pt idx="1">
                    <c:v>2327.7650174099981</c:v>
                  </c:pt>
                  <c:pt idx="2">
                    <c:v>295.55977690626668</c:v>
                  </c:pt>
                  <c:pt idx="3">
                    <c:v>560.98117277887854</c:v>
                  </c:pt>
                  <c:pt idx="4">
                    <c:v>137.11662079246952</c:v>
                  </c:pt>
                  <c:pt idx="5">
                    <c:v>1365.5811542641416</c:v>
                  </c:pt>
                  <c:pt idx="6">
                    <c:v>1561.9479289986325</c:v>
                  </c:pt>
                  <c:pt idx="7">
                    <c:v>43.230899872366074</c:v>
                  </c:pt>
                  <c:pt idx="8">
                    <c:v>268.76391046052959</c:v>
                  </c:pt>
                </c:numCache>
              </c:numRef>
            </c:plus>
            <c:minus>
              <c:numRef>
                <c:f>'ACD vs MCP'!$B$27:$J$27</c:f>
                <c:numCache>
                  <c:formatCode>General</c:formatCode>
                  <c:ptCount val="9"/>
                  <c:pt idx="0">
                    <c:v>739.64132136995602</c:v>
                  </c:pt>
                  <c:pt idx="1">
                    <c:v>2327.7650174099981</c:v>
                  </c:pt>
                  <c:pt idx="2">
                    <c:v>295.55977690626668</c:v>
                  </c:pt>
                  <c:pt idx="3">
                    <c:v>560.98117277887854</c:v>
                  </c:pt>
                  <c:pt idx="4">
                    <c:v>137.11662079246952</c:v>
                  </c:pt>
                  <c:pt idx="5">
                    <c:v>1365.5811542641416</c:v>
                  </c:pt>
                  <c:pt idx="6">
                    <c:v>1561.9479289986325</c:v>
                  </c:pt>
                  <c:pt idx="7">
                    <c:v>43.230899872366074</c:v>
                  </c:pt>
                  <c:pt idx="8">
                    <c:v>268.76391046052959</c:v>
                  </c:pt>
                </c:numCache>
              </c:numRef>
            </c:minus>
          </c:errBars>
          <c:cat>
            <c:multiLvlStrRef>
              <c:f>'ACD vs MCP'!$B$3:$J$5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TEM</c:v>
                  </c:pt>
                  <c:pt idx="4">
                    <c:v>1-MCP</c:v>
                  </c:pt>
                  <c:pt idx="5">
                    <c:v>TEM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'ACD vs MCP'!$B$13:$J$13</c:f>
              <c:numCache>
                <c:formatCode>0.0</c:formatCode>
                <c:ptCount val="9"/>
                <c:pt idx="0">
                  <c:v>2176.2542984145007</c:v>
                </c:pt>
                <c:pt idx="1">
                  <c:v>18023.252747766983</c:v>
                </c:pt>
                <c:pt idx="2">
                  <c:v>13011.7863494267</c:v>
                </c:pt>
                <c:pt idx="3">
                  <c:v>6180.4208466819136</c:v>
                </c:pt>
                <c:pt idx="4">
                  <c:v>3472.0515105717823</c:v>
                </c:pt>
                <c:pt idx="5">
                  <c:v>18406.96711459494</c:v>
                </c:pt>
                <c:pt idx="6">
                  <c:v>10282.973919465583</c:v>
                </c:pt>
                <c:pt idx="7">
                  <c:v>4650.6771312156834</c:v>
                </c:pt>
                <c:pt idx="8">
                  <c:v>4373.8424014307529</c:v>
                </c:pt>
              </c:numCache>
            </c:numRef>
          </c:val>
        </c:ser>
        <c:axId val="84063360"/>
        <c:axId val="84064896"/>
      </c:barChart>
      <c:catAx>
        <c:axId val="84063360"/>
        <c:scaling>
          <c:orientation val="minMax"/>
        </c:scaling>
        <c:axPos val="b"/>
        <c:tickLblPos val="nextTo"/>
        <c:crossAx val="84064896"/>
        <c:crosses val="autoZero"/>
        <c:auto val="1"/>
        <c:lblAlgn val="ctr"/>
        <c:lblOffset val="100"/>
      </c:catAx>
      <c:valAx>
        <c:axId val="84064896"/>
        <c:scaling>
          <c:orientation val="minMax"/>
        </c:scaling>
        <c:axPos val="l"/>
        <c:majorGridlines/>
        <c:numFmt formatCode="0" sourceLinked="0"/>
        <c:tickLblPos val="nextTo"/>
        <c:crossAx val="84063360"/>
        <c:crosses val="autoZero"/>
        <c:crossBetween val="between"/>
      </c:valAx>
    </c:plotArea>
    <c:plotVisOnly val="1"/>
  </c:chart>
  <c:externalData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title>
      <c:txPr>
        <a:bodyPr/>
        <a:lstStyle/>
        <a:p>
          <a:pPr>
            <a:defRPr b="0"/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'data moy'!$B$14</c:f>
              <c:strCache>
                <c:ptCount val="1"/>
                <c:pt idx="0">
                  <c:v>Flavanols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'data moy'!$C$42:$K$42</c:f>
                <c:numCache>
                  <c:formatCode>General</c:formatCode>
                  <c:ptCount val="9"/>
                  <c:pt idx="0">
                    <c:v>0.11075331651484788</c:v>
                  </c:pt>
                  <c:pt idx="1">
                    <c:v>0.17650575409847996</c:v>
                  </c:pt>
                  <c:pt idx="2">
                    <c:v>0.12701632049575173</c:v>
                  </c:pt>
                  <c:pt idx="3">
                    <c:v>7.8662897923155131E-2</c:v>
                  </c:pt>
                  <c:pt idx="4">
                    <c:v>0.18696997856201297</c:v>
                  </c:pt>
                  <c:pt idx="5">
                    <c:v>9.1635320447988708E-2</c:v>
                  </c:pt>
                  <c:pt idx="6">
                    <c:v>0.15792092503683394</c:v>
                  </c:pt>
                  <c:pt idx="7">
                    <c:v>0.10860849066093371</c:v>
                  </c:pt>
                  <c:pt idx="8">
                    <c:v>7.7584023201297508E-2</c:v>
                  </c:pt>
                </c:numCache>
              </c:numRef>
            </c:plus>
            <c:minus>
              <c:numRef>
                <c:f>'data moy'!$C$42:$K$42</c:f>
                <c:numCache>
                  <c:formatCode>General</c:formatCode>
                  <c:ptCount val="9"/>
                  <c:pt idx="0">
                    <c:v>0.11075331651484788</c:v>
                  </c:pt>
                  <c:pt idx="1">
                    <c:v>0.17650575409847996</c:v>
                  </c:pt>
                  <c:pt idx="2">
                    <c:v>0.12701632049575173</c:v>
                  </c:pt>
                  <c:pt idx="3">
                    <c:v>7.8662897923155131E-2</c:v>
                  </c:pt>
                  <c:pt idx="4">
                    <c:v>0.18696997856201297</c:v>
                  </c:pt>
                  <c:pt idx="5">
                    <c:v>9.1635320447988708E-2</c:v>
                  </c:pt>
                  <c:pt idx="6">
                    <c:v>0.15792092503683394</c:v>
                  </c:pt>
                  <c:pt idx="7">
                    <c:v>0.10860849066093371</c:v>
                  </c:pt>
                  <c:pt idx="8">
                    <c:v>7.7584023201297508E-2</c:v>
                  </c:pt>
                </c:numCache>
              </c:numRef>
            </c:minus>
          </c:errBars>
          <c:cat>
            <c:multiLvlStrRef>
              <c:f>'data moy'!$C$5:$K$7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témoin</c:v>
                  </c:pt>
                  <c:pt idx="4">
                    <c:v>1-MCP</c:v>
                  </c:pt>
                  <c:pt idx="5">
                    <c:v>témoin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'data moy'!$C$14:$K$14</c:f>
              <c:numCache>
                <c:formatCode>General</c:formatCode>
                <c:ptCount val="9"/>
                <c:pt idx="0">
                  <c:v>2.2796646433278647</c:v>
                </c:pt>
                <c:pt idx="1">
                  <c:v>2.1126486460041121</c:v>
                </c:pt>
                <c:pt idx="2">
                  <c:v>1.9891731781200601</c:v>
                </c:pt>
                <c:pt idx="3">
                  <c:v>2.1089612114797012</c:v>
                </c:pt>
                <c:pt idx="4">
                  <c:v>2.0700430001435639</c:v>
                </c:pt>
                <c:pt idx="5">
                  <c:v>1.9362403831118762</c:v>
                </c:pt>
                <c:pt idx="6">
                  <c:v>2.0313681930301128</c:v>
                </c:pt>
                <c:pt idx="7">
                  <c:v>2.1071292472653647</c:v>
                </c:pt>
                <c:pt idx="8">
                  <c:v>2.1493160235694546</c:v>
                </c:pt>
              </c:numCache>
            </c:numRef>
          </c:val>
        </c:ser>
        <c:axId val="89566592"/>
        <c:axId val="89584768"/>
      </c:barChart>
      <c:catAx>
        <c:axId val="89566592"/>
        <c:scaling>
          <c:orientation val="minMax"/>
        </c:scaling>
        <c:axPos val="b"/>
        <c:tickLblPos val="nextTo"/>
        <c:crossAx val="89584768"/>
        <c:crosses val="autoZero"/>
        <c:auto val="1"/>
        <c:lblAlgn val="ctr"/>
        <c:lblOffset val="100"/>
      </c:catAx>
      <c:valAx>
        <c:axId val="89584768"/>
        <c:scaling>
          <c:orientation val="minMax"/>
          <c:max val="3"/>
          <c:min val="0"/>
        </c:scaling>
        <c:axPos val="l"/>
        <c:majorGridlines/>
        <c:numFmt formatCode="0" sourceLinked="0"/>
        <c:tickLblPos val="nextTo"/>
        <c:crossAx val="89566592"/>
        <c:crosses val="autoZero"/>
        <c:crossBetween val="between"/>
        <c:majorUnit val="1"/>
      </c:valAx>
    </c:plotArea>
    <c:plotVisOnly val="1"/>
  </c:chart>
  <c:externalData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Pr>
        <a:bodyPr/>
        <a:lstStyle/>
        <a:p>
          <a:pPr>
            <a:defRPr b="0"/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'data moy'!$B$20</c:f>
              <c:strCache>
                <c:ptCount val="1"/>
                <c:pt idx="0">
                  <c:v>Flavonols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'data moy'!$C$48:$K$48</c:f>
                <c:numCache>
                  <c:formatCode>General</c:formatCode>
                  <c:ptCount val="9"/>
                  <c:pt idx="0">
                    <c:v>0.10515053728449007</c:v>
                  </c:pt>
                  <c:pt idx="1">
                    <c:v>0.23743262825606004</c:v>
                  </c:pt>
                  <c:pt idx="2">
                    <c:v>0.5231947138958396</c:v>
                  </c:pt>
                  <c:pt idx="3">
                    <c:v>6.9409874836793908E-2</c:v>
                  </c:pt>
                  <c:pt idx="4">
                    <c:v>0.20915274350855917</c:v>
                  </c:pt>
                  <c:pt idx="5">
                    <c:v>0.42260902764800656</c:v>
                  </c:pt>
                  <c:pt idx="6">
                    <c:v>0.60800101732893408</c:v>
                  </c:pt>
                  <c:pt idx="7">
                    <c:v>0.3145613280301236</c:v>
                  </c:pt>
                  <c:pt idx="8">
                    <c:v>0.26420482982937132</c:v>
                  </c:pt>
                </c:numCache>
              </c:numRef>
            </c:plus>
            <c:minus>
              <c:numRef>
                <c:f>'data moy'!$C$48:$K$48</c:f>
                <c:numCache>
                  <c:formatCode>General</c:formatCode>
                  <c:ptCount val="9"/>
                  <c:pt idx="0">
                    <c:v>0.10515053728449007</c:v>
                  </c:pt>
                  <c:pt idx="1">
                    <c:v>0.23743262825606004</c:v>
                  </c:pt>
                  <c:pt idx="2">
                    <c:v>0.5231947138958396</c:v>
                  </c:pt>
                  <c:pt idx="3">
                    <c:v>6.9409874836793908E-2</c:v>
                  </c:pt>
                  <c:pt idx="4">
                    <c:v>0.20915274350855917</c:v>
                  </c:pt>
                  <c:pt idx="5">
                    <c:v>0.42260902764800656</c:v>
                  </c:pt>
                  <c:pt idx="6">
                    <c:v>0.60800101732893408</c:v>
                  </c:pt>
                  <c:pt idx="7">
                    <c:v>0.3145613280301236</c:v>
                  </c:pt>
                  <c:pt idx="8">
                    <c:v>0.26420482982937132</c:v>
                  </c:pt>
                </c:numCache>
              </c:numRef>
            </c:minus>
          </c:errBars>
          <c:cat>
            <c:multiLvlStrRef>
              <c:f>'data moy'!$C$5:$K$7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témoin</c:v>
                  </c:pt>
                  <c:pt idx="4">
                    <c:v>1-MCP</c:v>
                  </c:pt>
                  <c:pt idx="5">
                    <c:v>témoin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'data moy'!$C$20:$K$20</c:f>
              <c:numCache>
                <c:formatCode>General</c:formatCode>
                <c:ptCount val="9"/>
                <c:pt idx="0">
                  <c:v>2.4927429984745184</c:v>
                </c:pt>
                <c:pt idx="1">
                  <c:v>2.8024793024411987</c:v>
                </c:pt>
                <c:pt idx="2">
                  <c:v>2.179112185222448</c:v>
                </c:pt>
                <c:pt idx="3">
                  <c:v>2.0719738723863292</c:v>
                </c:pt>
                <c:pt idx="4">
                  <c:v>2.5960607371792577</c:v>
                </c:pt>
                <c:pt idx="5">
                  <c:v>2.446589325292019</c:v>
                </c:pt>
                <c:pt idx="6">
                  <c:v>2.655598636483532</c:v>
                </c:pt>
                <c:pt idx="7">
                  <c:v>1.9388325405844551</c:v>
                </c:pt>
                <c:pt idx="8">
                  <c:v>2.6919653990649435</c:v>
                </c:pt>
              </c:numCache>
            </c:numRef>
          </c:val>
        </c:ser>
        <c:axId val="89489792"/>
        <c:axId val="89491328"/>
      </c:barChart>
      <c:catAx>
        <c:axId val="89489792"/>
        <c:scaling>
          <c:orientation val="minMax"/>
        </c:scaling>
        <c:axPos val="b"/>
        <c:tickLblPos val="nextTo"/>
        <c:crossAx val="89491328"/>
        <c:crosses val="autoZero"/>
        <c:auto val="1"/>
        <c:lblAlgn val="ctr"/>
        <c:lblOffset val="100"/>
      </c:catAx>
      <c:valAx>
        <c:axId val="89491328"/>
        <c:scaling>
          <c:orientation val="minMax"/>
          <c:max val="4"/>
          <c:min val="0"/>
        </c:scaling>
        <c:axPos val="l"/>
        <c:majorGridlines/>
        <c:numFmt formatCode="0" sourceLinked="0"/>
        <c:tickLblPos val="nextTo"/>
        <c:crossAx val="89489792"/>
        <c:crosses val="autoZero"/>
        <c:crossBetween val="between"/>
        <c:majorUnit val="1"/>
      </c:valAx>
    </c:plotArea>
    <c:plotVisOnly val="1"/>
  </c:chart>
  <c:externalData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Pr>
        <a:bodyPr/>
        <a:lstStyle/>
        <a:p>
          <a:pPr>
            <a:defRPr b="0"/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'data moy'!$B$27</c:f>
              <c:strCache>
                <c:ptCount val="1"/>
                <c:pt idx="0">
                  <c:v>Acides Hydroxycinnamiques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'data moy'!$C$55:$K$55</c:f>
                <c:numCache>
                  <c:formatCode>General</c:formatCode>
                  <c:ptCount val="9"/>
                  <c:pt idx="0">
                    <c:v>0.14620002178377925</c:v>
                  </c:pt>
                  <c:pt idx="1">
                    <c:v>0.2692681462967445</c:v>
                  </c:pt>
                  <c:pt idx="2">
                    <c:v>0.20167180720466388</c:v>
                  </c:pt>
                  <c:pt idx="3">
                    <c:v>0.28426970262641904</c:v>
                  </c:pt>
                  <c:pt idx="4">
                    <c:v>0.27296028977838288</c:v>
                  </c:pt>
                  <c:pt idx="5">
                    <c:v>0.41609696384371048</c:v>
                  </c:pt>
                  <c:pt idx="6">
                    <c:v>0.4504907359351018</c:v>
                  </c:pt>
                  <c:pt idx="7">
                    <c:v>0.11063628436915569</c:v>
                  </c:pt>
                  <c:pt idx="8">
                    <c:v>0.61213585174783569</c:v>
                  </c:pt>
                </c:numCache>
              </c:numRef>
            </c:plus>
            <c:minus>
              <c:numRef>
                <c:f>'data moy'!$C$55:$K$55</c:f>
                <c:numCache>
                  <c:formatCode>General</c:formatCode>
                  <c:ptCount val="9"/>
                  <c:pt idx="0">
                    <c:v>0.14620002178377925</c:v>
                  </c:pt>
                  <c:pt idx="1">
                    <c:v>0.2692681462967445</c:v>
                  </c:pt>
                  <c:pt idx="2">
                    <c:v>0.20167180720466388</c:v>
                  </c:pt>
                  <c:pt idx="3">
                    <c:v>0.28426970262641904</c:v>
                  </c:pt>
                  <c:pt idx="4">
                    <c:v>0.27296028977838288</c:v>
                  </c:pt>
                  <c:pt idx="5">
                    <c:v>0.41609696384371048</c:v>
                  </c:pt>
                  <c:pt idx="6">
                    <c:v>0.4504907359351018</c:v>
                  </c:pt>
                  <c:pt idx="7">
                    <c:v>0.11063628436915569</c:v>
                  </c:pt>
                  <c:pt idx="8">
                    <c:v>0.61213585174783569</c:v>
                  </c:pt>
                </c:numCache>
              </c:numRef>
            </c:minus>
          </c:errBars>
          <c:cat>
            <c:multiLvlStrRef>
              <c:f>'data moy'!$C$5:$K$7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témoin</c:v>
                  </c:pt>
                  <c:pt idx="4">
                    <c:v>1-MCP</c:v>
                  </c:pt>
                  <c:pt idx="5">
                    <c:v>témoin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'data moy'!$C$27:$K$27</c:f>
              <c:numCache>
                <c:formatCode>General</c:formatCode>
                <c:ptCount val="9"/>
                <c:pt idx="0">
                  <c:v>7.0587814471387382</c:v>
                </c:pt>
                <c:pt idx="1">
                  <c:v>6.8565991993530719</c:v>
                </c:pt>
                <c:pt idx="2">
                  <c:v>6.4669710373916995</c:v>
                </c:pt>
                <c:pt idx="3">
                  <c:v>6.6136078792653876</c:v>
                </c:pt>
                <c:pt idx="4">
                  <c:v>6.5514485246173821</c:v>
                </c:pt>
                <c:pt idx="5">
                  <c:v>6.7666432922637902</c:v>
                </c:pt>
                <c:pt idx="6">
                  <c:v>6.6261464217776105</c:v>
                </c:pt>
                <c:pt idx="7">
                  <c:v>6.5891015381790385</c:v>
                </c:pt>
                <c:pt idx="8">
                  <c:v>6.9172175217804615</c:v>
                </c:pt>
              </c:numCache>
            </c:numRef>
          </c:val>
        </c:ser>
        <c:axId val="89678976"/>
        <c:axId val="89680512"/>
      </c:barChart>
      <c:catAx>
        <c:axId val="89678976"/>
        <c:scaling>
          <c:orientation val="minMax"/>
        </c:scaling>
        <c:axPos val="b"/>
        <c:tickLblPos val="nextTo"/>
        <c:crossAx val="89680512"/>
        <c:crosses val="autoZero"/>
        <c:auto val="1"/>
        <c:lblAlgn val="ctr"/>
        <c:lblOffset val="100"/>
      </c:catAx>
      <c:valAx>
        <c:axId val="89680512"/>
        <c:scaling>
          <c:orientation val="minMax"/>
          <c:min val="0"/>
        </c:scaling>
        <c:axPos val="l"/>
        <c:majorGridlines/>
        <c:numFmt formatCode="0" sourceLinked="0"/>
        <c:tickLblPos val="nextTo"/>
        <c:crossAx val="89678976"/>
        <c:crosses val="autoZero"/>
        <c:crossBetween val="between"/>
        <c:majorUnit val="2"/>
      </c:valAx>
    </c:plotArea>
    <c:plotVisOnly val="1"/>
  </c:chart>
  <c:externalData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Pr>
        <a:bodyPr/>
        <a:lstStyle/>
        <a:p>
          <a:pPr>
            <a:defRPr b="0"/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'data moy'!$B$33</c:f>
              <c:strCache>
                <c:ptCount val="1"/>
                <c:pt idx="0">
                  <c:v>Polyphénols totaux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3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bg1">
                  <a:lumMod val="75000"/>
                </a:schemeClr>
              </a:solidFill>
            </c:spPr>
          </c:dPt>
          <c:dPt>
            <c:idx val="6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7"/>
            <c:spPr>
              <a:solidFill>
                <a:schemeClr val="accent3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errBars>
            <c:errBarType val="both"/>
            <c:errValType val="cust"/>
            <c:plus>
              <c:numRef>
                <c:f>'data moy'!$C$61:$K$61</c:f>
                <c:numCache>
                  <c:formatCode>General</c:formatCode>
                  <c:ptCount val="9"/>
                  <c:pt idx="0">
                    <c:v>0.32884614104206167</c:v>
                  </c:pt>
                  <c:pt idx="1">
                    <c:v>0.61579860770731165</c:v>
                  </c:pt>
                  <c:pt idx="2">
                    <c:v>0.23304528684178125</c:v>
                  </c:pt>
                  <c:pt idx="3">
                    <c:v>0.32397572780322842</c:v>
                  </c:pt>
                  <c:pt idx="4">
                    <c:v>0.49263342125020648</c:v>
                  </c:pt>
                  <c:pt idx="5">
                    <c:v>2.7987949679009711E-2</c:v>
                  </c:pt>
                  <c:pt idx="6">
                    <c:v>1.2238862779520132</c:v>
                  </c:pt>
                  <c:pt idx="7">
                    <c:v>0.14688642400630741</c:v>
                  </c:pt>
                  <c:pt idx="8">
                    <c:v>1.0436510264838221</c:v>
                  </c:pt>
                </c:numCache>
              </c:numRef>
            </c:plus>
            <c:minus>
              <c:numRef>
                <c:f>'data moy'!$C$61:$K$61</c:f>
                <c:numCache>
                  <c:formatCode>General</c:formatCode>
                  <c:ptCount val="9"/>
                  <c:pt idx="0">
                    <c:v>0.32884614104206167</c:v>
                  </c:pt>
                  <c:pt idx="1">
                    <c:v>0.61579860770731165</c:v>
                  </c:pt>
                  <c:pt idx="2">
                    <c:v>0.23304528684178125</c:v>
                  </c:pt>
                  <c:pt idx="3">
                    <c:v>0.32397572780322842</c:v>
                  </c:pt>
                  <c:pt idx="4">
                    <c:v>0.49263342125020648</c:v>
                  </c:pt>
                  <c:pt idx="5">
                    <c:v>2.7987949679009711E-2</c:v>
                  </c:pt>
                  <c:pt idx="6">
                    <c:v>1.2238862779520132</c:v>
                  </c:pt>
                  <c:pt idx="7">
                    <c:v>0.14688642400630741</c:v>
                  </c:pt>
                  <c:pt idx="8">
                    <c:v>1.0436510264838221</c:v>
                  </c:pt>
                </c:numCache>
              </c:numRef>
            </c:minus>
          </c:errBars>
          <c:cat>
            <c:multiLvlStrRef>
              <c:f>'data moy'!$C$5:$K$7</c:f>
              <c:multiLvlStrCache>
                <c:ptCount val="9"/>
                <c:lvl>
                  <c:pt idx="1">
                    <c:v>FN</c:v>
                  </c:pt>
                  <c:pt idx="2">
                    <c:v>AC</c:v>
                  </c:pt>
                  <c:pt idx="3">
                    <c:v>ACD</c:v>
                  </c:pt>
                  <c:pt idx="4">
                    <c:v>FN</c:v>
                  </c:pt>
                  <c:pt idx="5">
                    <c:v>FN</c:v>
                  </c:pt>
                  <c:pt idx="6">
                    <c:v>AC</c:v>
                  </c:pt>
                  <c:pt idx="7">
                    <c:v>ACD</c:v>
                  </c:pt>
                  <c:pt idx="8">
                    <c:v>FN</c:v>
                  </c:pt>
                </c:lvl>
                <c:lvl>
                  <c:pt idx="1">
                    <c:v>témoin</c:v>
                  </c:pt>
                  <c:pt idx="4">
                    <c:v>1-MCP</c:v>
                  </c:pt>
                  <c:pt idx="5">
                    <c:v>témoin</c:v>
                  </c:pt>
                  <c:pt idx="8">
                    <c:v>1-MCP</c:v>
                  </c:pt>
                </c:lvl>
                <c:lvl>
                  <c:pt idx="0">
                    <c:v>récolte</c:v>
                  </c:pt>
                  <c:pt idx="1">
                    <c:v>3 mois</c:v>
                  </c:pt>
                  <c:pt idx="5">
                    <c:v>7 mois</c:v>
                  </c:pt>
                </c:lvl>
              </c:multiLvlStrCache>
            </c:multiLvlStrRef>
          </c:cat>
          <c:val>
            <c:numRef>
              <c:f>'data moy'!$C$33:$K$33</c:f>
              <c:numCache>
                <c:formatCode>General</c:formatCode>
                <c:ptCount val="9"/>
                <c:pt idx="0">
                  <c:v>12.600624539557272</c:v>
                </c:pt>
                <c:pt idx="1">
                  <c:v>12.504269861485847</c:v>
                </c:pt>
                <c:pt idx="2">
                  <c:v>11.344398817683562</c:v>
                </c:pt>
                <c:pt idx="3">
                  <c:v>11.466126451450831</c:v>
                </c:pt>
                <c:pt idx="4">
                  <c:v>11.950291268848504</c:v>
                </c:pt>
                <c:pt idx="5">
                  <c:v>11.796492635696056</c:v>
                </c:pt>
                <c:pt idx="6">
                  <c:v>11.965727214498045</c:v>
                </c:pt>
                <c:pt idx="7">
                  <c:v>11.319494321514156</c:v>
                </c:pt>
                <c:pt idx="8">
                  <c:v>12.499076473495762</c:v>
                </c:pt>
              </c:numCache>
            </c:numRef>
          </c:val>
        </c:ser>
        <c:axId val="89708416"/>
        <c:axId val="89709952"/>
      </c:barChart>
      <c:catAx>
        <c:axId val="89708416"/>
        <c:scaling>
          <c:orientation val="minMax"/>
        </c:scaling>
        <c:axPos val="b"/>
        <c:tickLblPos val="nextTo"/>
        <c:crossAx val="89709952"/>
        <c:crosses val="autoZero"/>
        <c:auto val="1"/>
        <c:lblAlgn val="ctr"/>
        <c:lblOffset val="100"/>
      </c:catAx>
      <c:valAx>
        <c:axId val="89709952"/>
        <c:scaling>
          <c:orientation val="minMax"/>
          <c:min val="0"/>
        </c:scaling>
        <c:axPos val="l"/>
        <c:majorGridlines/>
        <c:numFmt formatCode="0" sourceLinked="0"/>
        <c:tickLblPos val="nextTo"/>
        <c:crossAx val="89708416"/>
        <c:crosses val="autoZero"/>
        <c:crossBetween val="between"/>
        <c:majorUnit val="4"/>
      </c:valAx>
    </c:plotArea>
    <c:plotVisOnly val="1"/>
  </c:chart>
  <c:externalData r:id="rId2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5322458649420337"/>
          <c:y val="0.10063413658382619"/>
          <c:w val="0.50916105096489161"/>
          <c:h val="0.80866419750240071"/>
        </c:manualLayout>
      </c:layout>
      <c:radarChart>
        <c:radarStyle val="marker"/>
        <c:ser>
          <c:idx val="0"/>
          <c:order val="0"/>
          <c:tx>
            <c:strRef>
              <c:f>Feuil1!$B$1</c:f>
              <c:strCache>
                <c:ptCount val="1"/>
                <c:pt idx="0">
                  <c:v>Tem AN</c:v>
                </c:pt>
              </c:strCache>
            </c:strRef>
          </c:tx>
          <c:spPr>
            <a:ln>
              <a:solidFill>
                <a:schemeClr val="accent4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Feuil1!$A$2:$A$15</c:f>
              <c:strCache>
                <c:ptCount val="14"/>
                <c:pt idx="0">
                  <c:v>COULEUR DOMINANTE</c:v>
                </c:pt>
                <c:pt idx="1">
                  <c:v>BRILLANCE</c:v>
                </c:pt>
                <c:pt idx="2">
                  <c:v>PARFUM</c:v>
                </c:pt>
                <c:pt idx="3">
                  <c:v>GOUT global</c:v>
                </c:pt>
                <c:pt idx="4">
                  <c:v>note POMME CUITE</c:v>
                </c:pt>
                <c:pt idx="5">
                  <c:v>note POMME VERTE</c:v>
                </c:pt>
                <c:pt idx="6">
                  <c:v>note CAVE</c:v>
                </c:pt>
                <c:pt idx="7">
                  <c:v>note FRUITS ROUGES</c:v>
                </c:pt>
                <c:pt idx="8">
                  <c:v>note AGRUMES</c:v>
                </c:pt>
                <c:pt idx="9">
                  <c:v>SUCRES</c:v>
                </c:pt>
                <c:pt idx="10">
                  <c:v>ACIDITE</c:v>
                </c:pt>
                <c:pt idx="11">
                  <c:v>CROQUANT</c:v>
                </c:pt>
                <c:pt idx="12">
                  <c:v>JUTEUX</c:v>
                </c:pt>
                <c:pt idx="13">
                  <c:v>FARINEUX</c:v>
                </c:pt>
              </c:strCache>
            </c:strRef>
          </c:cat>
          <c:val>
            <c:numRef>
              <c:f>Feuil1!$B$2:$B$15</c:f>
              <c:numCache>
                <c:formatCode>0.00</c:formatCode>
                <c:ptCount val="14"/>
                <c:pt idx="0">
                  <c:v>6.9166669845581339</c:v>
                </c:pt>
                <c:pt idx="1">
                  <c:v>5.5833330154419034</c:v>
                </c:pt>
                <c:pt idx="2">
                  <c:v>5.4166669845581339</c:v>
                </c:pt>
                <c:pt idx="3">
                  <c:v>6</c:v>
                </c:pt>
                <c:pt idx="4">
                  <c:v>3.6666669845580966</c:v>
                </c:pt>
                <c:pt idx="5">
                  <c:v>1.1666669845581061</c:v>
                </c:pt>
                <c:pt idx="6">
                  <c:v>0.83333331346511863</c:v>
                </c:pt>
                <c:pt idx="7">
                  <c:v>3.25</c:v>
                </c:pt>
                <c:pt idx="8">
                  <c:v>1.9166669845581061</c:v>
                </c:pt>
                <c:pt idx="9">
                  <c:v>6.1666669845581188</c:v>
                </c:pt>
                <c:pt idx="10">
                  <c:v>2.9166669845580913</c:v>
                </c:pt>
                <c:pt idx="11">
                  <c:v>5.4166669845581339</c:v>
                </c:pt>
                <c:pt idx="12">
                  <c:v>5.6666669845581188</c:v>
                </c:pt>
                <c:pt idx="13">
                  <c:v>1.75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AC 1-MCP</c:v>
                </c:pt>
              </c:strCache>
            </c:strRef>
          </c:tx>
          <c:spPr>
            <a:ln>
              <a:solidFill>
                <a:srgbClr val="009900"/>
              </a:solidFill>
            </a:ln>
          </c:spPr>
          <c:marker>
            <c:symbol val="none"/>
          </c:marker>
          <c:cat>
            <c:strRef>
              <c:f>Feuil1!$A$2:$A$15</c:f>
              <c:strCache>
                <c:ptCount val="14"/>
                <c:pt idx="0">
                  <c:v>COULEUR DOMINANTE</c:v>
                </c:pt>
                <c:pt idx="1">
                  <c:v>BRILLANCE</c:v>
                </c:pt>
                <c:pt idx="2">
                  <c:v>PARFUM</c:v>
                </c:pt>
                <c:pt idx="3">
                  <c:v>GOUT global</c:v>
                </c:pt>
                <c:pt idx="4">
                  <c:v>note POMME CUITE</c:v>
                </c:pt>
                <c:pt idx="5">
                  <c:v>note POMME VERTE</c:v>
                </c:pt>
                <c:pt idx="6">
                  <c:v>note CAVE</c:v>
                </c:pt>
                <c:pt idx="7">
                  <c:v>note FRUITS ROUGES</c:v>
                </c:pt>
                <c:pt idx="8">
                  <c:v>note AGRUMES</c:v>
                </c:pt>
                <c:pt idx="9">
                  <c:v>SUCRES</c:v>
                </c:pt>
                <c:pt idx="10">
                  <c:v>ACIDITE</c:v>
                </c:pt>
                <c:pt idx="11">
                  <c:v>CROQUANT</c:v>
                </c:pt>
                <c:pt idx="12">
                  <c:v>JUTEUX</c:v>
                </c:pt>
                <c:pt idx="13">
                  <c:v>FARINEUX</c:v>
                </c:pt>
              </c:strCache>
            </c:strRef>
          </c:cat>
          <c:val>
            <c:numRef>
              <c:f>Feuil1!$C$2:$C$15</c:f>
              <c:numCache>
                <c:formatCode>0.00</c:formatCode>
                <c:ptCount val="14"/>
                <c:pt idx="0">
                  <c:v>6.6666669845581188</c:v>
                </c:pt>
                <c:pt idx="1">
                  <c:v>5.8333330154419034</c:v>
                </c:pt>
                <c:pt idx="2">
                  <c:v>3.25</c:v>
                </c:pt>
                <c:pt idx="3">
                  <c:v>5</c:v>
                </c:pt>
                <c:pt idx="4">
                  <c:v>1</c:v>
                </c:pt>
                <c:pt idx="5">
                  <c:v>3.4166669845580913</c:v>
                </c:pt>
                <c:pt idx="6">
                  <c:v>0.5</c:v>
                </c:pt>
                <c:pt idx="7">
                  <c:v>2.25</c:v>
                </c:pt>
                <c:pt idx="8">
                  <c:v>3.0833330154419016</c:v>
                </c:pt>
                <c:pt idx="9">
                  <c:v>4.9166669845581339</c:v>
                </c:pt>
                <c:pt idx="10">
                  <c:v>4.5</c:v>
                </c:pt>
                <c:pt idx="11">
                  <c:v>7.6666669845581188</c:v>
                </c:pt>
                <c:pt idx="12">
                  <c:v>6.9166669845581339</c:v>
                </c:pt>
                <c:pt idx="13">
                  <c:v>0.5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AN 1-MCP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cat>
            <c:strRef>
              <c:f>Feuil1!$A$2:$A$15</c:f>
              <c:strCache>
                <c:ptCount val="14"/>
                <c:pt idx="0">
                  <c:v>COULEUR DOMINANTE</c:v>
                </c:pt>
                <c:pt idx="1">
                  <c:v>BRILLANCE</c:v>
                </c:pt>
                <c:pt idx="2">
                  <c:v>PARFUM</c:v>
                </c:pt>
                <c:pt idx="3">
                  <c:v>GOUT global</c:v>
                </c:pt>
                <c:pt idx="4">
                  <c:v>note POMME CUITE</c:v>
                </c:pt>
                <c:pt idx="5">
                  <c:v>note POMME VERTE</c:v>
                </c:pt>
                <c:pt idx="6">
                  <c:v>note CAVE</c:v>
                </c:pt>
                <c:pt idx="7">
                  <c:v>note FRUITS ROUGES</c:v>
                </c:pt>
                <c:pt idx="8">
                  <c:v>note AGRUMES</c:v>
                </c:pt>
                <c:pt idx="9">
                  <c:v>SUCRES</c:v>
                </c:pt>
                <c:pt idx="10">
                  <c:v>ACIDITE</c:v>
                </c:pt>
                <c:pt idx="11">
                  <c:v>CROQUANT</c:v>
                </c:pt>
                <c:pt idx="12">
                  <c:v>JUTEUX</c:v>
                </c:pt>
                <c:pt idx="13">
                  <c:v>FARINEUX</c:v>
                </c:pt>
              </c:strCache>
            </c:strRef>
          </c:cat>
          <c:val>
            <c:numRef>
              <c:f>Feuil1!$D$2:$D$15</c:f>
              <c:numCache>
                <c:formatCode>0.00</c:formatCode>
                <c:ptCount val="14"/>
                <c:pt idx="0">
                  <c:v>6.75</c:v>
                </c:pt>
                <c:pt idx="1">
                  <c:v>5.5833330154419034</c:v>
                </c:pt>
                <c:pt idx="2">
                  <c:v>3.4166669845580913</c:v>
                </c:pt>
                <c:pt idx="3">
                  <c:v>4.9166669845581339</c:v>
                </c:pt>
                <c:pt idx="4">
                  <c:v>0.75000000000000167</c:v>
                </c:pt>
                <c:pt idx="5">
                  <c:v>2.8333330154418945</c:v>
                </c:pt>
                <c:pt idx="6">
                  <c:v>0.33333331346511841</c:v>
                </c:pt>
                <c:pt idx="7">
                  <c:v>2.1666669845580966</c:v>
                </c:pt>
                <c:pt idx="8">
                  <c:v>2.1666669845580966</c:v>
                </c:pt>
                <c:pt idx="9">
                  <c:v>5.4166669845581339</c:v>
                </c:pt>
                <c:pt idx="10">
                  <c:v>3.75</c:v>
                </c:pt>
                <c:pt idx="11">
                  <c:v>7.25</c:v>
                </c:pt>
                <c:pt idx="12">
                  <c:v>6.6666669845581188</c:v>
                </c:pt>
                <c:pt idx="13">
                  <c:v>0.66666668653488514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Tem AC</c:v>
                </c:pt>
              </c:strCache>
            </c:strRef>
          </c:tx>
          <c:marker>
            <c:symbol val="none"/>
          </c:marker>
          <c:cat>
            <c:strRef>
              <c:f>Feuil1!$A$2:$A$15</c:f>
              <c:strCache>
                <c:ptCount val="14"/>
                <c:pt idx="0">
                  <c:v>COULEUR DOMINANTE</c:v>
                </c:pt>
                <c:pt idx="1">
                  <c:v>BRILLANCE</c:v>
                </c:pt>
                <c:pt idx="2">
                  <c:v>PARFUM</c:v>
                </c:pt>
                <c:pt idx="3">
                  <c:v>GOUT global</c:v>
                </c:pt>
                <c:pt idx="4">
                  <c:v>note POMME CUITE</c:v>
                </c:pt>
                <c:pt idx="5">
                  <c:v>note POMME VERTE</c:v>
                </c:pt>
                <c:pt idx="6">
                  <c:v>note CAVE</c:v>
                </c:pt>
                <c:pt idx="7">
                  <c:v>note FRUITS ROUGES</c:v>
                </c:pt>
                <c:pt idx="8">
                  <c:v>note AGRUMES</c:v>
                </c:pt>
                <c:pt idx="9">
                  <c:v>SUCRES</c:v>
                </c:pt>
                <c:pt idx="10">
                  <c:v>ACIDITE</c:v>
                </c:pt>
                <c:pt idx="11">
                  <c:v>CROQUANT</c:v>
                </c:pt>
                <c:pt idx="12">
                  <c:v>JUTEUX</c:v>
                </c:pt>
                <c:pt idx="13">
                  <c:v>FARINEUX</c:v>
                </c:pt>
              </c:strCache>
            </c:strRef>
          </c:cat>
          <c:val>
            <c:numRef>
              <c:f>Feuil1!$E$2:$E$15</c:f>
              <c:numCache>
                <c:formatCode>0.00</c:formatCode>
                <c:ptCount val="14"/>
                <c:pt idx="0">
                  <c:v>6.4166669845581339</c:v>
                </c:pt>
                <c:pt idx="1">
                  <c:v>5.8333330154419034</c:v>
                </c:pt>
                <c:pt idx="2">
                  <c:v>4.3333330154419034</c:v>
                </c:pt>
                <c:pt idx="3">
                  <c:v>5.8333330154419034</c:v>
                </c:pt>
                <c:pt idx="4">
                  <c:v>1.5</c:v>
                </c:pt>
                <c:pt idx="5">
                  <c:v>2.4166669845580913</c:v>
                </c:pt>
                <c:pt idx="6">
                  <c:v>0.9166666865348837</c:v>
                </c:pt>
                <c:pt idx="7">
                  <c:v>3.3749999999999987</c:v>
                </c:pt>
                <c:pt idx="8">
                  <c:v>2.1666669845580966</c:v>
                </c:pt>
                <c:pt idx="9">
                  <c:v>5.8333330154419034</c:v>
                </c:pt>
                <c:pt idx="10">
                  <c:v>3.3333330154418945</c:v>
                </c:pt>
                <c:pt idx="11">
                  <c:v>7</c:v>
                </c:pt>
                <c:pt idx="12">
                  <c:v>6.8333330154419034</c:v>
                </c:pt>
                <c:pt idx="13">
                  <c:v>0.66666668653488514</c:v>
                </c:pt>
              </c:numCache>
            </c:numRef>
          </c:val>
        </c:ser>
        <c:axId val="109855488"/>
        <c:axId val="109857024"/>
      </c:radarChart>
      <c:catAx>
        <c:axId val="109855488"/>
        <c:scaling>
          <c:orientation val="minMax"/>
        </c:scaling>
        <c:axPos val="b"/>
        <c:majorGridlines/>
        <c:numFmt formatCode="dd/mm/yyyy" sourceLinked="1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109857024"/>
        <c:crosses val="autoZero"/>
        <c:auto val="1"/>
        <c:lblAlgn val="ctr"/>
        <c:lblOffset val="100"/>
      </c:catAx>
      <c:valAx>
        <c:axId val="109857024"/>
        <c:scaling>
          <c:orientation val="minMax"/>
          <c:max val="8"/>
        </c:scaling>
        <c:axPos val="l"/>
        <c:majorGridlines/>
        <c:numFmt formatCode="0" sourceLinked="0"/>
        <c:majorTickMark val="cross"/>
        <c:tickLblPos val="nextTo"/>
        <c:txPr>
          <a:bodyPr/>
          <a:lstStyle/>
          <a:p>
            <a:pPr>
              <a:defRPr sz="1400"/>
            </a:pPr>
            <a:endParaRPr lang="fr-FR"/>
          </a:p>
        </c:txPr>
        <c:crossAx val="109855488"/>
        <c:crosses val="autoZero"/>
        <c:crossBetween val="between"/>
        <c:majorUnit val="2"/>
      </c:valAx>
    </c:plotArea>
    <c:legend>
      <c:legendPos val="r"/>
      <c:layout>
        <c:manualLayout>
          <c:xMode val="edge"/>
          <c:yMode val="edge"/>
          <c:x val="0.75556687436552261"/>
          <c:y val="0.66870694807415865"/>
          <c:w val="0.21318325061845009"/>
          <c:h val="0.28354170292999586"/>
        </c:manualLayout>
      </c:layout>
    </c:legend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15322458649420334"/>
          <c:y val="0.10063413658382619"/>
          <c:w val="0.50916105096489161"/>
          <c:h val="0.80866419750240071"/>
        </c:manualLayout>
      </c:layout>
      <c:radarChart>
        <c:radarStyle val="marker"/>
        <c:ser>
          <c:idx val="0"/>
          <c:order val="0"/>
          <c:tx>
            <c:strRef>
              <c:f>Feuil1!$B$1</c:f>
              <c:strCache>
                <c:ptCount val="1"/>
                <c:pt idx="0">
                  <c:v>AC V1 1-MCP</c:v>
                </c:pt>
              </c:strCache>
            </c:strRef>
          </c:tx>
          <c:spPr>
            <a:ln w="50800">
              <a:solidFill>
                <a:schemeClr val="tx2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Feuil1!$A$2:$A$15</c:f>
              <c:strCache>
                <c:ptCount val="14"/>
                <c:pt idx="0">
                  <c:v>COULEUR DOMINANTE</c:v>
                </c:pt>
                <c:pt idx="1">
                  <c:v>BRILLANCE</c:v>
                </c:pt>
                <c:pt idx="2">
                  <c:v>PARFUM</c:v>
                </c:pt>
                <c:pt idx="3">
                  <c:v>GOUT Global</c:v>
                </c:pt>
                <c:pt idx="4">
                  <c:v>note POMME CUITE</c:v>
                </c:pt>
                <c:pt idx="5">
                  <c:v>note POMME VERTE</c:v>
                </c:pt>
                <c:pt idx="6">
                  <c:v>note CAVE</c:v>
                </c:pt>
                <c:pt idx="7">
                  <c:v>note FRUITS ROUGES</c:v>
                </c:pt>
                <c:pt idx="8">
                  <c:v>note AGRUMES</c:v>
                </c:pt>
                <c:pt idx="9">
                  <c:v>SUCRES</c:v>
                </c:pt>
                <c:pt idx="10">
                  <c:v>ACIDITE</c:v>
                </c:pt>
                <c:pt idx="11">
                  <c:v>CROQUANT</c:v>
                </c:pt>
                <c:pt idx="12">
                  <c:v>JUTEUX</c:v>
                </c:pt>
                <c:pt idx="13">
                  <c:v>FARINEUX</c:v>
                </c:pt>
              </c:strCache>
            </c:strRef>
          </c:cat>
          <c:val>
            <c:numRef>
              <c:f>Feuil1!$B$2:$B$15</c:f>
              <c:numCache>
                <c:formatCode>0.00</c:formatCode>
                <c:ptCount val="14"/>
                <c:pt idx="0">
                  <c:v>7.4000000953674334</c:v>
                </c:pt>
                <c:pt idx="1">
                  <c:v>4</c:v>
                </c:pt>
                <c:pt idx="2">
                  <c:v>3.7999999523162842</c:v>
                </c:pt>
                <c:pt idx="3">
                  <c:v>4.6999998092651367</c:v>
                </c:pt>
                <c:pt idx="4">
                  <c:v>0.60000002384185791</c:v>
                </c:pt>
                <c:pt idx="5">
                  <c:v>2.4000000953674316</c:v>
                </c:pt>
                <c:pt idx="6">
                  <c:v>0.88888901472091653</c:v>
                </c:pt>
                <c:pt idx="7">
                  <c:v>1</c:v>
                </c:pt>
                <c:pt idx="8">
                  <c:v>1.2999999523162811</c:v>
                </c:pt>
                <c:pt idx="9">
                  <c:v>5.1999998092651367</c:v>
                </c:pt>
                <c:pt idx="10">
                  <c:v>4.800000190734881</c:v>
                </c:pt>
                <c:pt idx="11">
                  <c:v>6.800000190734881</c:v>
                </c:pt>
                <c:pt idx="12">
                  <c:v>6</c:v>
                </c:pt>
                <c:pt idx="13">
                  <c:v>0.69999998807907304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AC V1 tem</c:v>
                </c:pt>
              </c:strCache>
            </c:strRef>
          </c:tx>
          <c:spPr>
            <a:ln>
              <a:solidFill>
                <a:srgbClr val="009900"/>
              </a:solidFill>
            </a:ln>
          </c:spPr>
          <c:marker>
            <c:symbol val="none"/>
          </c:marker>
          <c:cat>
            <c:strRef>
              <c:f>Feuil1!$A$2:$A$15</c:f>
              <c:strCache>
                <c:ptCount val="14"/>
                <c:pt idx="0">
                  <c:v>COULEUR DOMINANTE</c:v>
                </c:pt>
                <c:pt idx="1">
                  <c:v>BRILLANCE</c:v>
                </c:pt>
                <c:pt idx="2">
                  <c:v>PARFUM</c:v>
                </c:pt>
                <c:pt idx="3">
                  <c:v>GOUT Global</c:v>
                </c:pt>
                <c:pt idx="4">
                  <c:v>note POMME CUITE</c:v>
                </c:pt>
                <c:pt idx="5">
                  <c:v>note POMME VERTE</c:v>
                </c:pt>
                <c:pt idx="6">
                  <c:v>note CAVE</c:v>
                </c:pt>
                <c:pt idx="7">
                  <c:v>note FRUITS ROUGES</c:v>
                </c:pt>
                <c:pt idx="8">
                  <c:v>note AGRUMES</c:v>
                </c:pt>
                <c:pt idx="9">
                  <c:v>SUCRES</c:v>
                </c:pt>
                <c:pt idx="10">
                  <c:v>ACIDITE</c:v>
                </c:pt>
                <c:pt idx="11">
                  <c:v>CROQUANT</c:v>
                </c:pt>
                <c:pt idx="12">
                  <c:v>JUTEUX</c:v>
                </c:pt>
                <c:pt idx="13">
                  <c:v>FARINEUX</c:v>
                </c:pt>
              </c:strCache>
            </c:strRef>
          </c:cat>
          <c:val>
            <c:numRef>
              <c:f>Feuil1!$C$2:$C$15</c:f>
              <c:numCache>
                <c:formatCode>0.00</c:formatCode>
                <c:ptCount val="14"/>
                <c:pt idx="0">
                  <c:v>7.0999999046325817</c:v>
                </c:pt>
                <c:pt idx="1">
                  <c:v>3.5999999046325684</c:v>
                </c:pt>
                <c:pt idx="2">
                  <c:v>5.1999998092651367</c:v>
                </c:pt>
                <c:pt idx="3">
                  <c:v>5.6999998092651367</c:v>
                </c:pt>
                <c:pt idx="4">
                  <c:v>2.5</c:v>
                </c:pt>
                <c:pt idx="5">
                  <c:v>0.5</c:v>
                </c:pt>
                <c:pt idx="6">
                  <c:v>0.40000000596046564</c:v>
                </c:pt>
                <c:pt idx="7">
                  <c:v>1.200000047683716</c:v>
                </c:pt>
                <c:pt idx="8">
                  <c:v>1.5</c:v>
                </c:pt>
                <c:pt idx="9">
                  <c:v>6.300000190734881</c:v>
                </c:pt>
                <c:pt idx="10">
                  <c:v>4.300000190734881</c:v>
                </c:pt>
                <c:pt idx="11">
                  <c:v>6.0999999046325817</c:v>
                </c:pt>
                <c:pt idx="12">
                  <c:v>6.300000190734881</c:v>
                </c:pt>
                <c:pt idx="13">
                  <c:v>0.69999998807907304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AC V2 1-MCP</c:v>
                </c:pt>
              </c:strCache>
            </c:strRef>
          </c:tx>
          <c:spPr>
            <a:ln w="50800">
              <a:solidFill>
                <a:srgbClr val="0000FF"/>
              </a:solidFill>
            </a:ln>
          </c:spPr>
          <c:marker>
            <c:symbol val="none"/>
          </c:marker>
          <c:cat>
            <c:strRef>
              <c:f>Feuil1!$A$2:$A$15</c:f>
              <c:strCache>
                <c:ptCount val="14"/>
                <c:pt idx="0">
                  <c:v>COULEUR DOMINANTE</c:v>
                </c:pt>
                <c:pt idx="1">
                  <c:v>BRILLANCE</c:v>
                </c:pt>
                <c:pt idx="2">
                  <c:v>PARFUM</c:v>
                </c:pt>
                <c:pt idx="3">
                  <c:v>GOUT Global</c:v>
                </c:pt>
                <c:pt idx="4">
                  <c:v>note POMME CUITE</c:v>
                </c:pt>
                <c:pt idx="5">
                  <c:v>note POMME VERTE</c:v>
                </c:pt>
                <c:pt idx="6">
                  <c:v>note CAVE</c:v>
                </c:pt>
                <c:pt idx="7">
                  <c:v>note FRUITS ROUGES</c:v>
                </c:pt>
                <c:pt idx="8">
                  <c:v>note AGRUMES</c:v>
                </c:pt>
                <c:pt idx="9">
                  <c:v>SUCRES</c:v>
                </c:pt>
                <c:pt idx="10">
                  <c:v>ACIDITE</c:v>
                </c:pt>
                <c:pt idx="11">
                  <c:v>CROQUANT</c:v>
                </c:pt>
                <c:pt idx="12">
                  <c:v>JUTEUX</c:v>
                </c:pt>
                <c:pt idx="13">
                  <c:v>FARINEUX</c:v>
                </c:pt>
              </c:strCache>
            </c:strRef>
          </c:cat>
          <c:val>
            <c:numRef>
              <c:f>Feuil1!$D$2:$D$15</c:f>
              <c:numCache>
                <c:formatCode>0.00</c:formatCode>
                <c:ptCount val="14"/>
                <c:pt idx="0">
                  <c:v>7.5</c:v>
                </c:pt>
                <c:pt idx="1">
                  <c:v>4.300000190734881</c:v>
                </c:pt>
                <c:pt idx="2">
                  <c:v>4</c:v>
                </c:pt>
                <c:pt idx="3">
                  <c:v>4.800000190734881</c:v>
                </c:pt>
                <c:pt idx="4">
                  <c:v>1.2999999523162811</c:v>
                </c:pt>
                <c:pt idx="5">
                  <c:v>1.3999999761581419</c:v>
                </c:pt>
                <c:pt idx="6">
                  <c:v>0.40000000596046564</c:v>
                </c:pt>
                <c:pt idx="7">
                  <c:v>1</c:v>
                </c:pt>
                <c:pt idx="8">
                  <c:v>2.2999999523162842</c:v>
                </c:pt>
                <c:pt idx="9">
                  <c:v>5.5</c:v>
                </c:pt>
                <c:pt idx="10">
                  <c:v>4.5999999046325817</c:v>
                </c:pt>
                <c:pt idx="11">
                  <c:v>6.222221851348877</c:v>
                </c:pt>
                <c:pt idx="12">
                  <c:v>6</c:v>
                </c:pt>
                <c:pt idx="13">
                  <c:v>1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AC V2 tem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strRef>
              <c:f>Feuil1!$A$2:$A$15</c:f>
              <c:strCache>
                <c:ptCount val="14"/>
                <c:pt idx="0">
                  <c:v>COULEUR DOMINANTE</c:v>
                </c:pt>
                <c:pt idx="1">
                  <c:v>BRILLANCE</c:v>
                </c:pt>
                <c:pt idx="2">
                  <c:v>PARFUM</c:v>
                </c:pt>
                <c:pt idx="3">
                  <c:v>GOUT Global</c:v>
                </c:pt>
                <c:pt idx="4">
                  <c:v>note POMME CUITE</c:v>
                </c:pt>
                <c:pt idx="5">
                  <c:v>note POMME VERTE</c:v>
                </c:pt>
                <c:pt idx="6">
                  <c:v>note CAVE</c:v>
                </c:pt>
                <c:pt idx="7">
                  <c:v>note FRUITS ROUGES</c:v>
                </c:pt>
                <c:pt idx="8">
                  <c:v>note AGRUMES</c:v>
                </c:pt>
                <c:pt idx="9">
                  <c:v>SUCRES</c:v>
                </c:pt>
                <c:pt idx="10">
                  <c:v>ACIDITE</c:v>
                </c:pt>
                <c:pt idx="11">
                  <c:v>CROQUANT</c:v>
                </c:pt>
                <c:pt idx="12">
                  <c:v>JUTEUX</c:v>
                </c:pt>
                <c:pt idx="13">
                  <c:v>FARINEUX</c:v>
                </c:pt>
              </c:strCache>
            </c:strRef>
          </c:cat>
          <c:val>
            <c:numRef>
              <c:f>Feuil1!$E$2:$E$15</c:f>
              <c:numCache>
                <c:formatCode>0.00</c:formatCode>
                <c:ptCount val="14"/>
                <c:pt idx="0">
                  <c:v>7.4000000953674334</c:v>
                </c:pt>
                <c:pt idx="1">
                  <c:v>3.4000000953674316</c:v>
                </c:pt>
                <c:pt idx="2">
                  <c:v>4</c:v>
                </c:pt>
                <c:pt idx="3">
                  <c:v>4.800000190734881</c:v>
                </c:pt>
                <c:pt idx="4">
                  <c:v>2</c:v>
                </c:pt>
                <c:pt idx="5">
                  <c:v>0.40000000596046564</c:v>
                </c:pt>
                <c:pt idx="6">
                  <c:v>0.30000001192092984</c:v>
                </c:pt>
                <c:pt idx="7">
                  <c:v>1.3333330154418939</c:v>
                </c:pt>
                <c:pt idx="8">
                  <c:v>1.2222219705581658</c:v>
                </c:pt>
                <c:pt idx="9">
                  <c:v>6</c:v>
                </c:pt>
                <c:pt idx="10">
                  <c:v>3.7000000476837211</c:v>
                </c:pt>
                <c:pt idx="11">
                  <c:v>5.1999998092651367</c:v>
                </c:pt>
                <c:pt idx="12">
                  <c:v>5</c:v>
                </c:pt>
                <c:pt idx="13">
                  <c:v>1.1000000238418637</c:v>
                </c:pt>
              </c:numCache>
            </c:numRef>
          </c:val>
        </c:ser>
        <c:axId val="111076096"/>
        <c:axId val="111077632"/>
      </c:radarChart>
      <c:catAx>
        <c:axId val="111076096"/>
        <c:scaling>
          <c:orientation val="minMax"/>
        </c:scaling>
        <c:axPos val="b"/>
        <c:majorGridlines/>
        <c:numFmt formatCode="dd/mm/yyyy" sourceLinked="1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111077632"/>
        <c:crosses val="autoZero"/>
        <c:auto val="1"/>
        <c:lblAlgn val="ctr"/>
        <c:lblOffset val="100"/>
      </c:catAx>
      <c:valAx>
        <c:axId val="111077632"/>
        <c:scaling>
          <c:orientation val="minMax"/>
          <c:max val="8"/>
        </c:scaling>
        <c:axPos val="l"/>
        <c:majorGridlines/>
        <c:numFmt formatCode="0" sourceLinked="0"/>
        <c:majorTickMark val="cross"/>
        <c:tickLblPos val="nextTo"/>
        <c:txPr>
          <a:bodyPr/>
          <a:lstStyle/>
          <a:p>
            <a:pPr>
              <a:defRPr sz="1400"/>
            </a:pPr>
            <a:endParaRPr lang="fr-FR"/>
          </a:p>
        </c:txPr>
        <c:crossAx val="111076096"/>
        <c:crosses val="autoZero"/>
        <c:crossBetween val="between"/>
        <c:majorUnit val="2"/>
      </c:valAx>
    </c:plotArea>
    <c:legend>
      <c:legendPos val="r"/>
      <c:layout>
        <c:manualLayout>
          <c:xMode val="edge"/>
          <c:yMode val="edge"/>
          <c:x val="0.76453043080358241"/>
          <c:y val="0.66870694807415865"/>
          <c:w val="0.21372106400473351"/>
          <c:h val="0.28354170292999586"/>
        </c:manualLayout>
      </c:layout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5322458649420342"/>
          <c:y val="0.10063413658382619"/>
          <c:w val="0.50916105096489161"/>
          <c:h val="0.80866419750240071"/>
        </c:manualLayout>
      </c:layout>
      <c:radarChart>
        <c:radarStyle val="marker"/>
        <c:ser>
          <c:idx val="0"/>
          <c:order val="0"/>
          <c:tx>
            <c:strRef>
              <c:f>Feuil1!$B$1</c:f>
              <c:strCache>
                <c:ptCount val="1"/>
                <c:pt idx="0">
                  <c:v>AC Dyn.</c:v>
                </c:pt>
              </c:strCache>
            </c:strRef>
          </c:tx>
          <c:spPr>
            <a:ln>
              <a:solidFill>
                <a:schemeClr val="accent4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Feuil1!$A$2:$A$15</c:f>
              <c:strCache>
                <c:ptCount val="14"/>
                <c:pt idx="0">
                  <c:v>COULEUR DOMINANTE</c:v>
                </c:pt>
                <c:pt idx="1">
                  <c:v>BRILLANCE</c:v>
                </c:pt>
                <c:pt idx="2">
                  <c:v>PARFUM</c:v>
                </c:pt>
                <c:pt idx="3">
                  <c:v>GOUT global</c:v>
                </c:pt>
                <c:pt idx="4">
                  <c:v>note POMME CUITE</c:v>
                </c:pt>
                <c:pt idx="5">
                  <c:v>note POMME VERTE</c:v>
                </c:pt>
                <c:pt idx="6">
                  <c:v>note CAVE</c:v>
                </c:pt>
                <c:pt idx="7">
                  <c:v>note FRUITS ROUGES</c:v>
                </c:pt>
                <c:pt idx="8">
                  <c:v>note AGRUMES</c:v>
                </c:pt>
                <c:pt idx="9">
                  <c:v>SUCRES</c:v>
                </c:pt>
                <c:pt idx="10">
                  <c:v>ACIDITE</c:v>
                </c:pt>
                <c:pt idx="11">
                  <c:v>CROQUANT</c:v>
                </c:pt>
                <c:pt idx="12">
                  <c:v>JUTEUX</c:v>
                </c:pt>
                <c:pt idx="13">
                  <c:v>FARINEUX</c:v>
                </c:pt>
              </c:strCache>
            </c:strRef>
          </c:cat>
          <c:val>
            <c:numRef>
              <c:f>Feuil1!$B$2:$B$15</c:f>
              <c:numCache>
                <c:formatCode>0.00</c:formatCode>
                <c:ptCount val="14"/>
                <c:pt idx="0">
                  <c:v>7.375</c:v>
                </c:pt>
                <c:pt idx="1">
                  <c:v>3.5</c:v>
                </c:pt>
                <c:pt idx="2">
                  <c:v>3.25</c:v>
                </c:pt>
                <c:pt idx="3">
                  <c:v>4.5</c:v>
                </c:pt>
                <c:pt idx="4">
                  <c:v>0.37500000000000078</c:v>
                </c:pt>
                <c:pt idx="5">
                  <c:v>3.125</c:v>
                </c:pt>
                <c:pt idx="6">
                  <c:v>1.125</c:v>
                </c:pt>
                <c:pt idx="7">
                  <c:v>0.37500000000000078</c:v>
                </c:pt>
                <c:pt idx="8">
                  <c:v>1.125</c:v>
                </c:pt>
                <c:pt idx="9">
                  <c:v>5</c:v>
                </c:pt>
                <c:pt idx="10">
                  <c:v>5.1249999999999831</c:v>
                </c:pt>
                <c:pt idx="11">
                  <c:v>7.1249999999999831</c:v>
                </c:pt>
                <c:pt idx="12">
                  <c:v>6.375</c:v>
                </c:pt>
                <c:pt idx="13">
                  <c:v>0.87500000000000167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AC tém</c:v>
                </c:pt>
              </c:strCache>
            </c:strRef>
          </c:tx>
          <c:spPr>
            <a:ln>
              <a:solidFill>
                <a:srgbClr val="009900"/>
              </a:solidFill>
            </a:ln>
          </c:spPr>
          <c:marker>
            <c:symbol val="none"/>
          </c:marker>
          <c:cat>
            <c:strRef>
              <c:f>Feuil1!$A$2:$A$15</c:f>
              <c:strCache>
                <c:ptCount val="14"/>
                <c:pt idx="0">
                  <c:v>COULEUR DOMINANTE</c:v>
                </c:pt>
                <c:pt idx="1">
                  <c:v>BRILLANCE</c:v>
                </c:pt>
                <c:pt idx="2">
                  <c:v>PARFUM</c:v>
                </c:pt>
                <c:pt idx="3">
                  <c:v>GOUT global</c:v>
                </c:pt>
                <c:pt idx="4">
                  <c:v>note POMME CUITE</c:v>
                </c:pt>
                <c:pt idx="5">
                  <c:v>note POMME VERTE</c:v>
                </c:pt>
                <c:pt idx="6">
                  <c:v>note CAVE</c:v>
                </c:pt>
                <c:pt idx="7">
                  <c:v>note FRUITS ROUGES</c:v>
                </c:pt>
                <c:pt idx="8">
                  <c:v>note AGRUMES</c:v>
                </c:pt>
                <c:pt idx="9">
                  <c:v>SUCRES</c:v>
                </c:pt>
                <c:pt idx="10">
                  <c:v>ACIDITE</c:v>
                </c:pt>
                <c:pt idx="11">
                  <c:v>CROQUANT</c:v>
                </c:pt>
                <c:pt idx="12">
                  <c:v>JUTEUX</c:v>
                </c:pt>
                <c:pt idx="13">
                  <c:v>FARINEUX</c:v>
                </c:pt>
              </c:strCache>
            </c:strRef>
          </c:cat>
          <c:val>
            <c:numRef>
              <c:f>Feuil1!$C$2:$C$15</c:f>
              <c:numCache>
                <c:formatCode>0.00</c:formatCode>
                <c:ptCount val="14"/>
                <c:pt idx="0">
                  <c:v>7.875</c:v>
                </c:pt>
                <c:pt idx="1">
                  <c:v>2.8749999999999987</c:v>
                </c:pt>
                <c:pt idx="2">
                  <c:v>2.5</c:v>
                </c:pt>
                <c:pt idx="3">
                  <c:v>4.4285721778869478</c:v>
                </c:pt>
                <c:pt idx="4">
                  <c:v>0.37500000000000078</c:v>
                </c:pt>
                <c:pt idx="5">
                  <c:v>1.8571430444717447</c:v>
                </c:pt>
                <c:pt idx="6">
                  <c:v>1.125</c:v>
                </c:pt>
                <c:pt idx="7">
                  <c:v>0.37500000000000078</c:v>
                </c:pt>
                <c:pt idx="8">
                  <c:v>1.75</c:v>
                </c:pt>
                <c:pt idx="9">
                  <c:v>5.375</c:v>
                </c:pt>
                <c:pt idx="10">
                  <c:v>4.875</c:v>
                </c:pt>
                <c:pt idx="11">
                  <c:v>6.25</c:v>
                </c:pt>
                <c:pt idx="12">
                  <c:v>6.375</c:v>
                </c:pt>
                <c:pt idx="13">
                  <c:v>1.5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AC 1-MCP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cat>
            <c:strRef>
              <c:f>Feuil1!$A$2:$A$15</c:f>
              <c:strCache>
                <c:ptCount val="14"/>
                <c:pt idx="0">
                  <c:v>COULEUR DOMINANTE</c:v>
                </c:pt>
                <c:pt idx="1">
                  <c:v>BRILLANCE</c:v>
                </c:pt>
                <c:pt idx="2">
                  <c:v>PARFUM</c:v>
                </c:pt>
                <c:pt idx="3">
                  <c:v>GOUT global</c:v>
                </c:pt>
                <c:pt idx="4">
                  <c:v>note POMME CUITE</c:v>
                </c:pt>
                <c:pt idx="5">
                  <c:v>note POMME VERTE</c:v>
                </c:pt>
                <c:pt idx="6">
                  <c:v>note CAVE</c:v>
                </c:pt>
                <c:pt idx="7">
                  <c:v>note FRUITS ROUGES</c:v>
                </c:pt>
                <c:pt idx="8">
                  <c:v>note AGRUMES</c:v>
                </c:pt>
                <c:pt idx="9">
                  <c:v>SUCRES</c:v>
                </c:pt>
                <c:pt idx="10">
                  <c:v>ACIDITE</c:v>
                </c:pt>
                <c:pt idx="11">
                  <c:v>CROQUANT</c:v>
                </c:pt>
                <c:pt idx="12">
                  <c:v>JUTEUX</c:v>
                </c:pt>
                <c:pt idx="13">
                  <c:v>FARINEUX</c:v>
                </c:pt>
              </c:strCache>
            </c:strRef>
          </c:cat>
          <c:val>
            <c:numRef>
              <c:f>Feuil1!$D$2:$D$15</c:f>
              <c:numCache>
                <c:formatCode>0.00</c:formatCode>
                <c:ptCount val="14"/>
                <c:pt idx="0">
                  <c:v>7.375</c:v>
                </c:pt>
                <c:pt idx="1">
                  <c:v>4</c:v>
                </c:pt>
                <c:pt idx="2">
                  <c:v>2.25</c:v>
                </c:pt>
                <c:pt idx="3">
                  <c:v>4.25</c:v>
                </c:pt>
                <c:pt idx="4">
                  <c:v>0.37500000000000078</c:v>
                </c:pt>
                <c:pt idx="5">
                  <c:v>2.5</c:v>
                </c:pt>
                <c:pt idx="6">
                  <c:v>0.87500000000000167</c:v>
                </c:pt>
                <c:pt idx="7">
                  <c:v>0.125</c:v>
                </c:pt>
                <c:pt idx="8">
                  <c:v>2.125</c:v>
                </c:pt>
                <c:pt idx="9">
                  <c:v>4.5</c:v>
                </c:pt>
                <c:pt idx="10">
                  <c:v>5.6249999999999831</c:v>
                </c:pt>
                <c:pt idx="11">
                  <c:v>7.375</c:v>
                </c:pt>
                <c:pt idx="12">
                  <c:v>6.1249999999999831</c:v>
                </c:pt>
                <c:pt idx="13">
                  <c:v>0.87500000000000167</c:v>
                </c:pt>
              </c:numCache>
            </c:numRef>
          </c:val>
        </c:ser>
        <c:axId val="111214592"/>
        <c:axId val="111216128"/>
      </c:radarChart>
      <c:catAx>
        <c:axId val="111214592"/>
        <c:scaling>
          <c:orientation val="minMax"/>
        </c:scaling>
        <c:axPos val="b"/>
        <c:majorGridlines/>
        <c:numFmt formatCode="dd/mm/yyyy" sourceLinked="1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111216128"/>
        <c:crosses val="autoZero"/>
        <c:auto val="1"/>
        <c:lblAlgn val="ctr"/>
        <c:lblOffset val="100"/>
      </c:catAx>
      <c:valAx>
        <c:axId val="111216128"/>
        <c:scaling>
          <c:orientation val="minMax"/>
          <c:max val="8"/>
        </c:scaling>
        <c:axPos val="l"/>
        <c:majorGridlines/>
        <c:numFmt formatCode="0" sourceLinked="0"/>
        <c:majorTickMark val="cross"/>
        <c:tickLblPos val="nextTo"/>
        <c:txPr>
          <a:bodyPr/>
          <a:lstStyle/>
          <a:p>
            <a:pPr>
              <a:defRPr sz="1400"/>
            </a:pPr>
            <a:endParaRPr lang="fr-FR"/>
          </a:p>
        </c:txPr>
        <c:crossAx val="111214592"/>
        <c:crosses val="autoZero"/>
        <c:crossBetween val="between"/>
        <c:majorUnit val="2"/>
      </c:valAx>
    </c:plotArea>
    <c:legend>
      <c:legendPos val="r"/>
      <c:layout>
        <c:manualLayout>
          <c:xMode val="edge"/>
          <c:yMode val="edge"/>
          <c:x val="0.74660331792746581"/>
          <c:y val="0.66870694807415865"/>
          <c:w val="0.22214680705650686"/>
          <c:h val="0.28354170292999586"/>
        </c:manualLayout>
      </c:layout>
    </c:legend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 smtClean="0"/>
              <a:t>Acidité</a:t>
            </a:r>
            <a:r>
              <a:rPr lang="fr-FR" b="0" baseline="0" dirty="0" smtClean="0"/>
              <a:t> titrable </a:t>
            </a:r>
            <a:r>
              <a:rPr lang="fr-FR" b="0" dirty="0" smtClean="0"/>
              <a:t>(g </a:t>
            </a:r>
            <a:r>
              <a:rPr lang="fr-FR" b="0" dirty="0" err="1" smtClean="0"/>
              <a:t>ac</a:t>
            </a:r>
            <a:r>
              <a:rPr lang="fr-FR" b="0" dirty="0" smtClean="0"/>
              <a:t>. malique/L)</a:t>
            </a:r>
            <a:endParaRPr lang="fr-FR" b="0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'harvest et J10 sans ACD (2)'!$A$6</c:f>
              <c:strCache>
                <c:ptCount val="1"/>
                <c:pt idx="0">
                  <c:v>AT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plus>
              <c:numRef>
                <c:f>'harvest et J10 sans ACD (2)'!$B$17:$F$17</c:f>
                <c:numCache>
                  <c:formatCode>General</c:formatCode>
                  <c:ptCount val="5"/>
                  <c:pt idx="0">
                    <c:v>0.52201532544553508</c:v>
                  </c:pt>
                  <c:pt idx="1">
                    <c:v>0.74719519109451893</c:v>
                  </c:pt>
                  <c:pt idx="2">
                    <c:v>1.2729792576771057</c:v>
                  </c:pt>
                  <c:pt idx="3">
                    <c:v>1.5007732211889724</c:v>
                  </c:pt>
                  <c:pt idx="4">
                    <c:v>0.41173269183269706</c:v>
                  </c:pt>
                </c:numCache>
              </c:numRef>
            </c:plus>
            <c:minus>
              <c:numRef>
                <c:f>'harvest et J10 sans ACD (2)'!$B$17:$F$17</c:f>
                <c:numCache>
                  <c:formatCode>General</c:formatCode>
                  <c:ptCount val="5"/>
                  <c:pt idx="0">
                    <c:v>0.52201532544553508</c:v>
                  </c:pt>
                  <c:pt idx="1">
                    <c:v>0.74719519109451893</c:v>
                  </c:pt>
                  <c:pt idx="2">
                    <c:v>1.2729792576771057</c:v>
                  </c:pt>
                  <c:pt idx="3">
                    <c:v>1.5007732211889724</c:v>
                  </c:pt>
                  <c:pt idx="4">
                    <c:v>0.41173269183269706</c:v>
                  </c:pt>
                </c:numCache>
              </c:numRef>
            </c:minus>
          </c:errBars>
          <c:cat>
            <c:multiLvlStrRef>
              <c:f>'harvest et J10 sans ACD (2)'!$B$2:$F$3</c:f>
              <c:multiLvlStrCache>
                <c:ptCount val="5"/>
                <c:lvl>
                  <c:pt idx="1">
                    <c:v>FN</c:v>
                  </c:pt>
                  <c:pt idx="2">
                    <c:v>AC</c:v>
                  </c:pt>
                  <c:pt idx="3">
                    <c:v>FN</c:v>
                  </c:pt>
                  <c:pt idx="4">
                    <c:v>AC</c:v>
                  </c:pt>
                </c:lvl>
                <c:lvl>
                  <c:pt idx="0">
                    <c:v>récolte</c:v>
                  </c:pt>
                  <c:pt idx="1">
                    <c:v>témoin</c:v>
                  </c:pt>
                  <c:pt idx="3">
                    <c:v>1-MCP</c:v>
                  </c:pt>
                </c:lvl>
              </c:multiLvlStrCache>
            </c:multiLvlStrRef>
          </c:cat>
          <c:val>
            <c:numRef>
              <c:f>'harvest et J10 sans ACD (2)'!$B$6:$F$6</c:f>
              <c:numCache>
                <c:formatCode>0.0</c:formatCode>
                <c:ptCount val="5"/>
                <c:pt idx="0">
                  <c:v>6.666666666666667</c:v>
                </c:pt>
                <c:pt idx="1">
                  <c:v>4.5777777777777775</c:v>
                </c:pt>
                <c:pt idx="2">
                  <c:v>5.5619047619047626</c:v>
                </c:pt>
                <c:pt idx="3">
                  <c:v>5.9944444444444436</c:v>
                </c:pt>
                <c:pt idx="4">
                  <c:v>5.366666666666668</c:v>
                </c:pt>
              </c:numCache>
            </c:numRef>
          </c:val>
        </c:ser>
        <c:axId val="73591424"/>
        <c:axId val="73658752"/>
      </c:barChart>
      <c:catAx>
        <c:axId val="73591424"/>
        <c:scaling>
          <c:orientation val="minMax"/>
        </c:scaling>
        <c:axPos val="b"/>
        <c:tickLblPos val="nextTo"/>
        <c:crossAx val="73658752"/>
        <c:crosses val="autoZero"/>
        <c:auto val="1"/>
        <c:lblAlgn val="ctr"/>
        <c:lblOffset val="100"/>
      </c:catAx>
      <c:valAx>
        <c:axId val="73658752"/>
        <c:scaling>
          <c:orientation val="minMax"/>
          <c:min val="2"/>
        </c:scaling>
        <c:axPos val="l"/>
        <c:majorGridlines/>
        <c:numFmt formatCode="0" sourceLinked="0"/>
        <c:tickLblPos val="nextTo"/>
        <c:crossAx val="73591424"/>
        <c:crosses val="autoZero"/>
        <c:crossBetween val="between"/>
      </c:valAx>
    </c:plotArea>
    <c:plotVisOnly val="1"/>
  </c:chart>
  <c:externalData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AN</c:v>
                </c:pt>
              </c:strCache>
            </c:strRef>
          </c:tx>
          <c:cat>
            <c:strRef>
              <c:f>Feuil1!$A$2:$A$5</c:f>
              <c:strCache>
                <c:ptCount val="4"/>
                <c:pt idx="0">
                  <c:v>Broofield®</c:v>
                </c:pt>
                <c:pt idx="1">
                  <c:v>Golden</c:v>
                </c:pt>
                <c:pt idx="2">
                  <c:v>Pink Lady®</c:v>
                </c:pt>
                <c:pt idx="3">
                  <c:v>Tentation®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2" formatCode="0.00">
                  <c:v>6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 AC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cat>
            <c:strRef>
              <c:f>Feuil1!$A$2:$A$5</c:f>
              <c:strCache>
                <c:ptCount val="4"/>
                <c:pt idx="0">
                  <c:v>Broofield®</c:v>
                </c:pt>
                <c:pt idx="1">
                  <c:v>Golden</c:v>
                </c:pt>
                <c:pt idx="2">
                  <c:v>Pink Lady®</c:v>
                </c:pt>
                <c:pt idx="3">
                  <c:v>Tentation®</c:v>
                </c:pt>
              </c:strCache>
            </c:strRef>
          </c:cat>
          <c:val>
            <c:numRef>
              <c:f>Feuil1!$C$2:$C$5</c:f>
              <c:numCache>
                <c:formatCode>0.00</c:formatCode>
                <c:ptCount val="4"/>
                <c:pt idx="0">
                  <c:v>3.5</c:v>
                </c:pt>
                <c:pt idx="1">
                  <c:v>4.4285721778869469</c:v>
                </c:pt>
                <c:pt idx="2">
                  <c:v>5.8333330154419034</c:v>
                </c:pt>
                <c:pt idx="3">
                  <c:v>5.6999998092651367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 AC Dyn.</c:v>
                </c:pt>
              </c:strCache>
            </c:strRef>
          </c:tx>
          <c:spPr>
            <a:solidFill>
              <a:srgbClr val="0000FF"/>
            </a:solidFill>
          </c:spPr>
          <c:cat>
            <c:strRef>
              <c:f>Feuil1!$A$2:$A$5</c:f>
              <c:strCache>
                <c:ptCount val="4"/>
                <c:pt idx="0">
                  <c:v>Broofield®</c:v>
                </c:pt>
                <c:pt idx="1">
                  <c:v>Golden</c:v>
                </c:pt>
                <c:pt idx="2">
                  <c:v>Pink Lady®</c:v>
                </c:pt>
                <c:pt idx="3">
                  <c:v>Tentation®</c:v>
                </c:pt>
              </c:strCache>
            </c:strRef>
          </c:cat>
          <c:val>
            <c:numRef>
              <c:f>Feuil1!$D$2:$D$5</c:f>
              <c:numCache>
                <c:formatCode>0.00</c:formatCode>
                <c:ptCount val="4"/>
                <c:pt idx="0">
                  <c:v>3.5</c:v>
                </c:pt>
                <c:pt idx="1">
                  <c:v>4.5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AC 1-MCP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cat>
            <c:strRef>
              <c:f>Feuil1!$A$2:$A$5</c:f>
              <c:strCache>
                <c:ptCount val="4"/>
                <c:pt idx="0">
                  <c:v>Broofield®</c:v>
                </c:pt>
                <c:pt idx="1">
                  <c:v>Golden</c:v>
                </c:pt>
                <c:pt idx="2">
                  <c:v>Pink Lady®</c:v>
                </c:pt>
                <c:pt idx="3">
                  <c:v>Tentation®</c:v>
                </c:pt>
              </c:strCache>
            </c:strRef>
          </c:cat>
          <c:val>
            <c:numRef>
              <c:f>Feuil1!$E$2:$E$5</c:f>
              <c:numCache>
                <c:formatCode>0.00</c:formatCode>
                <c:ptCount val="4"/>
                <c:pt idx="0">
                  <c:v>3.0833330154419021</c:v>
                </c:pt>
                <c:pt idx="1">
                  <c:v>4.25</c:v>
                </c:pt>
                <c:pt idx="2">
                  <c:v>5</c:v>
                </c:pt>
                <c:pt idx="3">
                  <c:v>4.6999998092651367</c:v>
                </c:pt>
              </c:numCache>
            </c:numRef>
          </c:val>
        </c:ser>
        <c:axId val="111182208"/>
        <c:axId val="111183744"/>
      </c:barChart>
      <c:catAx>
        <c:axId val="111182208"/>
        <c:scaling>
          <c:orientation val="minMax"/>
        </c:scaling>
        <c:axPos val="b"/>
        <c:tickLblPos val="nextTo"/>
        <c:crossAx val="111183744"/>
        <c:crosses val="autoZero"/>
        <c:auto val="1"/>
        <c:lblAlgn val="ctr"/>
        <c:lblOffset val="100"/>
      </c:catAx>
      <c:valAx>
        <c:axId val="111183744"/>
        <c:scaling>
          <c:orientation val="minMax"/>
        </c:scaling>
        <c:axPos val="l"/>
        <c:majorGridlines/>
        <c:numFmt formatCode="General" sourceLinked="1"/>
        <c:tickLblPos val="nextTo"/>
        <c:crossAx val="111182208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AN</c:v>
                </c:pt>
              </c:strCache>
            </c:strRef>
          </c:tx>
          <c:cat>
            <c:strRef>
              <c:f>Feuil1!$A$2:$A$5</c:f>
              <c:strCache>
                <c:ptCount val="4"/>
                <c:pt idx="0">
                  <c:v>Broofield®</c:v>
                </c:pt>
                <c:pt idx="1">
                  <c:v>Golden</c:v>
                </c:pt>
                <c:pt idx="2">
                  <c:v>Pink Lady®</c:v>
                </c:pt>
                <c:pt idx="3">
                  <c:v>Tentation®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2" formatCode="0.00">
                  <c:v>5.42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 AC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cat>
            <c:strRef>
              <c:f>Feuil1!$A$2:$A$5</c:f>
              <c:strCache>
                <c:ptCount val="4"/>
                <c:pt idx="0">
                  <c:v>Broofield®</c:v>
                </c:pt>
                <c:pt idx="1">
                  <c:v>Golden</c:v>
                </c:pt>
                <c:pt idx="2">
                  <c:v>Pink Lady®</c:v>
                </c:pt>
                <c:pt idx="3">
                  <c:v>Tentation®</c:v>
                </c:pt>
              </c:strCache>
            </c:strRef>
          </c:cat>
          <c:val>
            <c:numRef>
              <c:f>Feuil1!$C$2:$C$5</c:f>
              <c:numCache>
                <c:formatCode>0.00</c:formatCode>
                <c:ptCount val="4"/>
                <c:pt idx="0">
                  <c:v>5.25</c:v>
                </c:pt>
                <c:pt idx="1">
                  <c:v>6.25</c:v>
                </c:pt>
                <c:pt idx="2">
                  <c:v>7</c:v>
                </c:pt>
                <c:pt idx="3">
                  <c:v>6.1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 AC Dyn.</c:v>
                </c:pt>
              </c:strCache>
            </c:strRef>
          </c:tx>
          <c:spPr>
            <a:solidFill>
              <a:srgbClr val="0000FF"/>
            </a:solidFill>
          </c:spPr>
          <c:cat>
            <c:strRef>
              <c:f>Feuil1!$A$2:$A$5</c:f>
              <c:strCache>
                <c:ptCount val="4"/>
                <c:pt idx="0">
                  <c:v>Broofield®</c:v>
                </c:pt>
                <c:pt idx="1">
                  <c:v>Golden</c:v>
                </c:pt>
                <c:pt idx="2">
                  <c:v>Pink Lady®</c:v>
                </c:pt>
                <c:pt idx="3">
                  <c:v>Tentation®</c:v>
                </c:pt>
              </c:strCache>
            </c:strRef>
          </c:cat>
          <c:val>
            <c:numRef>
              <c:f>Feuil1!$D$2:$D$5</c:f>
              <c:numCache>
                <c:formatCode>0.00</c:formatCode>
                <c:ptCount val="4"/>
                <c:pt idx="0">
                  <c:v>6.08</c:v>
                </c:pt>
                <c:pt idx="1">
                  <c:v>7.13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AC 1-MCP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cat>
            <c:strRef>
              <c:f>Feuil1!$A$2:$A$5</c:f>
              <c:strCache>
                <c:ptCount val="4"/>
                <c:pt idx="0">
                  <c:v>Broofield®</c:v>
                </c:pt>
                <c:pt idx="1">
                  <c:v>Golden</c:v>
                </c:pt>
                <c:pt idx="2">
                  <c:v>Pink Lady®</c:v>
                </c:pt>
                <c:pt idx="3">
                  <c:v>Tentation®</c:v>
                </c:pt>
              </c:strCache>
            </c:strRef>
          </c:cat>
          <c:val>
            <c:numRef>
              <c:f>Feuil1!$E$2:$E$5</c:f>
              <c:numCache>
                <c:formatCode>0.00</c:formatCode>
                <c:ptCount val="4"/>
                <c:pt idx="0">
                  <c:v>7.25</c:v>
                </c:pt>
                <c:pt idx="1">
                  <c:v>7.38</c:v>
                </c:pt>
                <c:pt idx="2">
                  <c:v>7.67</c:v>
                </c:pt>
                <c:pt idx="3">
                  <c:v>6.8</c:v>
                </c:pt>
              </c:numCache>
            </c:numRef>
          </c:val>
        </c:ser>
        <c:axId val="111316992"/>
        <c:axId val="111318528"/>
      </c:barChart>
      <c:catAx>
        <c:axId val="111316992"/>
        <c:scaling>
          <c:orientation val="minMax"/>
        </c:scaling>
        <c:axPos val="b"/>
        <c:tickLblPos val="nextTo"/>
        <c:crossAx val="111318528"/>
        <c:crosses val="autoZero"/>
        <c:auto val="1"/>
        <c:lblAlgn val="ctr"/>
        <c:lblOffset val="100"/>
      </c:catAx>
      <c:valAx>
        <c:axId val="111318528"/>
        <c:scaling>
          <c:orientation val="minMax"/>
        </c:scaling>
        <c:axPos val="l"/>
        <c:majorGridlines/>
        <c:numFmt formatCode="General" sourceLinked="1"/>
        <c:tickLblPos val="nextTo"/>
        <c:crossAx val="111316992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/>
              <a:t>Composés en </a:t>
            </a:r>
            <a:r>
              <a:rPr lang="fr-FR" b="0" dirty="0" smtClean="0"/>
              <a:t>C</a:t>
            </a:r>
            <a:r>
              <a:rPr lang="fr-FR" b="0" baseline="-25000" dirty="0" smtClean="0"/>
              <a:t>6 </a:t>
            </a:r>
            <a:endParaRPr lang="fr-FR" b="0" baseline="0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'harvest et J10 sans ACD (2)'!$A$8</c:f>
              <c:strCache>
                <c:ptCount val="1"/>
                <c:pt idx="0">
                  <c:v>C6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plus>
              <c:numRef>
                <c:f>'harvest et J10 sans ACD (2)'!$B$19:$F$19</c:f>
                <c:numCache>
                  <c:formatCode>General</c:formatCode>
                  <c:ptCount val="5"/>
                  <c:pt idx="0">
                    <c:v>417.17486950615802</c:v>
                  </c:pt>
                  <c:pt idx="1">
                    <c:v>1718.7222274678395</c:v>
                  </c:pt>
                  <c:pt idx="2">
                    <c:v>1606.5158083490762</c:v>
                  </c:pt>
                  <c:pt idx="3">
                    <c:v>320.97284848842764</c:v>
                  </c:pt>
                  <c:pt idx="4">
                    <c:v>207.88521444384858</c:v>
                  </c:pt>
                </c:numCache>
              </c:numRef>
            </c:plus>
            <c:minus>
              <c:numRef>
                <c:f>'harvest et J10 sans ACD (2)'!$B$19:$F$19</c:f>
                <c:numCache>
                  <c:formatCode>General</c:formatCode>
                  <c:ptCount val="5"/>
                  <c:pt idx="0">
                    <c:v>417.17486950615802</c:v>
                  </c:pt>
                  <c:pt idx="1">
                    <c:v>1718.7222274678395</c:v>
                  </c:pt>
                  <c:pt idx="2">
                    <c:v>1606.5158083490762</c:v>
                  </c:pt>
                  <c:pt idx="3">
                    <c:v>320.97284848842764</c:v>
                  </c:pt>
                  <c:pt idx="4">
                    <c:v>207.88521444384858</c:v>
                  </c:pt>
                </c:numCache>
              </c:numRef>
            </c:minus>
          </c:errBars>
          <c:cat>
            <c:multiLvlStrRef>
              <c:f>'harvest et J10 sans ACD (2)'!$B$2:$F$3</c:f>
              <c:multiLvlStrCache>
                <c:ptCount val="5"/>
                <c:lvl>
                  <c:pt idx="1">
                    <c:v>FN</c:v>
                  </c:pt>
                  <c:pt idx="2">
                    <c:v>AC</c:v>
                  </c:pt>
                  <c:pt idx="3">
                    <c:v>FN</c:v>
                  </c:pt>
                  <c:pt idx="4">
                    <c:v>AC</c:v>
                  </c:pt>
                </c:lvl>
                <c:lvl>
                  <c:pt idx="0">
                    <c:v>récolte</c:v>
                  </c:pt>
                  <c:pt idx="1">
                    <c:v>témoin</c:v>
                  </c:pt>
                  <c:pt idx="3">
                    <c:v>1-MCP</c:v>
                  </c:pt>
                </c:lvl>
              </c:multiLvlStrCache>
            </c:multiLvlStrRef>
          </c:cat>
          <c:val>
            <c:numRef>
              <c:f>'harvest et J10 sans ACD (2)'!$B$8:$F$8</c:f>
              <c:numCache>
                <c:formatCode>0.0</c:formatCode>
                <c:ptCount val="5"/>
                <c:pt idx="0">
                  <c:v>1618.1013675876666</c:v>
                </c:pt>
                <c:pt idx="1">
                  <c:v>7094.5391291696778</c:v>
                </c:pt>
                <c:pt idx="2">
                  <c:v>4693.4199908503424</c:v>
                </c:pt>
                <c:pt idx="3">
                  <c:v>1221.1937796025543</c:v>
                </c:pt>
                <c:pt idx="4">
                  <c:v>996.66965834947621</c:v>
                </c:pt>
              </c:numCache>
            </c:numRef>
          </c:val>
        </c:ser>
        <c:axId val="75127040"/>
        <c:axId val="75128832"/>
      </c:barChart>
      <c:catAx>
        <c:axId val="75127040"/>
        <c:scaling>
          <c:orientation val="minMax"/>
        </c:scaling>
        <c:axPos val="b"/>
        <c:tickLblPos val="nextTo"/>
        <c:crossAx val="75128832"/>
        <c:crosses val="autoZero"/>
        <c:auto val="1"/>
        <c:lblAlgn val="ctr"/>
        <c:lblOffset val="100"/>
      </c:catAx>
      <c:valAx>
        <c:axId val="75128832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75127040"/>
        <c:crosses val="autoZero"/>
        <c:crossBetween val="between"/>
      </c:valAx>
    </c:plotArea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 smtClean="0"/>
              <a:t>Alcools</a:t>
            </a:r>
            <a:endParaRPr lang="fr-FR" b="0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'harvest et J10 sans ACD (2)'!$A$7</c:f>
              <c:strCache>
                <c:ptCount val="1"/>
                <c:pt idx="0">
                  <c:v>ALC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plus>
              <c:numRef>
                <c:f>'harvest et J10 sans ACD (2)'!$B$18:$F$18</c:f>
                <c:numCache>
                  <c:formatCode>General</c:formatCode>
                  <c:ptCount val="5"/>
                  <c:pt idx="0">
                    <c:v>218.98001034033706</c:v>
                  </c:pt>
                  <c:pt idx="1">
                    <c:v>1163.5336621491883</c:v>
                  </c:pt>
                  <c:pt idx="2">
                    <c:v>1383.9665297954782</c:v>
                  </c:pt>
                  <c:pt idx="3">
                    <c:v>277.95817027528574</c:v>
                  </c:pt>
                  <c:pt idx="4">
                    <c:v>416.49330878788703</c:v>
                  </c:pt>
                </c:numCache>
              </c:numRef>
            </c:plus>
            <c:minus>
              <c:numRef>
                <c:f>'harvest et J10 sans ACD (2)'!$B$18:$F$18</c:f>
                <c:numCache>
                  <c:formatCode>General</c:formatCode>
                  <c:ptCount val="5"/>
                  <c:pt idx="0">
                    <c:v>218.98001034033706</c:v>
                  </c:pt>
                  <c:pt idx="1">
                    <c:v>1163.5336621491883</c:v>
                  </c:pt>
                  <c:pt idx="2">
                    <c:v>1383.9665297954782</c:v>
                  </c:pt>
                  <c:pt idx="3">
                    <c:v>277.95817027528574</c:v>
                  </c:pt>
                  <c:pt idx="4">
                    <c:v>416.49330878788703</c:v>
                  </c:pt>
                </c:numCache>
              </c:numRef>
            </c:minus>
          </c:errBars>
          <c:cat>
            <c:multiLvlStrRef>
              <c:f>'harvest et J10 sans ACD (2)'!$B$2:$F$3</c:f>
              <c:multiLvlStrCache>
                <c:ptCount val="5"/>
                <c:lvl>
                  <c:pt idx="1">
                    <c:v>FN</c:v>
                  </c:pt>
                  <c:pt idx="2">
                    <c:v>AC</c:v>
                  </c:pt>
                  <c:pt idx="3">
                    <c:v>FN</c:v>
                  </c:pt>
                  <c:pt idx="4">
                    <c:v>AC</c:v>
                  </c:pt>
                </c:lvl>
                <c:lvl>
                  <c:pt idx="0">
                    <c:v>récolte</c:v>
                  </c:pt>
                  <c:pt idx="1">
                    <c:v>témoin</c:v>
                  </c:pt>
                  <c:pt idx="3">
                    <c:v>1-MCP</c:v>
                  </c:pt>
                </c:lvl>
              </c:multiLvlStrCache>
            </c:multiLvlStrRef>
          </c:cat>
          <c:val>
            <c:numRef>
              <c:f>'harvest et J10 sans ACD (2)'!$B$7:$F$7</c:f>
              <c:numCache>
                <c:formatCode>0.0</c:formatCode>
                <c:ptCount val="5"/>
                <c:pt idx="0">
                  <c:v>531.7636378288081</c:v>
                </c:pt>
                <c:pt idx="1">
                  <c:v>4840.8241279108224</c:v>
                </c:pt>
                <c:pt idx="2">
                  <c:v>3411.9160557822011</c:v>
                </c:pt>
                <c:pt idx="3">
                  <c:v>1196.9675361531713</c:v>
                </c:pt>
                <c:pt idx="4">
                  <c:v>1016.4378793865325</c:v>
                </c:pt>
              </c:numCache>
            </c:numRef>
          </c:val>
        </c:ser>
        <c:axId val="75158272"/>
        <c:axId val="75159808"/>
      </c:barChart>
      <c:catAx>
        <c:axId val="75158272"/>
        <c:scaling>
          <c:orientation val="minMax"/>
        </c:scaling>
        <c:axPos val="b"/>
        <c:tickLblPos val="nextTo"/>
        <c:crossAx val="75159808"/>
        <c:crosses val="autoZero"/>
        <c:auto val="1"/>
        <c:lblAlgn val="ctr"/>
        <c:lblOffset val="100"/>
      </c:catAx>
      <c:valAx>
        <c:axId val="75159808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75158272"/>
        <c:crosses val="autoZero"/>
        <c:crossBetween val="between"/>
      </c:valAx>
    </c:plotArea>
    <c:plotVisOnly val="1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 smtClean="0"/>
              <a:t>Esters</a:t>
            </a:r>
            <a:endParaRPr lang="fr-FR" b="0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'harvest et J10 sans ACD (2)'!$A$9</c:f>
              <c:strCache>
                <c:ptCount val="1"/>
                <c:pt idx="0">
                  <c:v>EST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plus>
              <c:numRef>
                <c:f>'harvest et J10 sans ACD (2)'!$B$20:$F$20</c:f>
                <c:numCache>
                  <c:formatCode>General</c:formatCode>
                  <c:ptCount val="5"/>
                  <c:pt idx="0">
                    <c:v>408.02234483026848</c:v>
                  </c:pt>
                  <c:pt idx="1">
                    <c:v>425.13347853675901</c:v>
                  </c:pt>
                  <c:pt idx="2">
                    <c:v>470.25284896930202</c:v>
                  </c:pt>
                  <c:pt idx="3">
                    <c:v>206.8573817590798</c:v>
                  </c:pt>
                  <c:pt idx="4">
                    <c:v>150.05465196598252</c:v>
                  </c:pt>
                </c:numCache>
              </c:numRef>
            </c:plus>
            <c:minus>
              <c:numRef>
                <c:f>'harvest et J10 sans ACD (2)'!$B$20:$F$20</c:f>
                <c:numCache>
                  <c:formatCode>General</c:formatCode>
                  <c:ptCount val="5"/>
                  <c:pt idx="0">
                    <c:v>408.02234483026848</c:v>
                  </c:pt>
                  <c:pt idx="1">
                    <c:v>425.13347853675901</c:v>
                  </c:pt>
                  <c:pt idx="2">
                    <c:v>470.25284896930202</c:v>
                  </c:pt>
                  <c:pt idx="3">
                    <c:v>206.8573817590798</c:v>
                  </c:pt>
                  <c:pt idx="4">
                    <c:v>150.05465196598252</c:v>
                  </c:pt>
                </c:numCache>
              </c:numRef>
            </c:minus>
          </c:errBars>
          <c:cat>
            <c:multiLvlStrRef>
              <c:f>'harvest et J10 sans ACD (2)'!$B$2:$F$3</c:f>
              <c:multiLvlStrCache>
                <c:ptCount val="5"/>
                <c:lvl>
                  <c:pt idx="1">
                    <c:v>FN</c:v>
                  </c:pt>
                  <c:pt idx="2">
                    <c:v>AC</c:v>
                  </c:pt>
                  <c:pt idx="3">
                    <c:v>FN</c:v>
                  </c:pt>
                  <c:pt idx="4">
                    <c:v>AC</c:v>
                  </c:pt>
                </c:lvl>
                <c:lvl>
                  <c:pt idx="0">
                    <c:v>récolte</c:v>
                  </c:pt>
                  <c:pt idx="1">
                    <c:v>témoin</c:v>
                  </c:pt>
                  <c:pt idx="3">
                    <c:v>1-MCP</c:v>
                  </c:pt>
                </c:lvl>
              </c:multiLvlStrCache>
            </c:multiLvlStrRef>
          </c:cat>
          <c:val>
            <c:numRef>
              <c:f>'harvest et J10 sans ACD (2)'!$B$9:$F$9</c:f>
              <c:numCache>
                <c:formatCode>0.0</c:formatCode>
                <c:ptCount val="5"/>
                <c:pt idx="0">
                  <c:v>720.41824418728436</c:v>
                </c:pt>
                <c:pt idx="1">
                  <c:v>2121.9269509136657</c:v>
                </c:pt>
                <c:pt idx="2">
                  <c:v>1389.5278109803064</c:v>
                </c:pt>
                <c:pt idx="3">
                  <c:v>508.80795122934938</c:v>
                </c:pt>
                <c:pt idx="4">
                  <c:v>269.73596625175264</c:v>
                </c:pt>
              </c:numCache>
            </c:numRef>
          </c:val>
        </c:ser>
        <c:axId val="75164288"/>
        <c:axId val="74416896"/>
      </c:barChart>
      <c:catAx>
        <c:axId val="75164288"/>
        <c:scaling>
          <c:orientation val="minMax"/>
        </c:scaling>
        <c:axPos val="b"/>
        <c:tickLblPos val="nextTo"/>
        <c:crossAx val="74416896"/>
        <c:crosses val="autoZero"/>
        <c:auto val="1"/>
        <c:lblAlgn val="ctr"/>
        <c:lblOffset val="100"/>
      </c:catAx>
      <c:valAx>
        <c:axId val="74416896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75164288"/>
        <c:crosses val="autoZero"/>
        <c:crossBetween val="between"/>
      </c:valAx>
    </c:plotArea>
    <c:plotVisOnly val="1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/>
              <a:t>Composés volatils </a:t>
            </a:r>
            <a:r>
              <a:rPr lang="fr-FR" b="0" dirty="0" smtClean="0"/>
              <a:t>totaux</a:t>
            </a:r>
            <a:endParaRPr lang="fr-FR" b="0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'harvest et J10 sans ACD (2)'!$A$12</c:f>
              <c:strCache>
                <c:ptCount val="1"/>
                <c:pt idx="0">
                  <c:v>TT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plus>
              <c:numRef>
                <c:f>'harvest et J10 sans ACD (2)'!$B$23:$F$23</c:f>
                <c:numCache>
                  <c:formatCode>General</c:formatCode>
                  <c:ptCount val="5"/>
                  <c:pt idx="0">
                    <c:v>689.99782509895249</c:v>
                  </c:pt>
                  <c:pt idx="1">
                    <c:v>2752.3255454649557</c:v>
                  </c:pt>
                  <c:pt idx="2">
                    <c:v>3646.7534364728672</c:v>
                  </c:pt>
                  <c:pt idx="3">
                    <c:v>614.48890240485423</c:v>
                  </c:pt>
                  <c:pt idx="4">
                    <c:v>555.11519078381298</c:v>
                  </c:pt>
                </c:numCache>
              </c:numRef>
            </c:plus>
            <c:minus>
              <c:numRef>
                <c:f>'harvest et J10 sans ACD (2)'!$B$23:$F$23</c:f>
                <c:numCache>
                  <c:formatCode>General</c:formatCode>
                  <c:ptCount val="5"/>
                  <c:pt idx="0">
                    <c:v>689.99782509895249</c:v>
                  </c:pt>
                  <c:pt idx="1">
                    <c:v>2752.3255454649557</c:v>
                  </c:pt>
                  <c:pt idx="2">
                    <c:v>3646.7534364728672</c:v>
                  </c:pt>
                  <c:pt idx="3">
                    <c:v>614.48890240485423</c:v>
                  </c:pt>
                  <c:pt idx="4">
                    <c:v>555.11519078381298</c:v>
                  </c:pt>
                </c:numCache>
              </c:numRef>
            </c:minus>
          </c:errBars>
          <c:cat>
            <c:multiLvlStrRef>
              <c:f>'harvest et J10 sans ACD (2)'!$B$2:$F$3</c:f>
              <c:multiLvlStrCache>
                <c:ptCount val="5"/>
                <c:lvl>
                  <c:pt idx="1">
                    <c:v>FN</c:v>
                  </c:pt>
                  <c:pt idx="2">
                    <c:v>AC</c:v>
                  </c:pt>
                  <c:pt idx="3">
                    <c:v>FN</c:v>
                  </c:pt>
                  <c:pt idx="4">
                    <c:v>AC</c:v>
                  </c:pt>
                </c:lvl>
                <c:lvl>
                  <c:pt idx="0">
                    <c:v>récolte</c:v>
                  </c:pt>
                  <c:pt idx="1">
                    <c:v>témoin</c:v>
                  </c:pt>
                  <c:pt idx="3">
                    <c:v>1-MCP</c:v>
                  </c:pt>
                </c:lvl>
              </c:multiLvlStrCache>
            </c:multiLvlStrRef>
          </c:cat>
          <c:val>
            <c:numRef>
              <c:f>'harvest et J10 sans ACD (2)'!$B$12:$F$12</c:f>
              <c:numCache>
                <c:formatCode>0.0</c:formatCode>
                <c:ptCount val="5"/>
                <c:pt idx="0">
                  <c:v>2931.3988973960854</c:v>
                </c:pt>
                <c:pt idx="1">
                  <c:v>15076.719195199308</c:v>
                </c:pt>
                <c:pt idx="2">
                  <c:v>10216.824206412266</c:v>
                </c:pt>
                <c:pt idx="3">
                  <c:v>3331.8148291544894</c:v>
                </c:pt>
                <c:pt idx="4">
                  <c:v>2397.990241837897</c:v>
                </c:pt>
              </c:numCache>
            </c:numRef>
          </c:val>
        </c:ser>
        <c:axId val="74445184"/>
        <c:axId val="74446720"/>
      </c:barChart>
      <c:catAx>
        <c:axId val="74445184"/>
        <c:scaling>
          <c:orientation val="minMax"/>
        </c:scaling>
        <c:axPos val="b"/>
        <c:tickLblPos val="nextTo"/>
        <c:crossAx val="74446720"/>
        <c:crosses val="autoZero"/>
        <c:auto val="1"/>
        <c:lblAlgn val="ctr"/>
        <c:lblOffset val="100"/>
      </c:catAx>
      <c:valAx>
        <c:axId val="74446720"/>
        <c:scaling>
          <c:orientation val="minMax"/>
        </c:scaling>
        <c:axPos val="l"/>
        <c:majorGridlines/>
        <c:numFmt formatCode="0" sourceLinked="0"/>
        <c:tickLblPos val="nextTo"/>
        <c:crossAx val="74445184"/>
        <c:crosses val="autoZero"/>
        <c:crossBetween val="between"/>
      </c:valAx>
    </c:plotArea>
    <c:plotVisOnly val="1"/>
  </c:chart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Pr>
        <a:bodyPr/>
        <a:lstStyle/>
        <a:p>
          <a:pPr>
            <a:defRPr b="0"/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Graph!$A$6</c:f>
              <c:strCache>
                <c:ptCount val="1"/>
                <c:pt idx="0">
                  <c:v>IR (%brix)</c:v>
                </c:pt>
              </c:strCache>
            </c:strRef>
          </c:tx>
          <c:spPr>
            <a:solidFill>
              <a:schemeClr val="accent2"/>
            </a:solidFill>
          </c:spPr>
          <c:dPt>
            <c:idx val="3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4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5"/>
            <c:spPr>
              <a:solidFill>
                <a:schemeClr val="accent2">
                  <a:lumMod val="50000"/>
                </a:schemeClr>
              </a:solidFill>
            </c:spPr>
          </c:dPt>
          <c:errBars>
            <c:errBarType val="both"/>
            <c:errValType val="cust"/>
            <c:plus>
              <c:numRef>
                <c:f>Graph!$B$18:$G$18</c:f>
                <c:numCache>
                  <c:formatCode>General</c:formatCode>
                  <c:ptCount val="6"/>
                  <c:pt idx="0">
                    <c:v>5.7735026918963678E-2</c:v>
                  </c:pt>
                  <c:pt idx="1">
                    <c:v>0.10000000000000053</c:v>
                  </c:pt>
                  <c:pt idx="2">
                    <c:v>0.20816659994685988</c:v>
                  </c:pt>
                  <c:pt idx="3">
                    <c:v>5.7735026918962533E-2</c:v>
                  </c:pt>
                  <c:pt idx="4">
                    <c:v>5.7735026918963678E-2</c:v>
                  </c:pt>
                  <c:pt idx="5">
                    <c:v>0.10000000000000003</c:v>
                  </c:pt>
                </c:numCache>
              </c:numRef>
            </c:plus>
            <c:minus>
              <c:numRef>
                <c:f>Graph!$B$18:$G$18</c:f>
                <c:numCache>
                  <c:formatCode>General</c:formatCode>
                  <c:ptCount val="6"/>
                  <c:pt idx="0">
                    <c:v>5.7735026918963678E-2</c:v>
                  </c:pt>
                  <c:pt idx="1">
                    <c:v>0.10000000000000053</c:v>
                  </c:pt>
                  <c:pt idx="2">
                    <c:v>0.20816659994685988</c:v>
                  </c:pt>
                  <c:pt idx="3">
                    <c:v>5.7735026918962533E-2</c:v>
                  </c:pt>
                  <c:pt idx="4">
                    <c:v>5.7735026918963678E-2</c:v>
                  </c:pt>
                  <c:pt idx="5">
                    <c:v>0.10000000000000003</c:v>
                  </c:pt>
                </c:numCache>
              </c:numRef>
            </c:minus>
          </c:errBars>
          <c:cat>
            <c:multiLvlStrRef>
              <c:f>Graph!$B$2:$G$4</c:f>
              <c:multiLvlStrCache>
                <c:ptCount val="6"/>
                <c:lvl>
                  <c:pt idx="0">
                    <c:v>3 MOIS</c:v>
                  </c:pt>
                  <c:pt idx="1">
                    <c:v>4 MOIS</c:v>
                  </c:pt>
                  <c:pt idx="2">
                    <c:v>7 MOIS</c:v>
                  </c:pt>
                  <c:pt idx="3">
                    <c:v>3 MOIS</c:v>
                  </c:pt>
                  <c:pt idx="4">
                    <c:v>4 MOIS</c:v>
                  </c:pt>
                  <c:pt idx="5">
                    <c:v>7 MOIS</c:v>
                  </c:pt>
                </c:lvl>
                <c:lvl>
                  <c:pt idx="0">
                    <c:v>J10</c:v>
                  </c:pt>
                  <c:pt idx="3">
                    <c:v>J21</c:v>
                  </c:pt>
                </c:lvl>
                <c:lvl>
                  <c:pt idx="0">
                    <c:v>AC 1-MCP</c:v>
                  </c:pt>
                </c:lvl>
              </c:multiLvlStrCache>
            </c:multiLvlStrRef>
          </c:cat>
          <c:val>
            <c:numRef>
              <c:f>Graph!$B$6:$G$6</c:f>
              <c:numCache>
                <c:formatCode>0.0</c:formatCode>
                <c:ptCount val="6"/>
                <c:pt idx="0">
                  <c:v>12.733333333333333</c:v>
                </c:pt>
                <c:pt idx="1">
                  <c:v>12.700000000000001</c:v>
                </c:pt>
                <c:pt idx="2">
                  <c:v>13.033333333333331</c:v>
                </c:pt>
                <c:pt idx="3">
                  <c:v>12.966666666666722</c:v>
                </c:pt>
                <c:pt idx="4">
                  <c:v>12.766666666666676</c:v>
                </c:pt>
                <c:pt idx="5">
                  <c:v>13</c:v>
                </c:pt>
              </c:numCache>
            </c:numRef>
          </c:val>
        </c:ser>
        <c:axId val="75211136"/>
        <c:axId val="75212672"/>
      </c:barChart>
      <c:catAx>
        <c:axId val="75211136"/>
        <c:scaling>
          <c:orientation val="minMax"/>
        </c:scaling>
        <c:axPos val="b"/>
        <c:tickLblPos val="nextTo"/>
        <c:crossAx val="75212672"/>
        <c:crosses val="autoZero"/>
        <c:auto val="1"/>
        <c:lblAlgn val="ctr"/>
        <c:lblOffset val="100"/>
      </c:catAx>
      <c:valAx>
        <c:axId val="75212672"/>
        <c:scaling>
          <c:orientation val="minMax"/>
          <c:min val="2"/>
        </c:scaling>
        <c:axPos val="l"/>
        <c:majorGridlines/>
        <c:numFmt formatCode="0" sourceLinked="0"/>
        <c:tickLblPos val="nextTo"/>
        <c:crossAx val="75211136"/>
        <c:crosses val="autoZero"/>
        <c:crossBetween val="between"/>
        <c:majorUnit val="2"/>
      </c:valAx>
    </c:plotArea>
    <c:plotVisOnly val="1"/>
  </c:chart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b="0" dirty="0" smtClean="0"/>
              <a:t>Fermeté (kg/cm²)</a:t>
            </a:r>
            <a:endParaRPr lang="fr-FR" b="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Graph!$A$5</c:f>
              <c:strCache>
                <c:ptCount val="1"/>
                <c:pt idx="0">
                  <c:v>Fermeté</c:v>
                </c:pt>
              </c:strCache>
            </c:strRef>
          </c:tx>
          <c:spPr>
            <a:solidFill>
              <a:schemeClr val="accent2"/>
            </a:solidFill>
          </c:spPr>
          <c:dPt>
            <c:idx val="3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4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5"/>
            <c:spPr>
              <a:solidFill>
                <a:schemeClr val="accent2">
                  <a:lumMod val="50000"/>
                </a:schemeClr>
              </a:solidFill>
            </c:spPr>
          </c:dPt>
          <c:errBars>
            <c:errBarType val="both"/>
            <c:errValType val="cust"/>
            <c:plus>
              <c:numRef>
                <c:f>Graph!$B$17:$G$17</c:f>
                <c:numCache>
                  <c:formatCode>General</c:formatCode>
                  <c:ptCount val="6"/>
                  <c:pt idx="0">
                    <c:v>0.28148416178064167</c:v>
                  </c:pt>
                  <c:pt idx="1">
                    <c:v>7.094598884597611E-2</c:v>
                  </c:pt>
                  <c:pt idx="2">
                    <c:v>0.23302360395458502</c:v>
                  </c:pt>
                  <c:pt idx="3">
                    <c:v>8.1853527718724214E-2</c:v>
                  </c:pt>
                  <c:pt idx="4">
                    <c:v>4.3588989435406823E-2</c:v>
                  </c:pt>
                  <c:pt idx="5">
                    <c:v>0.30566866593312775</c:v>
                  </c:pt>
                </c:numCache>
              </c:numRef>
            </c:plus>
            <c:minus>
              <c:numRef>
                <c:f>Graph!$B$17:$G$17</c:f>
                <c:numCache>
                  <c:formatCode>General</c:formatCode>
                  <c:ptCount val="6"/>
                  <c:pt idx="0">
                    <c:v>0.28148416178064167</c:v>
                  </c:pt>
                  <c:pt idx="1">
                    <c:v>7.094598884597611E-2</c:v>
                  </c:pt>
                  <c:pt idx="2">
                    <c:v>0.23302360395458502</c:v>
                  </c:pt>
                  <c:pt idx="3">
                    <c:v>8.1853527718724214E-2</c:v>
                  </c:pt>
                  <c:pt idx="4">
                    <c:v>4.3588989435406823E-2</c:v>
                  </c:pt>
                  <c:pt idx="5">
                    <c:v>0.30566866593312775</c:v>
                  </c:pt>
                </c:numCache>
              </c:numRef>
            </c:minus>
          </c:errBars>
          <c:cat>
            <c:multiLvlStrRef>
              <c:f>Graph!$B$2:$G$4</c:f>
              <c:multiLvlStrCache>
                <c:ptCount val="6"/>
                <c:lvl>
                  <c:pt idx="0">
                    <c:v>3 MOIS</c:v>
                  </c:pt>
                  <c:pt idx="1">
                    <c:v>4 MOIS</c:v>
                  </c:pt>
                  <c:pt idx="2">
                    <c:v>7 MOIS</c:v>
                  </c:pt>
                  <c:pt idx="3">
                    <c:v>3 MOIS</c:v>
                  </c:pt>
                  <c:pt idx="4">
                    <c:v>4 MOIS</c:v>
                  </c:pt>
                  <c:pt idx="5">
                    <c:v>7 MOIS</c:v>
                  </c:pt>
                </c:lvl>
                <c:lvl>
                  <c:pt idx="0">
                    <c:v>J10</c:v>
                  </c:pt>
                  <c:pt idx="3">
                    <c:v>J21</c:v>
                  </c:pt>
                </c:lvl>
                <c:lvl>
                  <c:pt idx="0">
                    <c:v>AC 1-MCP</c:v>
                  </c:pt>
                </c:lvl>
              </c:multiLvlStrCache>
            </c:multiLvlStrRef>
          </c:cat>
          <c:val>
            <c:numRef>
              <c:f>Graph!$B$5:$G$5</c:f>
              <c:numCache>
                <c:formatCode>0.0</c:formatCode>
                <c:ptCount val="6"/>
                <c:pt idx="0">
                  <c:v>7.9233333333333515</c:v>
                </c:pt>
                <c:pt idx="1">
                  <c:v>8.1566666666667071</c:v>
                </c:pt>
                <c:pt idx="2">
                  <c:v>8.08</c:v>
                </c:pt>
                <c:pt idx="3">
                  <c:v>8.0400000000000009</c:v>
                </c:pt>
                <c:pt idx="4">
                  <c:v>7.98</c:v>
                </c:pt>
                <c:pt idx="5">
                  <c:v>7.9766666666666834</c:v>
                </c:pt>
              </c:numCache>
            </c:numRef>
          </c:val>
        </c:ser>
        <c:axId val="75228672"/>
        <c:axId val="75230208"/>
      </c:barChart>
      <c:catAx>
        <c:axId val="75228672"/>
        <c:scaling>
          <c:orientation val="minMax"/>
        </c:scaling>
        <c:axPos val="b"/>
        <c:tickLblPos val="nextTo"/>
        <c:crossAx val="75230208"/>
        <c:crosses val="autoZero"/>
        <c:auto val="1"/>
        <c:lblAlgn val="ctr"/>
        <c:lblOffset val="100"/>
      </c:catAx>
      <c:valAx>
        <c:axId val="75230208"/>
        <c:scaling>
          <c:orientation val="minMax"/>
          <c:min val="2"/>
        </c:scaling>
        <c:axPos val="l"/>
        <c:majorGridlines/>
        <c:numFmt formatCode="0" sourceLinked="0"/>
        <c:tickLblPos val="nextTo"/>
        <c:crossAx val="75228672"/>
        <c:crosses val="autoZero"/>
        <c:crossBetween val="between"/>
        <c:majorUnit val="2"/>
      </c:valAx>
    </c:plotArea>
    <c:plotVisOnly val="1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4653" cy="4951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36055" y="0"/>
            <a:ext cx="2934653" cy="4951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F78767F-744A-45B5-9B84-072D2F9D1170}" type="datetimeFigureOut">
              <a:rPr lang="fr-FR"/>
              <a:pPr>
                <a:defRPr/>
              </a:pPr>
              <a:t>08/12/2010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05965"/>
            <a:ext cx="2934653" cy="4951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36055" y="9405965"/>
            <a:ext cx="2934653" cy="4951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4FE5B1E-2F10-40B3-86DB-B0250E2CF6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4653" cy="4951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36055" y="0"/>
            <a:ext cx="2934653" cy="4951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A2FE7A2-6372-4F02-937F-3215303949E6}" type="datetimeFigureOut">
              <a:rPr lang="fr-FR"/>
              <a:pPr>
                <a:defRPr/>
              </a:pPr>
              <a:t>08/12/2010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2950"/>
            <a:ext cx="4949825" cy="3713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7228" y="4703842"/>
            <a:ext cx="5417820" cy="4456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05965"/>
            <a:ext cx="2934653" cy="4951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36055" y="9405965"/>
            <a:ext cx="2934653" cy="4951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191CA13-69BD-491F-A1A5-1EFB1D5E7E5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/>
        </p:nvSpPr>
        <p:spPr bwMode="auto">
          <a:xfrm flipV="1">
            <a:off x="315913" y="2478088"/>
            <a:ext cx="8693150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0" y="6215082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0" dirty="0" err="1" smtClean="0">
                <a:latin typeface="Tahoma" charset="0"/>
              </a:rPr>
              <a:t>Ctifl</a:t>
            </a:r>
            <a:r>
              <a:rPr lang="fr-FR" sz="1200" b="0" dirty="0" smtClean="0">
                <a:latin typeface="Tahoma" charset="0"/>
              </a:rPr>
              <a:t> centre de </a:t>
            </a:r>
            <a:r>
              <a:rPr lang="fr-FR" sz="1200" b="0" dirty="0" err="1" smtClean="0">
                <a:latin typeface="Tahoma" charset="0"/>
              </a:rPr>
              <a:t>Lanxade</a:t>
            </a:r>
            <a:r>
              <a:rPr lang="fr-FR" sz="1200" b="0" dirty="0" smtClean="0">
                <a:latin typeface="Tahoma" charset="0"/>
              </a:rPr>
              <a:t> - Rencontre Technique Conservation Pomme </a:t>
            </a:r>
            <a:r>
              <a:rPr lang="fr-FR" sz="1200" dirty="0" smtClean="0">
                <a:latin typeface="Tahoma" charset="0"/>
              </a:rPr>
              <a:t>-16 décembre 2010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914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 du masque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241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A4CB778-3688-4AFE-9569-CC6BA2EC88D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2976" y="1785926"/>
            <a:ext cx="777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9A170-862C-493D-92D2-5DA9526BC4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9"/>
          <p:cNvSpPr>
            <a:spLocks noChangeArrowheads="1"/>
          </p:cNvSpPr>
          <p:nvPr/>
        </p:nvSpPr>
        <p:spPr bwMode="gray">
          <a:xfrm>
            <a:off x="330200" y="1381125"/>
            <a:ext cx="8228013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>
              <a:latin typeface="Tahoma" charset="0"/>
            </a:endParaRPr>
          </a:p>
        </p:txBody>
      </p:sp>
      <p:sp>
        <p:nvSpPr>
          <p:cNvPr id="3075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349375" y="260350"/>
            <a:ext cx="7794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307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1828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731D8642-5821-4FFA-81AA-1D66EB10C0B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3079" name="Group 14"/>
          <p:cNvGrpSpPr>
            <a:grpSpLocks/>
          </p:cNvGrpSpPr>
          <p:nvPr/>
        </p:nvGrpSpPr>
        <p:grpSpPr bwMode="auto">
          <a:xfrm>
            <a:off x="71406" y="71414"/>
            <a:ext cx="773112" cy="1079500"/>
            <a:chOff x="5155" y="3527"/>
            <a:chExt cx="524" cy="719"/>
          </a:xfrm>
        </p:grpSpPr>
        <p:pic>
          <p:nvPicPr>
            <p:cNvPr id="3081" name="Picture 15"/>
            <p:cNvPicPr>
              <a:picLocks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212" y="3791"/>
              <a:ext cx="384" cy="45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5155" y="3527"/>
              <a:ext cx="524" cy="3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fr-FR" b="1">
                  <a:solidFill>
                    <a:srgbClr val="037C03"/>
                  </a:solidFill>
                </a:rPr>
                <a:t>Ctifl</a:t>
              </a:r>
            </a:p>
          </p:txBody>
        </p:sp>
      </p:grp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0" y="6509587"/>
            <a:ext cx="493064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200" b="0" dirty="0" err="1" smtClean="0">
                <a:latin typeface="Tahoma" charset="0"/>
              </a:rPr>
              <a:t>Ctifl</a:t>
            </a:r>
            <a:r>
              <a:rPr lang="fr-FR" sz="1200" b="0" dirty="0" smtClean="0">
                <a:latin typeface="Tahoma" charset="0"/>
              </a:rPr>
              <a:t> - Rencontre Technique Conservation Pomme -</a:t>
            </a:r>
            <a:r>
              <a:rPr lang="fr-FR" sz="1200" b="0" baseline="0" dirty="0" smtClean="0">
                <a:latin typeface="Tahoma" charset="0"/>
              </a:rPr>
              <a:t> 1</a:t>
            </a:r>
            <a:r>
              <a:rPr lang="fr-FR" sz="1200" dirty="0" smtClean="0">
                <a:latin typeface="Tahoma" charset="0"/>
              </a:rPr>
              <a:t>6 décembre 2010</a:t>
            </a:r>
            <a:endParaRPr lang="fr-FR" sz="1200" dirty="0">
              <a:latin typeface="Tahom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58" y="2071686"/>
            <a:ext cx="8715404" cy="2786074"/>
          </a:xfrm>
        </p:spPr>
        <p:txBody>
          <a:bodyPr/>
          <a:lstStyle/>
          <a:p>
            <a:pPr algn="ctr" eaLnBrk="1" hangingPunct="1"/>
            <a:r>
              <a:rPr lang="fr-FR" dirty="0" smtClean="0"/>
              <a:t>Influence de l’itinéraire de conservation sur la qualité aromatique, </a:t>
            </a:r>
            <a:br>
              <a:rPr lang="fr-FR" dirty="0" smtClean="0"/>
            </a:br>
            <a:r>
              <a:rPr lang="fr-FR" dirty="0" smtClean="0"/>
              <a:t>nutritionnelle et gustative</a:t>
            </a:r>
            <a:br>
              <a:rPr lang="fr-FR" dirty="0" smtClean="0"/>
            </a:br>
            <a:endParaRPr lang="fr-FR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4400" y="4891088"/>
            <a:ext cx="7029500" cy="1752600"/>
          </a:xfrm>
        </p:spPr>
        <p:txBody>
          <a:bodyPr/>
          <a:lstStyle/>
          <a:p>
            <a:pPr eaLnBrk="1" hangingPunct="1"/>
            <a:r>
              <a:rPr lang="fr-FR" sz="2800" dirty="0" smtClean="0"/>
              <a:t>Christophe Aubert - Pierre Vaysse (Ctifl)</a:t>
            </a:r>
          </a:p>
          <a:p>
            <a:pPr eaLnBrk="1" hangingPunct="1"/>
            <a:r>
              <a:rPr lang="fr-FR" sz="2400" dirty="0" smtClean="0"/>
              <a:t>Patrick Reynier (</a:t>
            </a:r>
            <a:r>
              <a:rPr lang="fr-FR" sz="2400" dirty="0" err="1" smtClean="0"/>
              <a:t>Ctifl</a:t>
            </a:r>
            <a:r>
              <a:rPr lang="fr-FR" sz="2400" dirty="0" smtClean="0"/>
              <a:t>)</a:t>
            </a:r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71406" y="71414"/>
            <a:ext cx="773112" cy="1079500"/>
            <a:chOff x="5155" y="3527"/>
            <a:chExt cx="524" cy="719"/>
          </a:xfrm>
        </p:grpSpPr>
        <p:pic>
          <p:nvPicPr>
            <p:cNvPr id="5125" name="Picture 5"/>
            <p:cNvPicPr>
              <a:picLocks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212" y="3791"/>
              <a:ext cx="384" cy="45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5155" y="3527"/>
              <a:ext cx="524" cy="3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b="1">
                  <a:solidFill>
                    <a:srgbClr val="037C03"/>
                  </a:solidFill>
                </a:rPr>
                <a:t>Ctifl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</a:t>
            </a:r>
            <a:r>
              <a:rPr lang="fr-FR" baseline="-25000" dirty="0" smtClean="0"/>
              <a:t>+10</a:t>
            </a:r>
            <a:r>
              <a:rPr lang="fr-FR" dirty="0" smtClean="0"/>
              <a:t> vs J</a:t>
            </a:r>
            <a:r>
              <a:rPr lang="fr-FR" baseline="-25000" dirty="0" smtClean="0"/>
              <a:t>+21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Données physicochimiques</a:t>
            </a:r>
            <a:endParaRPr lang="fr-FR" dirty="0"/>
          </a:p>
        </p:txBody>
      </p:sp>
      <p:graphicFrame>
        <p:nvGraphicFramePr>
          <p:cNvPr id="6" name="Graphique 5"/>
          <p:cNvGraphicFramePr>
            <a:graphicFrameLocks noChangeAspect="1"/>
          </p:cNvGraphicFramePr>
          <p:nvPr/>
        </p:nvGraphicFramePr>
        <p:xfrm>
          <a:off x="5000628" y="1428736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phique 6"/>
          <p:cNvGraphicFramePr>
            <a:graphicFrameLocks noChangeAspect="1"/>
          </p:cNvGraphicFramePr>
          <p:nvPr/>
        </p:nvGraphicFramePr>
        <p:xfrm>
          <a:off x="285720" y="1428736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phique 7"/>
          <p:cNvGraphicFramePr>
            <a:graphicFrameLocks noChangeAspect="1"/>
          </p:cNvGraphicFramePr>
          <p:nvPr/>
        </p:nvGraphicFramePr>
        <p:xfrm>
          <a:off x="2714612" y="3929066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</a:t>
            </a:r>
            <a:r>
              <a:rPr lang="fr-FR" baseline="-25000" dirty="0" smtClean="0"/>
              <a:t>+10</a:t>
            </a:r>
            <a:r>
              <a:rPr lang="fr-FR" dirty="0" smtClean="0"/>
              <a:t> vs J</a:t>
            </a:r>
            <a:r>
              <a:rPr lang="fr-FR" baseline="-25000" dirty="0" smtClean="0"/>
              <a:t>+21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Composés d’arômes</a:t>
            </a:r>
            <a:endParaRPr lang="fr-FR" dirty="0"/>
          </a:p>
        </p:txBody>
      </p:sp>
      <p:graphicFrame>
        <p:nvGraphicFramePr>
          <p:cNvPr id="4" name="Graphique 3"/>
          <p:cNvGraphicFramePr>
            <a:graphicFrameLocks noChangeAspect="1"/>
          </p:cNvGraphicFramePr>
          <p:nvPr/>
        </p:nvGraphicFramePr>
        <p:xfrm>
          <a:off x="214282" y="1428736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>
            <a:graphicFrameLocks noChangeAspect="1"/>
          </p:cNvGraphicFramePr>
          <p:nvPr/>
        </p:nvGraphicFramePr>
        <p:xfrm>
          <a:off x="285720" y="4214818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phique 5"/>
          <p:cNvGraphicFramePr>
            <a:graphicFrameLocks noChangeAspect="1"/>
          </p:cNvGraphicFramePr>
          <p:nvPr/>
        </p:nvGraphicFramePr>
        <p:xfrm>
          <a:off x="5000628" y="4143380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aphique 6"/>
          <p:cNvGraphicFramePr>
            <a:graphicFrameLocks noChangeAspect="1"/>
          </p:cNvGraphicFramePr>
          <p:nvPr/>
        </p:nvGraphicFramePr>
        <p:xfrm>
          <a:off x="5072066" y="1428736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5500694" y="6468927"/>
            <a:ext cx="3429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i="1" dirty="0" smtClean="0">
                <a:latin typeface="Tahoma" pitchFamily="34" charset="0"/>
                <a:cs typeface="Tahoma" pitchFamily="34" charset="0"/>
              </a:rPr>
              <a:t>concentrations exprimées en µg/kg </a:t>
            </a:r>
            <a:r>
              <a:rPr lang="fr-FR" sz="1000" i="1" dirty="0" err="1" smtClean="0">
                <a:latin typeface="Tahoma" pitchFamily="34" charset="0"/>
                <a:cs typeface="Tahoma" pitchFamily="34" charset="0"/>
              </a:rPr>
              <a:t>eq</a:t>
            </a:r>
            <a:r>
              <a:rPr lang="fr-FR" sz="1000" i="1" dirty="0" smtClean="0">
                <a:latin typeface="Tahoma" pitchFamily="34" charset="0"/>
                <a:cs typeface="Tahoma" pitchFamily="34" charset="0"/>
              </a:rPr>
              <a:t>. étalon interne</a:t>
            </a:r>
            <a:endParaRPr lang="fr-FR" sz="1000" i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AC Dynamique (ACD)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2976" y="1785926"/>
            <a:ext cx="7772400" cy="4643470"/>
          </a:xfrm>
        </p:spPr>
        <p:txBody>
          <a:bodyPr/>
          <a:lstStyle/>
          <a:p>
            <a:pPr>
              <a:spcBef>
                <a:spcPct val="70000"/>
              </a:spcBef>
            </a:pPr>
            <a:r>
              <a:rPr lang="fr-FR" sz="2200" dirty="0" smtClean="0">
                <a:latin typeface="Arial" charset="0"/>
                <a:cs typeface="Arial" charset="0"/>
              </a:rPr>
              <a:t>Conditions ULO extrêmes adaptées de façon dynamique à la réaction du fruit.</a:t>
            </a:r>
          </a:p>
          <a:p>
            <a:pPr>
              <a:spcBef>
                <a:spcPct val="70000"/>
              </a:spcBef>
            </a:pPr>
            <a:r>
              <a:rPr lang="fr-FR" sz="2200" dirty="0" smtClean="0">
                <a:latin typeface="Arial" charset="0"/>
                <a:cs typeface="Arial" charset="0"/>
              </a:rPr>
              <a:t>Descente du taux d’oxygène dans la chambre de stockage, jusqu’à la limite acceptable par les fruits</a:t>
            </a:r>
          </a:p>
          <a:p>
            <a:pPr>
              <a:spcBef>
                <a:spcPct val="70000"/>
              </a:spcBef>
            </a:pPr>
            <a:r>
              <a:rPr lang="fr-FR" sz="2200" dirty="0" smtClean="0">
                <a:latin typeface="Arial" charset="0"/>
                <a:cs typeface="Arial" charset="0"/>
              </a:rPr>
              <a:t>Suivi par des capteurs FIRM (Fluorescence Interactive </a:t>
            </a:r>
            <a:r>
              <a:rPr lang="fr-FR" sz="2200" dirty="0" err="1" smtClean="0">
                <a:latin typeface="Arial" charset="0"/>
                <a:cs typeface="Arial" charset="0"/>
              </a:rPr>
              <a:t>Response</a:t>
            </a:r>
            <a:r>
              <a:rPr lang="fr-FR" sz="2200" dirty="0" smtClean="0">
                <a:latin typeface="Arial" charset="0"/>
                <a:cs typeface="Arial" charset="0"/>
              </a:rPr>
              <a:t> Monitor) de la fluorescence chlorophyllienne.</a:t>
            </a:r>
          </a:p>
          <a:p>
            <a:pPr>
              <a:spcBef>
                <a:spcPct val="70000"/>
              </a:spcBef>
            </a:pPr>
            <a:r>
              <a:rPr lang="fr-FR" sz="2200" dirty="0" smtClean="0"/>
              <a:t>Objectifs</a:t>
            </a:r>
          </a:p>
          <a:p>
            <a:pPr lvl="1">
              <a:spcBef>
                <a:spcPct val="70000"/>
              </a:spcBef>
            </a:pPr>
            <a:r>
              <a:rPr lang="fr-FR" sz="1800" dirty="0" smtClean="0"/>
              <a:t>Améliorer la conservation surtout le maintien de la fermeté</a:t>
            </a:r>
          </a:p>
          <a:p>
            <a:pPr lvl="1">
              <a:spcBef>
                <a:spcPct val="70000"/>
              </a:spcBef>
            </a:pPr>
            <a:r>
              <a:rPr lang="fr-FR" sz="1800" dirty="0" smtClean="0"/>
              <a:t>Maîtriser l’échaudure de prématurité (</a:t>
            </a:r>
            <a:r>
              <a:rPr lang="fr-FR" sz="1800" dirty="0" err="1" smtClean="0"/>
              <a:t>scald</a:t>
            </a:r>
            <a:r>
              <a:rPr lang="fr-FR" sz="1800" dirty="0" smtClean="0"/>
              <a:t>) sans traitement post-récolte</a:t>
            </a:r>
            <a:endParaRPr lang="fr-FR" sz="1800" dirty="0"/>
          </a:p>
        </p:txBody>
      </p:sp>
      <p:grpSp>
        <p:nvGrpSpPr>
          <p:cNvPr id="6" name="Groupe 5"/>
          <p:cNvGrpSpPr/>
          <p:nvPr/>
        </p:nvGrpSpPr>
        <p:grpSpPr>
          <a:xfrm>
            <a:off x="6376453" y="6143644"/>
            <a:ext cx="2410389" cy="276999"/>
            <a:chOff x="5857884" y="6286520"/>
            <a:chExt cx="2410389" cy="276999"/>
          </a:xfrm>
        </p:grpSpPr>
        <p:sp>
          <p:nvSpPr>
            <p:cNvPr id="4" name="ZoneTexte 3"/>
            <p:cNvSpPr txBox="1"/>
            <p:nvPr/>
          </p:nvSpPr>
          <p:spPr>
            <a:xfrm>
              <a:off x="6286512" y="6286520"/>
              <a:ext cx="19817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>
                  <a:latin typeface="Tahoma" pitchFamily="34" charset="0"/>
                  <a:cs typeface="Tahoma" pitchFamily="34" charset="0"/>
                </a:rPr>
                <a:t>cf. V. MATHIEU-HURTIGER</a:t>
              </a:r>
              <a:endParaRPr lang="fr-FR" sz="1200" dirty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" name="Flèche droite 4"/>
            <p:cNvSpPr/>
            <p:nvPr/>
          </p:nvSpPr>
          <p:spPr bwMode="auto">
            <a:xfrm flipV="1">
              <a:off x="5857884" y="6343349"/>
              <a:ext cx="428628" cy="163341"/>
            </a:xfrm>
            <a:prstGeom prst="rightArrow">
              <a:avLst/>
            </a:prstGeom>
            <a:solidFill>
              <a:schemeClr val="tx1"/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ACD</a:t>
            </a:r>
            <a:br>
              <a:rPr lang="fr-FR" dirty="0" smtClean="0"/>
            </a:br>
            <a:r>
              <a:rPr lang="fr-FR" dirty="0" smtClean="0"/>
              <a:t>Données Physicochimiques</a:t>
            </a:r>
            <a:endParaRPr lang="fr-FR" dirty="0"/>
          </a:p>
        </p:txBody>
      </p:sp>
      <p:graphicFrame>
        <p:nvGraphicFramePr>
          <p:cNvPr id="5" name="Graphique 4"/>
          <p:cNvGraphicFramePr>
            <a:graphicFrameLocks noChangeAspect="1"/>
          </p:cNvGraphicFramePr>
          <p:nvPr/>
        </p:nvGraphicFramePr>
        <p:xfrm>
          <a:off x="5000628" y="1357298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>
            <a:graphicFrameLocks noChangeAspect="1"/>
          </p:cNvGraphicFramePr>
          <p:nvPr/>
        </p:nvGraphicFramePr>
        <p:xfrm>
          <a:off x="214282" y="4143380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phique 7"/>
          <p:cNvGraphicFramePr>
            <a:graphicFrameLocks noChangeAspect="1"/>
          </p:cNvGraphicFramePr>
          <p:nvPr/>
        </p:nvGraphicFramePr>
        <p:xfrm>
          <a:off x="5000628" y="4143380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aphique 8"/>
          <p:cNvGraphicFramePr>
            <a:graphicFrameLocks noChangeAspect="1"/>
          </p:cNvGraphicFramePr>
          <p:nvPr/>
        </p:nvGraphicFramePr>
        <p:xfrm>
          <a:off x="214282" y="1357298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ACD</a:t>
            </a:r>
            <a:br>
              <a:rPr lang="fr-FR" dirty="0" smtClean="0"/>
            </a:br>
            <a:r>
              <a:rPr lang="fr-FR" dirty="0" smtClean="0"/>
              <a:t>Composés d’arômes</a:t>
            </a:r>
            <a:endParaRPr lang="fr-FR" dirty="0"/>
          </a:p>
        </p:txBody>
      </p:sp>
      <p:graphicFrame>
        <p:nvGraphicFramePr>
          <p:cNvPr id="4" name="Graphique 3"/>
          <p:cNvGraphicFramePr>
            <a:graphicFrameLocks noChangeAspect="1"/>
          </p:cNvGraphicFramePr>
          <p:nvPr/>
        </p:nvGraphicFramePr>
        <p:xfrm>
          <a:off x="214282" y="4071942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>
            <a:graphicFrameLocks noChangeAspect="1"/>
          </p:cNvGraphicFramePr>
          <p:nvPr/>
        </p:nvGraphicFramePr>
        <p:xfrm>
          <a:off x="5000628" y="4143380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phique 5"/>
          <p:cNvGraphicFramePr>
            <a:graphicFrameLocks noChangeAspect="1"/>
          </p:cNvGraphicFramePr>
          <p:nvPr/>
        </p:nvGraphicFramePr>
        <p:xfrm>
          <a:off x="5000628" y="1428736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aphique 6"/>
          <p:cNvGraphicFramePr>
            <a:graphicFrameLocks noChangeAspect="1"/>
          </p:cNvGraphicFramePr>
          <p:nvPr/>
        </p:nvGraphicFramePr>
        <p:xfrm>
          <a:off x="214282" y="1428736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5500694" y="6468927"/>
            <a:ext cx="3429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i="1" dirty="0" smtClean="0">
                <a:latin typeface="Tahoma" pitchFamily="34" charset="0"/>
                <a:cs typeface="Tahoma" pitchFamily="34" charset="0"/>
              </a:rPr>
              <a:t>concentrations exprimées en µg/kg </a:t>
            </a:r>
            <a:r>
              <a:rPr lang="fr-FR" sz="1000" i="1" dirty="0" err="1" smtClean="0">
                <a:latin typeface="Tahoma" pitchFamily="34" charset="0"/>
                <a:cs typeface="Tahoma" pitchFamily="34" charset="0"/>
              </a:rPr>
              <a:t>eq</a:t>
            </a:r>
            <a:r>
              <a:rPr lang="fr-FR" sz="1000" i="1" dirty="0" smtClean="0">
                <a:latin typeface="Tahoma" pitchFamily="34" charset="0"/>
                <a:cs typeface="Tahoma" pitchFamily="34" charset="0"/>
              </a:rPr>
              <a:t>. étalon interne</a:t>
            </a:r>
            <a:endParaRPr lang="fr-FR" sz="1000" i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ACD</a:t>
            </a:r>
            <a:br>
              <a:rPr lang="fr-FR" dirty="0" smtClean="0"/>
            </a:br>
            <a:r>
              <a:rPr lang="fr-FR" dirty="0" smtClean="0"/>
              <a:t>Composés polyphénoliques</a:t>
            </a:r>
            <a:endParaRPr lang="fr-FR" dirty="0"/>
          </a:p>
        </p:txBody>
      </p:sp>
      <p:graphicFrame>
        <p:nvGraphicFramePr>
          <p:cNvPr id="4" name="Graphique 3"/>
          <p:cNvGraphicFramePr>
            <a:graphicFrameLocks noChangeAspect="1"/>
          </p:cNvGraphicFramePr>
          <p:nvPr/>
        </p:nvGraphicFramePr>
        <p:xfrm>
          <a:off x="5000628" y="4071942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>
            <a:graphicFrameLocks noChangeAspect="1"/>
          </p:cNvGraphicFramePr>
          <p:nvPr/>
        </p:nvGraphicFramePr>
        <p:xfrm>
          <a:off x="214282" y="4071942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phique 5"/>
          <p:cNvGraphicFramePr>
            <a:graphicFrameLocks noChangeAspect="1"/>
          </p:cNvGraphicFramePr>
          <p:nvPr/>
        </p:nvGraphicFramePr>
        <p:xfrm>
          <a:off x="5000628" y="1428736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aphique 6"/>
          <p:cNvGraphicFramePr>
            <a:graphicFrameLocks noChangeAspect="1"/>
          </p:cNvGraphicFramePr>
          <p:nvPr/>
        </p:nvGraphicFramePr>
        <p:xfrm>
          <a:off x="214282" y="1428736"/>
          <a:ext cx="388620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5500694" y="6468927"/>
            <a:ext cx="3429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i="1" dirty="0" smtClean="0">
                <a:latin typeface="Tahoma" pitchFamily="34" charset="0"/>
                <a:cs typeface="Tahoma" pitchFamily="34" charset="0"/>
              </a:rPr>
              <a:t>concentrations exprimées en mg/100g </a:t>
            </a:r>
            <a:r>
              <a:rPr lang="fr-FR" sz="1000" i="1" dirty="0" err="1" smtClean="0">
                <a:latin typeface="Tahoma" pitchFamily="34" charset="0"/>
                <a:cs typeface="Tahoma" pitchFamily="34" charset="0"/>
              </a:rPr>
              <a:t>eq</a:t>
            </a:r>
            <a:r>
              <a:rPr lang="fr-FR" sz="1000" i="1" dirty="0" smtClean="0">
                <a:latin typeface="Tahoma" pitchFamily="34" charset="0"/>
                <a:cs typeface="Tahoma" pitchFamily="34" charset="0"/>
              </a:rPr>
              <a:t>. étalon interne</a:t>
            </a:r>
            <a:endParaRPr lang="fr-FR" sz="1000" i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Traitements 1-MCP</a:t>
            </a:r>
          </a:p>
          <a:p>
            <a:pPr lvl="1"/>
            <a:r>
              <a:rPr lang="fr-FR" dirty="0" smtClean="0"/>
              <a:t>Maintien de la fermeté</a:t>
            </a:r>
          </a:p>
          <a:p>
            <a:pPr lvl="1"/>
            <a:r>
              <a:rPr lang="fr-FR" dirty="0" smtClean="0"/>
              <a:t>Diminution drastique des composés d’arômes</a:t>
            </a:r>
          </a:p>
          <a:p>
            <a:pPr lvl="1"/>
            <a:r>
              <a:rPr lang="fr-FR" dirty="0" smtClean="0"/>
              <a:t>Pas d’effets sur les composés polyphénoliques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AC Dynamique</a:t>
            </a:r>
          </a:p>
          <a:p>
            <a:pPr lvl="1"/>
            <a:r>
              <a:rPr lang="fr-FR" dirty="0" smtClean="0"/>
              <a:t>Maintien de la fermeté</a:t>
            </a:r>
          </a:p>
          <a:p>
            <a:pPr lvl="1"/>
            <a:r>
              <a:rPr lang="fr-FR" dirty="0" smtClean="0"/>
              <a:t>Diminution des composés d’arômes</a:t>
            </a:r>
          </a:p>
          <a:p>
            <a:pPr lvl="1"/>
            <a:r>
              <a:rPr lang="fr-FR" dirty="0" smtClean="0"/>
              <a:t>Pas d’effets sur les composés polyphénoliques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182688" y="1643050"/>
            <a:ext cx="7772400" cy="4600596"/>
          </a:xfrm>
        </p:spPr>
        <p:txBody>
          <a:bodyPr/>
          <a:lstStyle/>
          <a:p>
            <a:r>
              <a:rPr lang="fr-FR" dirty="0" smtClean="0"/>
              <a:t>Influence du mode de conservation (froid normal « AN » ; atmosphère contrôlée « AC ») et/ou du traitement post-récolte au 1-MCP sur la qualité gustative de la pomme</a:t>
            </a:r>
          </a:p>
          <a:p>
            <a:endParaRPr lang="fr-FR" dirty="0" smtClean="0"/>
          </a:p>
          <a:p>
            <a:r>
              <a:rPr lang="fr-FR" dirty="0" smtClean="0"/>
              <a:t>Evaluation de méthodes alternatives aux traitements chimiques</a:t>
            </a:r>
            <a:endParaRPr lang="fr-FR" sz="1600" dirty="0" smtClean="0"/>
          </a:p>
          <a:p>
            <a:pPr lvl="1"/>
            <a:r>
              <a:rPr lang="fr-FR" dirty="0" smtClean="0"/>
              <a:t>Atmosphère Contrôlée Dynamique (AC dyn)</a:t>
            </a:r>
          </a:p>
          <a:p>
            <a:pPr lvl="1"/>
            <a:endParaRPr lang="fr-FR" sz="1600" i="1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49375" y="214290"/>
            <a:ext cx="7794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Buts de l’étude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title"/>
          </p:nvPr>
        </p:nvSpPr>
        <p:spPr>
          <a:xfrm>
            <a:off x="1349375" y="142860"/>
            <a:ext cx="7794625" cy="1143000"/>
          </a:xfrm>
          <a:noFill/>
        </p:spPr>
        <p:txBody>
          <a:bodyPr/>
          <a:lstStyle/>
          <a:p>
            <a:pPr eaLnBrk="1" hangingPunct="1"/>
            <a:r>
              <a:rPr lang="fr-FR" dirty="0" smtClean="0"/>
              <a:t>Caractérisation sensorielle</a:t>
            </a: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142844" y="2205038"/>
            <a:ext cx="7989887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fr-FR" dirty="0">
                <a:latin typeface="Tahoma" charset="0"/>
              </a:rPr>
              <a:t>Aspect: couleur </a:t>
            </a:r>
            <a:r>
              <a:rPr lang="fr-FR" dirty="0" smtClean="0">
                <a:latin typeface="Tahoma" charset="0"/>
              </a:rPr>
              <a:t>de la chair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fr-FR" dirty="0" smtClean="0">
                <a:latin typeface="Tahoma" charset="0"/>
              </a:rPr>
              <a:t>Odeur : parfum</a:t>
            </a:r>
            <a:endParaRPr lang="fr-FR" dirty="0">
              <a:latin typeface="Tahoma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fr-FR" dirty="0">
                <a:latin typeface="Tahoma" charset="0"/>
              </a:rPr>
              <a:t>Flaveur: </a:t>
            </a:r>
            <a:r>
              <a:rPr lang="fr-FR" dirty="0" smtClean="0">
                <a:latin typeface="Tahoma" charset="0"/>
              </a:rPr>
              <a:t>notes aromatiques (pomme verte, fruits rouges, agrumes), </a:t>
            </a:r>
            <a:r>
              <a:rPr lang="fr-FR" dirty="0">
                <a:latin typeface="Tahoma" charset="0"/>
              </a:rPr>
              <a:t>saveurs sucrée et acide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fr-FR" dirty="0">
                <a:latin typeface="Tahoma" charset="0"/>
              </a:rPr>
              <a:t>Texture: </a:t>
            </a:r>
            <a:r>
              <a:rPr lang="fr-FR" dirty="0" smtClean="0">
                <a:latin typeface="Tahoma" charset="0"/>
              </a:rPr>
              <a:t>croquant, </a:t>
            </a:r>
            <a:r>
              <a:rPr lang="fr-FR" dirty="0">
                <a:latin typeface="Tahoma" charset="0"/>
              </a:rPr>
              <a:t>juteux, </a:t>
            </a:r>
            <a:r>
              <a:rPr lang="fr-FR" dirty="0" smtClean="0">
                <a:latin typeface="Tahoma" charset="0"/>
              </a:rPr>
              <a:t>farineux</a:t>
            </a:r>
            <a:endParaRPr lang="fr-FR" dirty="0">
              <a:latin typeface="Tahoma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fr-FR" dirty="0" smtClean="0">
                <a:latin typeface="Tahoma" charset="0"/>
              </a:rPr>
              <a:t>Entrainement préalable</a:t>
            </a:r>
            <a:endParaRPr lang="fr-FR" dirty="0">
              <a:latin typeface="Tahoma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fr-FR" b="1" dirty="0" smtClean="0">
              <a:latin typeface="Tahoma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fr-FR" sz="2800" dirty="0" smtClean="0">
                <a:latin typeface="Tahoma" charset="0"/>
              </a:rPr>
              <a:t>Les </a:t>
            </a:r>
            <a:r>
              <a:rPr lang="fr-FR" sz="2800" dirty="0">
                <a:latin typeface="Tahoma" charset="0"/>
              </a:rPr>
              <a:t>résultats sont obtenus sous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fr-FR" sz="2800" dirty="0">
                <a:latin typeface="Tahoma" charset="0"/>
              </a:rPr>
              <a:t>forme de profils en </a:t>
            </a:r>
            <a:r>
              <a:rPr lang="fr-FR" sz="2800" dirty="0" smtClean="0">
                <a:latin typeface="Tahoma" charset="0"/>
              </a:rPr>
              <a:t>étoile.</a:t>
            </a:r>
            <a:endParaRPr lang="fr-FR" sz="2800" dirty="0">
              <a:latin typeface="Tahoma" charset="0"/>
            </a:endParaRP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684213" y="1530350"/>
            <a:ext cx="49276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fr-FR" sz="3200">
                <a:latin typeface="Tahoma" charset="0"/>
              </a:rPr>
              <a:t> Les analyses sensorielles</a:t>
            </a:r>
          </a:p>
        </p:txBody>
      </p:sp>
      <p:pic>
        <p:nvPicPr>
          <p:cNvPr id="7" name="Image 6" descr="AS pomme Charlotte.jpg"/>
          <p:cNvPicPr>
            <a:picLocks noChangeAspect="1"/>
          </p:cNvPicPr>
          <p:nvPr/>
        </p:nvPicPr>
        <p:blipFill>
          <a:blip r:embed="rId2" cstate="print"/>
          <a:srcRect l="14073" t="11012" r="15563"/>
          <a:stretch>
            <a:fillRect/>
          </a:stretch>
        </p:blipFill>
        <p:spPr>
          <a:xfrm>
            <a:off x="6143636" y="3857628"/>
            <a:ext cx="2190920" cy="2529251"/>
          </a:xfrm>
          <a:prstGeom prst="rect">
            <a:avLst/>
          </a:prstGeom>
          <a:ln w="25400">
            <a:solidFill>
              <a:schemeClr val="tx1">
                <a:lumMod val="75000"/>
              </a:schemeClr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1349375" y="71414"/>
            <a:ext cx="7794625" cy="1143000"/>
          </a:xfrm>
        </p:spPr>
        <p:txBody>
          <a:bodyPr/>
          <a:lstStyle/>
          <a:p>
            <a:pPr eaLnBrk="1" hangingPunct="1"/>
            <a:r>
              <a:rPr lang="fr-FR" dirty="0" smtClean="0"/>
              <a:t>Pink Lady</a:t>
            </a:r>
            <a:r>
              <a:rPr lang="fr-FR" baseline="30000" dirty="0" smtClean="0"/>
              <a:t>®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8501090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072066" y="142852"/>
          <a:ext cx="4000528" cy="191571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28694"/>
                <a:gridCol w="785818"/>
                <a:gridCol w="785818"/>
                <a:gridCol w="714380"/>
                <a:gridCol w="785818"/>
              </a:tblGrid>
              <a:tr h="398878"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 smtClean="0"/>
                        <a:t>Tém</a:t>
                      </a:r>
                      <a:r>
                        <a:rPr lang="fr-FR" sz="1200" dirty="0" smtClean="0"/>
                        <a:t> AN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AC </a:t>
                      </a:r>
                    </a:p>
                    <a:p>
                      <a:pPr algn="ctr"/>
                      <a:r>
                        <a:rPr lang="fr-FR" sz="1200" dirty="0" smtClean="0"/>
                        <a:t>1-MCP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AN </a:t>
                      </a:r>
                    </a:p>
                    <a:p>
                      <a:pPr algn="ctr"/>
                      <a:r>
                        <a:rPr lang="fr-FR" sz="1200" dirty="0" smtClean="0"/>
                        <a:t>1-MCP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 smtClean="0"/>
                        <a:t>Tém</a:t>
                      </a:r>
                      <a:r>
                        <a:rPr lang="fr-FR" sz="1200" dirty="0" smtClean="0"/>
                        <a:t> AC</a:t>
                      </a:r>
                      <a:endParaRPr lang="fr-FR" sz="12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300" dirty="0" smtClean="0"/>
                        <a:t>IR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13,9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14,3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14,2</a:t>
                      </a:r>
                      <a:endParaRPr lang="fr-FR" sz="14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300" dirty="0" smtClean="0"/>
                        <a:t>Acidité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4,6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5,5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5,3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5,0</a:t>
                      </a:r>
                      <a:endParaRPr lang="fr-FR" sz="14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300" dirty="0" smtClean="0"/>
                        <a:t>Fermeté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6,5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7,5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7,7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7,4</a:t>
                      </a:r>
                      <a:endParaRPr lang="fr-FR" sz="14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300" dirty="0" smtClean="0"/>
                        <a:t>Jutosité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11,9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14,7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14,1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14,7</a:t>
                      </a:r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285720" y="1500174"/>
            <a:ext cx="13276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Tahoma" pitchFamily="34" charset="0"/>
                <a:cs typeface="Tahoma" pitchFamily="34" charset="0"/>
              </a:rPr>
              <a:t>22 jan. 2008</a:t>
            </a:r>
            <a:endParaRPr lang="fr-FR" sz="1600" dirty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2" name="Groupe 15"/>
          <p:cNvGrpSpPr/>
          <p:nvPr/>
        </p:nvGrpSpPr>
        <p:grpSpPr>
          <a:xfrm>
            <a:off x="857224" y="2000240"/>
            <a:ext cx="5613746" cy="4156164"/>
            <a:chOff x="857224" y="2000240"/>
            <a:chExt cx="5613746" cy="4156164"/>
          </a:xfrm>
        </p:grpSpPr>
        <p:sp>
          <p:nvSpPr>
            <p:cNvPr id="6" name="ZoneTexte 5"/>
            <p:cNvSpPr txBox="1"/>
            <p:nvPr/>
          </p:nvSpPr>
          <p:spPr>
            <a:xfrm>
              <a:off x="5244798" y="259913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5744036" y="343126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75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6143636" y="4286256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5715008" y="507207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572000" y="575629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75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857224" y="3457518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1357290" y="260026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1928794" y="200024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349375" y="188913"/>
            <a:ext cx="7794625" cy="1143000"/>
          </a:xfrm>
        </p:spPr>
        <p:txBody>
          <a:bodyPr/>
          <a:lstStyle/>
          <a:p>
            <a:pPr eaLnBrk="1" hangingPunct="1"/>
            <a:r>
              <a:rPr lang="fr-FR" dirty="0" smtClean="0"/>
              <a:t>Présentation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182688" y="1643050"/>
            <a:ext cx="7772400" cy="4600596"/>
          </a:xfrm>
        </p:spPr>
        <p:txBody>
          <a:bodyPr/>
          <a:lstStyle/>
          <a:p>
            <a:r>
              <a:rPr lang="fr-FR" dirty="0" smtClean="0"/>
              <a:t>Influence du mode de conservation (froid normal vs atmosphère contrôlée) et/ou des traitements post-récolte au 1-MCP sur la qualité aromatique, gustative et nutritionnelle de la pomme</a:t>
            </a:r>
          </a:p>
          <a:p>
            <a:pPr lvl="1"/>
            <a:r>
              <a:rPr lang="fr-FR" dirty="0" smtClean="0"/>
              <a:t>Bilan de 3 années de campagne 2007-2009</a:t>
            </a:r>
          </a:p>
          <a:p>
            <a:r>
              <a:rPr lang="fr-FR" dirty="0" smtClean="0"/>
              <a:t>Evaluation de méthodes alternatives aux traitements chimiques</a:t>
            </a:r>
            <a:endParaRPr lang="fr-FR" sz="1600" dirty="0" smtClean="0"/>
          </a:p>
          <a:p>
            <a:pPr lvl="1"/>
            <a:r>
              <a:rPr lang="fr-FR" dirty="0" smtClean="0"/>
              <a:t>Cas particulier de l’Atmosphère Contrôlée Dynamique (ACD)</a:t>
            </a:r>
            <a:endParaRPr lang="fr-FR" sz="16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1349375" y="71414"/>
            <a:ext cx="7794625" cy="1143000"/>
          </a:xfrm>
        </p:spPr>
        <p:txBody>
          <a:bodyPr/>
          <a:lstStyle/>
          <a:p>
            <a:pPr eaLnBrk="1" hangingPunct="1"/>
            <a:r>
              <a:rPr lang="fr-FR" dirty="0" smtClean="0"/>
              <a:t>Tentation</a:t>
            </a:r>
            <a:r>
              <a:rPr lang="fr-FR" baseline="30000" dirty="0" smtClean="0"/>
              <a:t>®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-214346" y="1428736"/>
          <a:ext cx="8501090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500694" y="500042"/>
          <a:ext cx="3500461" cy="191571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9257"/>
                <a:gridCol w="744779"/>
                <a:gridCol w="595823"/>
                <a:gridCol w="744779"/>
                <a:gridCol w="595823"/>
              </a:tblGrid>
              <a:tr h="398878"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V1 </a:t>
                      </a:r>
                    </a:p>
                    <a:p>
                      <a:pPr algn="ctr"/>
                      <a:r>
                        <a:rPr lang="fr-FR" sz="1200" dirty="0" smtClean="0"/>
                        <a:t>1-MCP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V1 </a:t>
                      </a:r>
                    </a:p>
                    <a:p>
                      <a:pPr algn="ctr"/>
                      <a:r>
                        <a:rPr lang="fr-FR" sz="1200" dirty="0" smtClean="0"/>
                        <a:t>tem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V2</a:t>
                      </a:r>
                    </a:p>
                    <a:p>
                      <a:pPr algn="ctr"/>
                      <a:r>
                        <a:rPr lang="fr-FR" sz="1200" dirty="0" smtClean="0"/>
                        <a:t>1-MCP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V2</a:t>
                      </a:r>
                    </a:p>
                    <a:p>
                      <a:pPr algn="ctr"/>
                      <a:r>
                        <a:rPr lang="fr-FR" sz="1200" dirty="0" smtClean="0"/>
                        <a:t>Tem</a:t>
                      </a:r>
                      <a:endParaRPr lang="fr-FR" sz="12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300" dirty="0" smtClean="0"/>
                        <a:t>IR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14,1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14,7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14,2</a:t>
                      </a:r>
                      <a:endParaRPr lang="fr-FR" sz="14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300" dirty="0" smtClean="0"/>
                        <a:t>Acidité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5,1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4,8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5,0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4,4</a:t>
                      </a:r>
                      <a:endParaRPr lang="fr-FR" sz="14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Fermeté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5,7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5,3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5,1</a:t>
                      </a:r>
                      <a:endParaRPr lang="fr-FR" sz="14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300" dirty="0" smtClean="0"/>
                        <a:t>Jutosité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13,1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15,0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14,0</a:t>
                      </a:r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285720" y="1500174"/>
            <a:ext cx="1240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Tahoma" pitchFamily="34" charset="0"/>
                <a:cs typeface="Tahoma" pitchFamily="34" charset="0"/>
              </a:rPr>
              <a:t>22 av. 2008</a:t>
            </a:r>
            <a:endParaRPr lang="fr-FR" sz="1600" dirty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2" name="Groupe 14"/>
          <p:cNvGrpSpPr/>
          <p:nvPr/>
        </p:nvGrpSpPr>
        <p:grpSpPr>
          <a:xfrm>
            <a:off x="714348" y="2028758"/>
            <a:ext cx="5565739" cy="4144424"/>
            <a:chOff x="714348" y="2028758"/>
            <a:chExt cx="5565739" cy="4144424"/>
          </a:xfrm>
        </p:grpSpPr>
        <p:sp>
          <p:nvSpPr>
            <p:cNvPr id="6" name="ZoneTexte 5"/>
            <p:cNvSpPr txBox="1"/>
            <p:nvPr/>
          </p:nvSpPr>
          <p:spPr>
            <a:xfrm>
              <a:off x="5929322" y="4286256"/>
              <a:ext cx="350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5000628" y="2600262"/>
              <a:ext cx="350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5572132" y="5072074"/>
              <a:ext cx="350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785785" y="4347708"/>
              <a:ext cx="350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714348" y="3436579"/>
              <a:ext cx="350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1184254" y="2601904"/>
              <a:ext cx="350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4357686" y="2028758"/>
              <a:ext cx="350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1714480" y="5773072"/>
              <a:ext cx="350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1349375" y="71414"/>
            <a:ext cx="7794625" cy="1143000"/>
          </a:xfrm>
        </p:spPr>
        <p:txBody>
          <a:bodyPr/>
          <a:lstStyle/>
          <a:p>
            <a:pPr eaLnBrk="1" hangingPunct="1"/>
            <a:r>
              <a:rPr lang="fr-FR" dirty="0" smtClean="0"/>
              <a:t>Golden Delicious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8501090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214942" y="142852"/>
          <a:ext cx="3214710" cy="191571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28694"/>
                <a:gridCol w="785818"/>
                <a:gridCol w="714380"/>
                <a:gridCol w="785818"/>
              </a:tblGrid>
              <a:tr h="398878"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AC Dyn.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AC </a:t>
                      </a:r>
                      <a:r>
                        <a:rPr lang="fr-FR" sz="1200" dirty="0" err="1" smtClean="0"/>
                        <a:t>tém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 AC-</a:t>
                      </a:r>
                    </a:p>
                    <a:p>
                      <a:pPr algn="ctr"/>
                      <a:r>
                        <a:rPr lang="fr-FR" sz="1200" dirty="0" smtClean="0"/>
                        <a:t>1-MCP</a:t>
                      </a:r>
                      <a:endParaRPr lang="fr-FR" sz="12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300" dirty="0" smtClean="0"/>
                        <a:t>IR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13,4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13,1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14,0</a:t>
                      </a:r>
                      <a:endParaRPr lang="fr-FR" sz="14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300" dirty="0" smtClean="0"/>
                        <a:t>Acidité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5,0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4,7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5,5</a:t>
                      </a:r>
                      <a:endParaRPr lang="fr-FR" sz="14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300" dirty="0" smtClean="0"/>
                        <a:t>Fermeté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5,6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4,7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6,2</a:t>
                      </a:r>
                      <a:endParaRPr lang="fr-FR" sz="1400" dirty="0"/>
                    </a:p>
                  </a:txBody>
                  <a:tcPr/>
                </a:tc>
              </a:tr>
              <a:tr h="364628">
                <a:tc>
                  <a:txBody>
                    <a:bodyPr/>
                    <a:lstStyle/>
                    <a:p>
                      <a:pPr algn="ctr"/>
                      <a:r>
                        <a:rPr lang="fr-FR" sz="1300" dirty="0" smtClean="0"/>
                        <a:t>Jutosité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12,4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12,5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12,4</a:t>
                      </a:r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285720" y="1500174"/>
            <a:ext cx="13053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Tahoma" pitchFamily="34" charset="0"/>
                <a:cs typeface="Tahoma" pitchFamily="34" charset="0"/>
              </a:rPr>
              <a:t>26 fév. 2009</a:t>
            </a:r>
            <a:endParaRPr lang="fr-FR" sz="1600" dirty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2" name="Groupe 16"/>
          <p:cNvGrpSpPr/>
          <p:nvPr/>
        </p:nvGrpSpPr>
        <p:grpSpPr>
          <a:xfrm>
            <a:off x="857224" y="2000240"/>
            <a:ext cx="4714908" cy="4172942"/>
            <a:chOff x="857224" y="2000240"/>
            <a:chExt cx="4714908" cy="4172942"/>
          </a:xfrm>
        </p:grpSpPr>
        <p:sp>
          <p:nvSpPr>
            <p:cNvPr id="9" name="ZoneTexte 8"/>
            <p:cNvSpPr txBox="1"/>
            <p:nvPr/>
          </p:nvSpPr>
          <p:spPr>
            <a:xfrm>
              <a:off x="4643438" y="200024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5244798" y="260026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857356" y="577307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1415042" y="517203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943176" y="4341258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857224" y="345497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</a:t>
              </a:r>
              <a:endPara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note Goût global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143000" y="1785938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note Croquant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143000" y="1785938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349375" y="142852"/>
            <a:ext cx="7794625" cy="1143000"/>
          </a:xfrm>
        </p:spPr>
        <p:txBody>
          <a:bodyPr/>
          <a:lstStyle/>
          <a:p>
            <a:pPr eaLnBrk="1" hangingPunct="1"/>
            <a:r>
              <a:rPr lang="fr-FR" dirty="0" smtClean="0"/>
              <a:t>Conclusion</a:t>
            </a: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1071538" y="1428736"/>
            <a:ext cx="7772400" cy="5143536"/>
          </a:xfrm>
        </p:spPr>
        <p:txBody>
          <a:bodyPr/>
          <a:lstStyle/>
          <a:p>
            <a:r>
              <a:rPr lang="fr-FR" smtClean="0"/>
              <a:t>Traitements </a:t>
            </a:r>
            <a:r>
              <a:rPr lang="fr-FR" dirty="0" smtClean="0"/>
              <a:t>1-MCP</a:t>
            </a:r>
          </a:p>
          <a:p>
            <a:pPr lvl="1"/>
            <a:r>
              <a:rPr lang="fr-FR" dirty="0" smtClean="0"/>
              <a:t>Augmentation du croquant</a:t>
            </a:r>
          </a:p>
          <a:p>
            <a:pPr lvl="1"/>
            <a:r>
              <a:rPr lang="fr-FR" dirty="0" smtClean="0"/>
              <a:t>Augmentation de la saveur acide, des notes agrumes et pomme verte</a:t>
            </a:r>
          </a:p>
          <a:p>
            <a:pPr lvl="1"/>
            <a:r>
              <a:rPr lang="fr-FR" dirty="0" smtClean="0"/>
              <a:t>Diminution nette du goût global (si variétés aromatiques) et des notes fruits rouges</a:t>
            </a:r>
          </a:p>
          <a:p>
            <a:r>
              <a:rPr lang="fr-FR" dirty="0" smtClean="0"/>
              <a:t>AC Dynamique</a:t>
            </a:r>
          </a:p>
          <a:p>
            <a:pPr lvl="1"/>
            <a:r>
              <a:rPr lang="fr-FR" dirty="0" smtClean="0"/>
              <a:t>Augmentation du croquant (moindre que 1-MCP)</a:t>
            </a:r>
          </a:p>
          <a:p>
            <a:pPr lvl="1"/>
            <a:r>
              <a:rPr lang="fr-FR" dirty="0" smtClean="0"/>
              <a:t>Augmentation moindre de la saveur acide, de la note pomme verte</a:t>
            </a:r>
          </a:p>
          <a:p>
            <a:pPr lvl="1"/>
            <a:r>
              <a:rPr lang="fr-FR" dirty="0" smtClean="0"/>
              <a:t>Pas de différence sur le goût global.</a:t>
            </a:r>
          </a:p>
          <a:p>
            <a:pPr lvl="1"/>
            <a:endParaRPr lang="fr-FR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Protocole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2688" y="1571612"/>
            <a:ext cx="7772400" cy="5000660"/>
          </a:xfrm>
        </p:spPr>
        <p:txBody>
          <a:bodyPr/>
          <a:lstStyle/>
          <a:p>
            <a:r>
              <a:rPr lang="fr-FR" dirty="0" smtClean="0"/>
              <a:t>Variété: </a:t>
            </a:r>
            <a:r>
              <a:rPr lang="fr-FR" dirty="0" err="1" smtClean="0"/>
              <a:t>Pink</a:t>
            </a:r>
            <a:r>
              <a:rPr lang="fr-FR" dirty="0" smtClean="0"/>
              <a:t> Lady</a:t>
            </a:r>
            <a:r>
              <a:rPr lang="fr-FR" baseline="30000" dirty="0" smtClean="0"/>
              <a:t>®</a:t>
            </a:r>
          </a:p>
          <a:p>
            <a:r>
              <a:rPr lang="fr-FR" dirty="0" smtClean="0"/>
              <a:t>Récoltes: semaine 43 </a:t>
            </a:r>
            <a:r>
              <a:rPr lang="fr-FR" sz="1600" dirty="0" smtClean="0"/>
              <a:t>(19-25 octobre)</a:t>
            </a:r>
          </a:p>
          <a:p>
            <a:r>
              <a:rPr lang="fr-FR" dirty="0" smtClean="0"/>
              <a:t>Traitements 1-MCP: 3 à 5 jours après récolte</a:t>
            </a:r>
          </a:p>
          <a:p>
            <a:pPr lvl="1"/>
            <a:r>
              <a:rPr lang="fr-FR" dirty="0" smtClean="0"/>
              <a:t>Conservation à 2°C préalable</a:t>
            </a:r>
          </a:p>
          <a:p>
            <a:r>
              <a:rPr lang="fr-FR" dirty="0" smtClean="0"/>
              <a:t>Stockage à 2°C </a:t>
            </a:r>
          </a:p>
          <a:p>
            <a:pPr lvl="1"/>
            <a:r>
              <a:rPr lang="fr-FR" dirty="0" smtClean="0"/>
              <a:t>Froid Normal (FN), AC ou ACD</a:t>
            </a:r>
            <a:r>
              <a:rPr lang="fr-FR" sz="1000" dirty="0" smtClean="0"/>
              <a:t> </a:t>
            </a:r>
            <a:r>
              <a:rPr lang="fr-FR" sz="1400" dirty="0" smtClean="0"/>
              <a:t>(3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année)</a:t>
            </a:r>
          </a:p>
          <a:p>
            <a:r>
              <a:rPr lang="fr-FR" dirty="0" smtClean="0"/>
              <a:t>Sorties: 3, 4 et 7 mois de stockage</a:t>
            </a:r>
          </a:p>
          <a:p>
            <a:r>
              <a:rPr lang="fr-FR" dirty="0" smtClean="0"/>
              <a:t>Analyses</a:t>
            </a:r>
          </a:p>
          <a:p>
            <a:pPr lvl="1"/>
            <a:r>
              <a:rPr lang="fr-FR" dirty="0" smtClean="0"/>
              <a:t>J</a:t>
            </a:r>
            <a:r>
              <a:rPr lang="fr-FR" baseline="-25000" dirty="0" smtClean="0"/>
              <a:t>+10</a:t>
            </a:r>
            <a:r>
              <a:rPr lang="fr-FR" dirty="0" smtClean="0"/>
              <a:t> (3 jours 2°C + 7 jours 18°C)</a:t>
            </a:r>
          </a:p>
          <a:p>
            <a:pPr lvl="1"/>
            <a:r>
              <a:rPr lang="fr-FR" dirty="0" smtClean="0"/>
              <a:t>J</a:t>
            </a:r>
            <a:r>
              <a:rPr lang="fr-FR" baseline="-25000" dirty="0" smtClean="0"/>
              <a:t>+21</a:t>
            </a:r>
            <a:r>
              <a:rPr lang="fr-FR" dirty="0" smtClean="0"/>
              <a:t> (14 jours 2°C + 7 jours 18°C) </a:t>
            </a:r>
            <a:r>
              <a:rPr lang="fr-FR" sz="1400" dirty="0" smtClean="0"/>
              <a:t>(2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année)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Caractérisation chimique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2976" y="1643050"/>
            <a:ext cx="7772400" cy="4786346"/>
          </a:xfrm>
        </p:spPr>
        <p:txBody>
          <a:bodyPr/>
          <a:lstStyle/>
          <a:p>
            <a:r>
              <a:rPr lang="fr-FR" dirty="0" smtClean="0"/>
              <a:t>Analyses physicochimiques </a:t>
            </a:r>
            <a:r>
              <a:rPr lang="fr-FR" sz="2400" dirty="0" smtClean="0"/>
              <a:t>(IR, AT, fermeté)</a:t>
            </a:r>
          </a:p>
          <a:p>
            <a:pPr lvl="1"/>
            <a:r>
              <a:rPr lang="fr-FR" dirty="0" smtClean="0"/>
              <a:t>Automate Pimprenelle</a:t>
            </a:r>
          </a:p>
          <a:p>
            <a:r>
              <a:rPr lang="fr-FR" dirty="0" smtClean="0"/>
              <a:t>Analyses d’arômes</a:t>
            </a:r>
          </a:p>
          <a:p>
            <a:pPr lvl="1"/>
            <a:r>
              <a:rPr lang="fr-FR" dirty="0" smtClean="0"/>
              <a:t>Chromatographie en phase gazeuse </a:t>
            </a:r>
            <a:r>
              <a:rPr lang="fr-FR" sz="1600" dirty="0" smtClean="0"/>
              <a:t>(CPG-SM/CPG-FID)</a:t>
            </a:r>
          </a:p>
          <a:p>
            <a:pPr lvl="1"/>
            <a:r>
              <a:rPr lang="fr-FR" dirty="0" smtClean="0"/>
              <a:t>35 composés volatils (5 classes chimiques)</a:t>
            </a:r>
          </a:p>
          <a:p>
            <a:r>
              <a:rPr lang="fr-FR" dirty="0" smtClean="0"/>
              <a:t>Analyses des polyphénols </a:t>
            </a:r>
            <a:r>
              <a:rPr lang="fr-FR" sz="1600" dirty="0" smtClean="0"/>
              <a:t>(3</a:t>
            </a:r>
            <a:r>
              <a:rPr lang="fr-FR" sz="1600" baseline="30000" dirty="0" smtClean="0"/>
              <a:t>ème</a:t>
            </a:r>
            <a:r>
              <a:rPr lang="fr-FR" sz="1600" dirty="0" smtClean="0"/>
              <a:t> année)</a:t>
            </a:r>
          </a:p>
          <a:p>
            <a:pPr lvl="1"/>
            <a:r>
              <a:rPr lang="fr-FR" dirty="0" smtClean="0"/>
              <a:t>Chromatographie en phase liquide </a:t>
            </a:r>
            <a:r>
              <a:rPr lang="fr-FR" sz="1600" dirty="0" smtClean="0"/>
              <a:t>(UPLC-DAD)</a:t>
            </a:r>
          </a:p>
          <a:p>
            <a:pPr lvl="1"/>
            <a:r>
              <a:rPr lang="fr-FR" dirty="0" smtClean="0"/>
              <a:t>20 composés phénoliques (5 classes chimiques)</a:t>
            </a:r>
          </a:p>
          <a:p>
            <a:r>
              <a:rPr lang="fr-FR" dirty="0" smtClean="0"/>
              <a:t>3 répétitions par modalité </a:t>
            </a:r>
            <a:r>
              <a:rPr lang="fr-FR" sz="2400" dirty="0" smtClean="0"/>
              <a:t>(3x10 pommes)</a:t>
            </a:r>
          </a:p>
          <a:p>
            <a:r>
              <a:rPr lang="fr-FR" dirty="0" smtClean="0"/>
              <a:t>Matrice de données ~6 000 valeurs…</a:t>
            </a:r>
          </a:p>
          <a:p>
            <a:endParaRPr lang="fr-FR" dirty="0" smtClean="0"/>
          </a:p>
          <a:p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Résultats moyens sur 3 ans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2976" y="1785926"/>
            <a:ext cx="7772400" cy="4572032"/>
          </a:xfrm>
        </p:spPr>
        <p:txBody>
          <a:bodyPr/>
          <a:lstStyle/>
          <a:p>
            <a:pPr lvl="1"/>
            <a:r>
              <a:rPr lang="fr-FR" dirty="0" smtClean="0"/>
              <a:t>Analyses à J+10 (3 jours 2°C + 7 jours 18°C)</a:t>
            </a:r>
          </a:p>
          <a:p>
            <a:pPr lvl="1"/>
            <a:r>
              <a:rPr lang="fr-FR" dirty="0" smtClean="0"/>
              <a:t>4 modalités</a:t>
            </a:r>
          </a:p>
          <a:p>
            <a:pPr lvl="2"/>
            <a:r>
              <a:rPr lang="fr-FR" dirty="0" smtClean="0"/>
              <a:t>FN Témoin</a:t>
            </a:r>
          </a:p>
          <a:p>
            <a:pPr lvl="2"/>
            <a:r>
              <a:rPr lang="fr-FR" dirty="0" smtClean="0"/>
              <a:t>AC Témoin</a:t>
            </a:r>
          </a:p>
          <a:p>
            <a:pPr lvl="2"/>
            <a:r>
              <a:rPr lang="fr-FR" dirty="0" smtClean="0"/>
              <a:t>FN 1-MCP</a:t>
            </a:r>
          </a:p>
          <a:p>
            <a:pPr lvl="2"/>
            <a:r>
              <a:rPr lang="fr-FR" dirty="0" smtClean="0"/>
              <a:t>AC 1-MCP</a:t>
            </a:r>
          </a:p>
          <a:p>
            <a:pPr lvl="1"/>
            <a:r>
              <a:rPr lang="fr-FR" dirty="0" smtClean="0"/>
              <a:t>3 variables physicochimiques (Fermeté, IR, AT)</a:t>
            </a:r>
          </a:p>
          <a:p>
            <a:pPr lvl="1"/>
            <a:r>
              <a:rPr lang="fr-FR" dirty="0" smtClean="0"/>
              <a:t>35 composés d’arômes, 5 classes chimiques </a:t>
            </a:r>
            <a:r>
              <a:rPr lang="fr-FR" sz="1200" dirty="0" smtClean="0"/>
              <a:t>(Composés en C6, alcools, esters &gt;90% composés volatils totaux)</a:t>
            </a:r>
          </a:p>
          <a:p>
            <a:pPr lvl="1"/>
            <a:endParaRPr lang="fr-FR" sz="1200" dirty="0" smtClean="0"/>
          </a:p>
          <a:p>
            <a:pPr lvl="1"/>
            <a:r>
              <a:rPr lang="fr-FR" dirty="0" smtClean="0"/>
              <a:t>Analyse factorielle discriminante (AFD)</a:t>
            </a:r>
          </a:p>
          <a:p>
            <a:pPr lvl="1"/>
            <a:endParaRPr lang="fr-FR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Echantillons traités 1-MCP</a:t>
            </a:r>
            <a:br>
              <a:rPr lang="fr-FR" dirty="0" smtClean="0"/>
            </a:br>
            <a:r>
              <a:rPr lang="fr-FR" dirty="0" smtClean="0"/>
              <a:t>Fermes mais moins aromatiques</a:t>
            </a:r>
            <a:endParaRPr lang="fr-FR" dirty="0"/>
          </a:p>
        </p:txBody>
      </p:sp>
      <p:sp>
        <p:nvSpPr>
          <p:cNvPr id="203" name="Ellipse 202"/>
          <p:cNvSpPr/>
          <p:nvPr/>
        </p:nvSpPr>
        <p:spPr bwMode="auto">
          <a:xfrm>
            <a:off x="1571604" y="3214686"/>
            <a:ext cx="1285884" cy="1214446"/>
          </a:xfrm>
          <a:prstGeom prst="ellipse">
            <a:avLst/>
          </a:prstGeom>
          <a:solidFill>
            <a:srgbClr val="669999">
              <a:alpha val="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3" name="Group 804"/>
          <p:cNvGrpSpPr>
            <a:grpSpLocks noChangeAspect="1"/>
          </p:cNvGrpSpPr>
          <p:nvPr/>
        </p:nvGrpSpPr>
        <p:grpSpPr bwMode="auto">
          <a:xfrm>
            <a:off x="128609" y="1552576"/>
            <a:ext cx="7359649" cy="5305424"/>
            <a:chOff x="135" y="945"/>
            <a:chExt cx="4636" cy="3342"/>
          </a:xfrm>
        </p:grpSpPr>
        <p:sp>
          <p:nvSpPr>
            <p:cNvPr id="1827" name="AutoShape 803"/>
            <p:cNvSpPr>
              <a:spLocks noChangeAspect="1" noChangeArrowheads="1" noTextEdit="1"/>
            </p:cNvSpPr>
            <p:nvPr/>
          </p:nvSpPr>
          <p:spPr bwMode="auto">
            <a:xfrm>
              <a:off x="135" y="945"/>
              <a:ext cx="4635" cy="3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29" name="Rectangle 805"/>
            <p:cNvSpPr>
              <a:spLocks noChangeArrowheads="1"/>
            </p:cNvSpPr>
            <p:nvPr/>
          </p:nvSpPr>
          <p:spPr bwMode="auto">
            <a:xfrm>
              <a:off x="135" y="945"/>
              <a:ext cx="4635" cy="334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830" name="Line 806"/>
            <p:cNvSpPr>
              <a:spLocks noChangeShapeType="1"/>
            </p:cNvSpPr>
            <p:nvPr/>
          </p:nvSpPr>
          <p:spPr bwMode="auto">
            <a:xfrm>
              <a:off x="135" y="945"/>
              <a:ext cx="1" cy="334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31" name="Line 807"/>
            <p:cNvSpPr>
              <a:spLocks noChangeShapeType="1"/>
            </p:cNvSpPr>
            <p:nvPr/>
          </p:nvSpPr>
          <p:spPr bwMode="auto">
            <a:xfrm>
              <a:off x="135" y="4286"/>
              <a:ext cx="4635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32" name="Line 808"/>
            <p:cNvSpPr>
              <a:spLocks noChangeShapeType="1"/>
            </p:cNvSpPr>
            <p:nvPr/>
          </p:nvSpPr>
          <p:spPr bwMode="auto">
            <a:xfrm flipV="1">
              <a:off x="4770" y="945"/>
              <a:ext cx="1" cy="334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33" name="Line 809"/>
            <p:cNvSpPr>
              <a:spLocks noChangeShapeType="1"/>
            </p:cNvSpPr>
            <p:nvPr/>
          </p:nvSpPr>
          <p:spPr bwMode="auto">
            <a:xfrm flipH="1">
              <a:off x="135" y="945"/>
              <a:ext cx="4635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34" name="Rectangle 810"/>
            <p:cNvSpPr>
              <a:spLocks noChangeArrowheads="1"/>
            </p:cNvSpPr>
            <p:nvPr/>
          </p:nvSpPr>
          <p:spPr bwMode="auto">
            <a:xfrm>
              <a:off x="4191" y="1018"/>
              <a:ext cx="506" cy="57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35" name="Rectangle 811"/>
            <p:cNvSpPr>
              <a:spLocks noChangeArrowheads="1"/>
            </p:cNvSpPr>
            <p:nvPr/>
          </p:nvSpPr>
          <p:spPr bwMode="auto">
            <a:xfrm>
              <a:off x="4191" y="1018"/>
              <a:ext cx="506" cy="5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37" name="Rectangle 813"/>
            <p:cNvSpPr>
              <a:spLocks noChangeArrowheads="1"/>
            </p:cNvSpPr>
            <p:nvPr/>
          </p:nvSpPr>
          <p:spPr bwMode="auto">
            <a:xfrm>
              <a:off x="4209" y="1120"/>
              <a:ext cx="353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AC-MCP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38" name="Freeform 814"/>
            <p:cNvSpPr>
              <a:spLocks/>
            </p:cNvSpPr>
            <p:nvPr/>
          </p:nvSpPr>
          <p:spPr bwMode="auto">
            <a:xfrm>
              <a:off x="4617" y="1120"/>
              <a:ext cx="58" cy="87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16" y="24"/>
                </a:cxn>
                <a:cxn ang="0">
                  <a:pos x="8" y="0"/>
                </a:cxn>
                <a:cxn ang="0">
                  <a:pos x="0" y="24"/>
                </a:cxn>
              </a:cxnLst>
              <a:rect l="0" t="0" r="r" b="b"/>
              <a:pathLst>
                <a:path w="16" h="24">
                  <a:moveTo>
                    <a:pt x="0" y="24"/>
                  </a:moveTo>
                  <a:lnTo>
                    <a:pt x="0" y="24"/>
                  </a:lnTo>
                  <a:lnTo>
                    <a:pt x="16" y="24"/>
                  </a:lnTo>
                  <a:lnTo>
                    <a:pt x="8" y="0"/>
                  </a:lnTo>
                  <a:lnTo>
                    <a:pt x="0" y="24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39" name="Freeform 815"/>
            <p:cNvSpPr>
              <a:spLocks/>
            </p:cNvSpPr>
            <p:nvPr/>
          </p:nvSpPr>
          <p:spPr bwMode="auto">
            <a:xfrm>
              <a:off x="4617" y="1120"/>
              <a:ext cx="58" cy="87"/>
            </a:xfrm>
            <a:custGeom>
              <a:avLst/>
              <a:gdLst/>
              <a:ahLst/>
              <a:cxnLst>
                <a:cxn ang="0">
                  <a:pos x="0" y="87"/>
                </a:cxn>
                <a:cxn ang="0">
                  <a:pos x="58" y="87"/>
                </a:cxn>
                <a:cxn ang="0">
                  <a:pos x="29" y="0"/>
                </a:cxn>
                <a:cxn ang="0">
                  <a:pos x="0" y="87"/>
                </a:cxn>
              </a:cxnLst>
              <a:rect l="0" t="0" r="r" b="b"/>
              <a:pathLst>
                <a:path w="58" h="87">
                  <a:moveTo>
                    <a:pt x="0" y="87"/>
                  </a:moveTo>
                  <a:lnTo>
                    <a:pt x="58" y="87"/>
                  </a:lnTo>
                  <a:lnTo>
                    <a:pt x="29" y="0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40" name="Rectangle 816"/>
            <p:cNvSpPr>
              <a:spLocks noChangeArrowheads="1"/>
            </p:cNvSpPr>
            <p:nvPr/>
          </p:nvSpPr>
          <p:spPr bwMode="auto">
            <a:xfrm>
              <a:off x="4209" y="1215"/>
              <a:ext cx="346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AC-TEM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1" name="Freeform 817"/>
            <p:cNvSpPr>
              <a:spLocks/>
            </p:cNvSpPr>
            <p:nvPr/>
          </p:nvSpPr>
          <p:spPr bwMode="auto">
            <a:xfrm>
              <a:off x="4617" y="1215"/>
              <a:ext cx="58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24"/>
                </a:cxn>
                <a:cxn ang="0">
                  <a:pos x="0" y="0"/>
                </a:cxn>
              </a:cxnLst>
              <a:rect l="0" t="0" r="r" b="b"/>
              <a:pathLst>
                <a:path w="16" h="24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24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42" name="Freeform 818"/>
            <p:cNvSpPr>
              <a:spLocks/>
            </p:cNvSpPr>
            <p:nvPr/>
          </p:nvSpPr>
          <p:spPr bwMode="auto">
            <a:xfrm>
              <a:off x="4617" y="1215"/>
              <a:ext cx="58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87"/>
                </a:cxn>
                <a:cxn ang="0">
                  <a:pos x="0" y="0"/>
                </a:cxn>
              </a:cxnLst>
              <a:rect l="0" t="0" r="r" b="b"/>
              <a:pathLst>
                <a:path w="58" h="87">
                  <a:moveTo>
                    <a:pt x="0" y="0"/>
                  </a:moveTo>
                  <a:lnTo>
                    <a:pt x="58" y="0"/>
                  </a:lnTo>
                  <a:lnTo>
                    <a:pt x="29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43" name="Rectangle 819"/>
            <p:cNvSpPr>
              <a:spLocks noChangeArrowheads="1"/>
            </p:cNvSpPr>
            <p:nvPr/>
          </p:nvSpPr>
          <p:spPr bwMode="auto">
            <a:xfrm>
              <a:off x="4209" y="1310"/>
              <a:ext cx="415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RECOLTE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" name="Freeform 820"/>
            <p:cNvSpPr>
              <a:spLocks/>
            </p:cNvSpPr>
            <p:nvPr/>
          </p:nvSpPr>
          <p:spPr bwMode="auto">
            <a:xfrm>
              <a:off x="4617" y="1309"/>
              <a:ext cx="58" cy="8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0" y="0"/>
                </a:cxn>
                <a:cxn ang="0">
                  <a:pos x="16" y="12"/>
                </a:cxn>
                <a:cxn ang="0">
                  <a:pos x="0" y="24"/>
                </a:cxn>
              </a:cxnLst>
              <a:rect l="0" t="0" r="r" b="b"/>
              <a:pathLst>
                <a:path w="16" h="24">
                  <a:moveTo>
                    <a:pt x="0" y="24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16" y="12"/>
                  </a:lnTo>
                  <a:lnTo>
                    <a:pt x="0" y="24"/>
                  </a:lnTo>
                </a:path>
              </a:pathLst>
            </a:custGeom>
            <a:noFill/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45" name="Freeform 821"/>
            <p:cNvSpPr>
              <a:spLocks/>
            </p:cNvSpPr>
            <p:nvPr/>
          </p:nvSpPr>
          <p:spPr bwMode="auto">
            <a:xfrm>
              <a:off x="4617" y="1309"/>
              <a:ext cx="58" cy="88"/>
            </a:xfrm>
            <a:custGeom>
              <a:avLst/>
              <a:gdLst/>
              <a:ahLst/>
              <a:cxnLst>
                <a:cxn ang="0">
                  <a:pos x="0" y="88"/>
                </a:cxn>
                <a:cxn ang="0">
                  <a:pos x="0" y="0"/>
                </a:cxn>
                <a:cxn ang="0">
                  <a:pos x="58" y="44"/>
                </a:cxn>
                <a:cxn ang="0">
                  <a:pos x="0" y="88"/>
                </a:cxn>
              </a:cxnLst>
              <a:rect l="0" t="0" r="r" b="b"/>
              <a:pathLst>
                <a:path w="58" h="88">
                  <a:moveTo>
                    <a:pt x="0" y="88"/>
                  </a:moveTo>
                  <a:lnTo>
                    <a:pt x="0" y="0"/>
                  </a:lnTo>
                  <a:lnTo>
                    <a:pt x="58" y="44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FF"/>
            </a:solidFill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46" name="Rectangle 822"/>
            <p:cNvSpPr>
              <a:spLocks noChangeArrowheads="1"/>
            </p:cNvSpPr>
            <p:nvPr/>
          </p:nvSpPr>
          <p:spPr bwMode="auto">
            <a:xfrm>
              <a:off x="4209" y="1404"/>
              <a:ext cx="350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FN-MCP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7" name="Freeform 823"/>
            <p:cNvSpPr>
              <a:spLocks/>
            </p:cNvSpPr>
            <p:nvPr/>
          </p:nvSpPr>
          <p:spPr bwMode="auto">
            <a:xfrm>
              <a:off x="4617" y="1404"/>
              <a:ext cx="58" cy="88"/>
            </a:xfrm>
            <a:custGeom>
              <a:avLst/>
              <a:gdLst/>
              <a:ahLst/>
              <a:cxnLst>
                <a:cxn ang="0">
                  <a:pos x="16" y="24"/>
                </a:cxn>
                <a:cxn ang="0">
                  <a:pos x="16" y="24"/>
                </a:cxn>
                <a:cxn ang="0">
                  <a:pos x="16" y="0"/>
                </a:cxn>
                <a:cxn ang="0">
                  <a:pos x="0" y="12"/>
                </a:cxn>
                <a:cxn ang="0">
                  <a:pos x="16" y="24"/>
                </a:cxn>
              </a:cxnLst>
              <a:rect l="0" t="0" r="r" b="b"/>
              <a:pathLst>
                <a:path w="16" h="24">
                  <a:moveTo>
                    <a:pt x="16" y="24"/>
                  </a:moveTo>
                  <a:lnTo>
                    <a:pt x="16" y="24"/>
                  </a:lnTo>
                  <a:lnTo>
                    <a:pt x="16" y="0"/>
                  </a:lnTo>
                  <a:lnTo>
                    <a:pt x="0" y="12"/>
                  </a:lnTo>
                  <a:lnTo>
                    <a:pt x="16" y="24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48" name="Freeform 824"/>
            <p:cNvSpPr>
              <a:spLocks/>
            </p:cNvSpPr>
            <p:nvPr/>
          </p:nvSpPr>
          <p:spPr bwMode="auto">
            <a:xfrm>
              <a:off x="4617" y="1404"/>
              <a:ext cx="58" cy="88"/>
            </a:xfrm>
            <a:custGeom>
              <a:avLst/>
              <a:gdLst/>
              <a:ahLst/>
              <a:cxnLst>
                <a:cxn ang="0">
                  <a:pos x="58" y="88"/>
                </a:cxn>
                <a:cxn ang="0">
                  <a:pos x="58" y="0"/>
                </a:cxn>
                <a:cxn ang="0">
                  <a:pos x="0" y="44"/>
                </a:cxn>
                <a:cxn ang="0">
                  <a:pos x="58" y="88"/>
                </a:cxn>
              </a:cxnLst>
              <a:rect l="0" t="0" r="r" b="b"/>
              <a:pathLst>
                <a:path w="58" h="88">
                  <a:moveTo>
                    <a:pt x="58" y="88"/>
                  </a:moveTo>
                  <a:lnTo>
                    <a:pt x="58" y="0"/>
                  </a:lnTo>
                  <a:lnTo>
                    <a:pt x="0" y="44"/>
                  </a:lnTo>
                  <a:lnTo>
                    <a:pt x="58" y="88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49" name="Rectangle 825"/>
            <p:cNvSpPr>
              <a:spLocks noChangeArrowheads="1"/>
            </p:cNvSpPr>
            <p:nvPr/>
          </p:nvSpPr>
          <p:spPr bwMode="auto">
            <a:xfrm>
              <a:off x="4209" y="1499"/>
              <a:ext cx="339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FN-TEM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50" name="Freeform 826"/>
            <p:cNvSpPr>
              <a:spLocks/>
            </p:cNvSpPr>
            <p:nvPr/>
          </p:nvSpPr>
          <p:spPr bwMode="auto">
            <a:xfrm>
              <a:off x="4617" y="1499"/>
              <a:ext cx="58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8" y="0"/>
                </a:cxn>
                <a:cxn ang="0">
                  <a:pos x="16" y="12"/>
                </a:cxn>
                <a:cxn ang="0">
                  <a:pos x="8" y="24"/>
                </a:cxn>
                <a:cxn ang="0">
                  <a:pos x="0" y="12"/>
                </a:cxn>
              </a:cxnLst>
              <a:rect l="0" t="0" r="r" b="b"/>
              <a:pathLst>
                <a:path w="16" h="24">
                  <a:moveTo>
                    <a:pt x="0" y="12"/>
                  </a:moveTo>
                  <a:lnTo>
                    <a:pt x="0" y="12"/>
                  </a:lnTo>
                  <a:lnTo>
                    <a:pt x="8" y="0"/>
                  </a:lnTo>
                  <a:lnTo>
                    <a:pt x="16" y="12"/>
                  </a:lnTo>
                  <a:lnTo>
                    <a:pt x="8" y="24"/>
                  </a:lnTo>
                  <a:lnTo>
                    <a:pt x="0" y="12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51" name="Freeform 827"/>
            <p:cNvSpPr>
              <a:spLocks/>
            </p:cNvSpPr>
            <p:nvPr/>
          </p:nvSpPr>
          <p:spPr bwMode="auto">
            <a:xfrm>
              <a:off x="4617" y="1499"/>
              <a:ext cx="58" cy="87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29" y="0"/>
                </a:cxn>
                <a:cxn ang="0">
                  <a:pos x="58" y="44"/>
                </a:cxn>
                <a:cxn ang="0">
                  <a:pos x="29" y="87"/>
                </a:cxn>
                <a:cxn ang="0">
                  <a:pos x="0" y="44"/>
                </a:cxn>
              </a:cxnLst>
              <a:rect l="0" t="0" r="r" b="b"/>
              <a:pathLst>
                <a:path w="58" h="87">
                  <a:moveTo>
                    <a:pt x="0" y="44"/>
                  </a:moveTo>
                  <a:lnTo>
                    <a:pt x="29" y="0"/>
                  </a:lnTo>
                  <a:lnTo>
                    <a:pt x="58" y="44"/>
                  </a:lnTo>
                  <a:lnTo>
                    <a:pt x="29" y="8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53" name="Rectangle 829"/>
            <p:cNvSpPr>
              <a:spLocks noChangeArrowheads="1"/>
            </p:cNvSpPr>
            <p:nvPr/>
          </p:nvSpPr>
          <p:spPr bwMode="auto">
            <a:xfrm>
              <a:off x="208" y="1018"/>
              <a:ext cx="3910" cy="299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854" name="Rectangle 830"/>
            <p:cNvSpPr>
              <a:spLocks noChangeArrowheads="1"/>
            </p:cNvSpPr>
            <p:nvPr/>
          </p:nvSpPr>
          <p:spPr bwMode="auto">
            <a:xfrm>
              <a:off x="208" y="1018"/>
              <a:ext cx="3910" cy="2995"/>
            </a:xfrm>
            <a:prstGeom prst="rect">
              <a:avLst/>
            </a:prstGeom>
            <a:noFill/>
            <a:ln w="4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56" name="Line 832"/>
            <p:cNvSpPr>
              <a:spLocks noChangeShapeType="1"/>
            </p:cNvSpPr>
            <p:nvPr/>
          </p:nvSpPr>
          <p:spPr bwMode="auto">
            <a:xfrm flipV="1">
              <a:off x="2004" y="1022"/>
              <a:ext cx="1" cy="29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57" name="Rectangle 833"/>
            <p:cNvSpPr>
              <a:spLocks noChangeArrowheads="1"/>
            </p:cNvSpPr>
            <p:nvPr/>
          </p:nvSpPr>
          <p:spPr bwMode="auto">
            <a:xfrm>
              <a:off x="2037" y="1044"/>
              <a:ext cx="20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Axe 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59" name="Line 835"/>
            <p:cNvSpPr>
              <a:spLocks noChangeShapeType="1"/>
            </p:cNvSpPr>
            <p:nvPr/>
          </p:nvSpPr>
          <p:spPr bwMode="auto">
            <a:xfrm>
              <a:off x="212" y="2515"/>
              <a:ext cx="390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60" name="Rectangle 836"/>
            <p:cNvSpPr>
              <a:spLocks noChangeArrowheads="1"/>
            </p:cNvSpPr>
            <p:nvPr/>
          </p:nvSpPr>
          <p:spPr bwMode="auto">
            <a:xfrm>
              <a:off x="3902" y="2537"/>
              <a:ext cx="20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Axe 1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3" name="Freeform 839"/>
            <p:cNvSpPr>
              <a:spLocks/>
            </p:cNvSpPr>
            <p:nvPr/>
          </p:nvSpPr>
          <p:spPr bwMode="auto">
            <a:xfrm>
              <a:off x="711" y="2592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64" name="Freeform 840"/>
            <p:cNvSpPr>
              <a:spLocks/>
            </p:cNvSpPr>
            <p:nvPr/>
          </p:nvSpPr>
          <p:spPr bwMode="auto">
            <a:xfrm>
              <a:off x="711" y="2592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8" y="58"/>
                </a:cxn>
                <a:cxn ang="0">
                  <a:pos x="29" y="0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58" y="58"/>
                  </a:lnTo>
                  <a:lnTo>
                    <a:pt x="29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65" name="Freeform 841"/>
            <p:cNvSpPr>
              <a:spLocks/>
            </p:cNvSpPr>
            <p:nvPr/>
          </p:nvSpPr>
          <p:spPr bwMode="auto">
            <a:xfrm>
              <a:off x="1020" y="2530"/>
              <a:ext cx="59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66" name="Freeform 842"/>
            <p:cNvSpPr>
              <a:spLocks/>
            </p:cNvSpPr>
            <p:nvPr/>
          </p:nvSpPr>
          <p:spPr bwMode="auto">
            <a:xfrm>
              <a:off x="1020" y="2530"/>
              <a:ext cx="59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9" y="58"/>
                </a:cxn>
                <a:cxn ang="0">
                  <a:pos x="30" y="0"/>
                </a:cxn>
                <a:cxn ang="0">
                  <a:pos x="0" y="58"/>
                </a:cxn>
              </a:cxnLst>
              <a:rect l="0" t="0" r="r" b="b"/>
              <a:pathLst>
                <a:path w="59" h="58">
                  <a:moveTo>
                    <a:pt x="0" y="58"/>
                  </a:moveTo>
                  <a:lnTo>
                    <a:pt x="59" y="58"/>
                  </a:lnTo>
                  <a:lnTo>
                    <a:pt x="30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67" name="Freeform 843"/>
            <p:cNvSpPr>
              <a:spLocks/>
            </p:cNvSpPr>
            <p:nvPr/>
          </p:nvSpPr>
          <p:spPr bwMode="auto">
            <a:xfrm>
              <a:off x="820" y="2741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68" name="Freeform 844"/>
            <p:cNvSpPr>
              <a:spLocks/>
            </p:cNvSpPr>
            <p:nvPr/>
          </p:nvSpPr>
          <p:spPr bwMode="auto">
            <a:xfrm>
              <a:off x="820" y="2741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8" y="58"/>
                </a:cxn>
                <a:cxn ang="0">
                  <a:pos x="29" y="0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58" y="58"/>
                  </a:lnTo>
                  <a:lnTo>
                    <a:pt x="29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69" name="Freeform 845"/>
            <p:cNvSpPr>
              <a:spLocks/>
            </p:cNvSpPr>
            <p:nvPr/>
          </p:nvSpPr>
          <p:spPr bwMode="auto">
            <a:xfrm>
              <a:off x="886" y="2555"/>
              <a:ext cx="58" cy="59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70" name="Freeform 846"/>
            <p:cNvSpPr>
              <a:spLocks/>
            </p:cNvSpPr>
            <p:nvPr/>
          </p:nvSpPr>
          <p:spPr bwMode="auto">
            <a:xfrm>
              <a:off x="886" y="2555"/>
              <a:ext cx="58" cy="59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58" y="59"/>
                </a:cxn>
                <a:cxn ang="0">
                  <a:pos x="29" y="0"/>
                </a:cxn>
                <a:cxn ang="0">
                  <a:pos x="0" y="59"/>
                </a:cxn>
              </a:cxnLst>
              <a:rect l="0" t="0" r="r" b="b"/>
              <a:pathLst>
                <a:path w="58" h="59">
                  <a:moveTo>
                    <a:pt x="0" y="59"/>
                  </a:moveTo>
                  <a:lnTo>
                    <a:pt x="58" y="59"/>
                  </a:lnTo>
                  <a:lnTo>
                    <a:pt x="29" y="0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71" name="Freeform 847"/>
            <p:cNvSpPr>
              <a:spLocks/>
            </p:cNvSpPr>
            <p:nvPr/>
          </p:nvSpPr>
          <p:spPr bwMode="auto">
            <a:xfrm>
              <a:off x="955" y="2519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72" name="Freeform 848"/>
            <p:cNvSpPr>
              <a:spLocks/>
            </p:cNvSpPr>
            <p:nvPr/>
          </p:nvSpPr>
          <p:spPr bwMode="auto">
            <a:xfrm>
              <a:off x="955" y="2519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8" y="58"/>
                </a:cxn>
                <a:cxn ang="0">
                  <a:pos x="29" y="0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58" y="58"/>
                  </a:lnTo>
                  <a:lnTo>
                    <a:pt x="29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73" name="Freeform 849"/>
            <p:cNvSpPr>
              <a:spLocks/>
            </p:cNvSpPr>
            <p:nvPr/>
          </p:nvSpPr>
          <p:spPr bwMode="auto">
            <a:xfrm>
              <a:off x="835" y="2217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74" name="Freeform 850"/>
            <p:cNvSpPr>
              <a:spLocks/>
            </p:cNvSpPr>
            <p:nvPr/>
          </p:nvSpPr>
          <p:spPr bwMode="auto">
            <a:xfrm>
              <a:off x="835" y="2217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8" y="58"/>
                </a:cxn>
                <a:cxn ang="0">
                  <a:pos x="29" y="0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58" y="58"/>
                  </a:lnTo>
                  <a:lnTo>
                    <a:pt x="29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75" name="Freeform 851"/>
            <p:cNvSpPr>
              <a:spLocks/>
            </p:cNvSpPr>
            <p:nvPr/>
          </p:nvSpPr>
          <p:spPr bwMode="auto">
            <a:xfrm>
              <a:off x="842" y="2563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76" name="Freeform 852"/>
            <p:cNvSpPr>
              <a:spLocks/>
            </p:cNvSpPr>
            <p:nvPr/>
          </p:nvSpPr>
          <p:spPr bwMode="auto">
            <a:xfrm>
              <a:off x="842" y="2563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8" y="58"/>
                </a:cxn>
                <a:cxn ang="0">
                  <a:pos x="29" y="0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58" y="58"/>
                  </a:lnTo>
                  <a:lnTo>
                    <a:pt x="29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77" name="Freeform 853"/>
            <p:cNvSpPr>
              <a:spLocks/>
            </p:cNvSpPr>
            <p:nvPr/>
          </p:nvSpPr>
          <p:spPr bwMode="auto">
            <a:xfrm>
              <a:off x="962" y="2781"/>
              <a:ext cx="58" cy="59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78" name="Freeform 854"/>
            <p:cNvSpPr>
              <a:spLocks/>
            </p:cNvSpPr>
            <p:nvPr/>
          </p:nvSpPr>
          <p:spPr bwMode="auto">
            <a:xfrm>
              <a:off x="962" y="2781"/>
              <a:ext cx="58" cy="59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58" y="59"/>
                </a:cxn>
                <a:cxn ang="0">
                  <a:pos x="29" y="0"/>
                </a:cxn>
                <a:cxn ang="0">
                  <a:pos x="0" y="59"/>
                </a:cxn>
              </a:cxnLst>
              <a:rect l="0" t="0" r="r" b="b"/>
              <a:pathLst>
                <a:path w="58" h="59">
                  <a:moveTo>
                    <a:pt x="0" y="59"/>
                  </a:moveTo>
                  <a:lnTo>
                    <a:pt x="58" y="59"/>
                  </a:lnTo>
                  <a:lnTo>
                    <a:pt x="29" y="0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79" name="Freeform 855"/>
            <p:cNvSpPr>
              <a:spLocks/>
            </p:cNvSpPr>
            <p:nvPr/>
          </p:nvSpPr>
          <p:spPr bwMode="auto">
            <a:xfrm>
              <a:off x="816" y="2672"/>
              <a:ext cx="59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80" name="Freeform 856"/>
            <p:cNvSpPr>
              <a:spLocks/>
            </p:cNvSpPr>
            <p:nvPr/>
          </p:nvSpPr>
          <p:spPr bwMode="auto">
            <a:xfrm>
              <a:off x="816" y="2672"/>
              <a:ext cx="59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9" y="58"/>
                </a:cxn>
                <a:cxn ang="0">
                  <a:pos x="30" y="0"/>
                </a:cxn>
                <a:cxn ang="0">
                  <a:pos x="0" y="58"/>
                </a:cxn>
              </a:cxnLst>
              <a:rect l="0" t="0" r="r" b="b"/>
              <a:pathLst>
                <a:path w="59" h="58">
                  <a:moveTo>
                    <a:pt x="0" y="58"/>
                  </a:moveTo>
                  <a:lnTo>
                    <a:pt x="59" y="58"/>
                  </a:lnTo>
                  <a:lnTo>
                    <a:pt x="30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81" name="Freeform 857"/>
            <p:cNvSpPr>
              <a:spLocks/>
            </p:cNvSpPr>
            <p:nvPr/>
          </p:nvSpPr>
          <p:spPr bwMode="auto">
            <a:xfrm>
              <a:off x="824" y="2486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82" name="Freeform 858"/>
            <p:cNvSpPr>
              <a:spLocks/>
            </p:cNvSpPr>
            <p:nvPr/>
          </p:nvSpPr>
          <p:spPr bwMode="auto">
            <a:xfrm>
              <a:off x="824" y="2486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8" y="58"/>
                </a:cxn>
                <a:cxn ang="0">
                  <a:pos x="29" y="0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58" y="58"/>
                  </a:lnTo>
                  <a:lnTo>
                    <a:pt x="29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83" name="Freeform 859"/>
            <p:cNvSpPr>
              <a:spLocks/>
            </p:cNvSpPr>
            <p:nvPr/>
          </p:nvSpPr>
          <p:spPr bwMode="auto">
            <a:xfrm>
              <a:off x="835" y="2402"/>
              <a:ext cx="58" cy="59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84" name="Freeform 860"/>
            <p:cNvSpPr>
              <a:spLocks/>
            </p:cNvSpPr>
            <p:nvPr/>
          </p:nvSpPr>
          <p:spPr bwMode="auto">
            <a:xfrm>
              <a:off x="835" y="2402"/>
              <a:ext cx="58" cy="59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58" y="59"/>
                </a:cxn>
                <a:cxn ang="0">
                  <a:pos x="29" y="0"/>
                </a:cxn>
                <a:cxn ang="0">
                  <a:pos x="0" y="59"/>
                </a:cxn>
              </a:cxnLst>
              <a:rect l="0" t="0" r="r" b="b"/>
              <a:pathLst>
                <a:path w="58" h="59">
                  <a:moveTo>
                    <a:pt x="0" y="59"/>
                  </a:moveTo>
                  <a:lnTo>
                    <a:pt x="58" y="59"/>
                  </a:lnTo>
                  <a:lnTo>
                    <a:pt x="29" y="0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85" name="Freeform 861"/>
            <p:cNvSpPr>
              <a:spLocks/>
            </p:cNvSpPr>
            <p:nvPr/>
          </p:nvSpPr>
          <p:spPr bwMode="auto">
            <a:xfrm>
              <a:off x="853" y="2512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86" name="Freeform 862"/>
            <p:cNvSpPr>
              <a:spLocks/>
            </p:cNvSpPr>
            <p:nvPr/>
          </p:nvSpPr>
          <p:spPr bwMode="auto">
            <a:xfrm>
              <a:off x="853" y="2512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8" y="58"/>
                </a:cxn>
                <a:cxn ang="0">
                  <a:pos x="29" y="0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58" y="58"/>
                  </a:lnTo>
                  <a:lnTo>
                    <a:pt x="29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87" name="Freeform 863"/>
            <p:cNvSpPr>
              <a:spLocks/>
            </p:cNvSpPr>
            <p:nvPr/>
          </p:nvSpPr>
          <p:spPr bwMode="auto">
            <a:xfrm>
              <a:off x="922" y="2410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88" name="Freeform 864"/>
            <p:cNvSpPr>
              <a:spLocks/>
            </p:cNvSpPr>
            <p:nvPr/>
          </p:nvSpPr>
          <p:spPr bwMode="auto">
            <a:xfrm>
              <a:off x="922" y="2410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8" y="58"/>
                </a:cxn>
                <a:cxn ang="0">
                  <a:pos x="29" y="0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58" y="58"/>
                  </a:lnTo>
                  <a:lnTo>
                    <a:pt x="29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89" name="Freeform 865"/>
            <p:cNvSpPr>
              <a:spLocks/>
            </p:cNvSpPr>
            <p:nvPr/>
          </p:nvSpPr>
          <p:spPr bwMode="auto">
            <a:xfrm>
              <a:off x="744" y="2512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90" name="Freeform 866"/>
            <p:cNvSpPr>
              <a:spLocks/>
            </p:cNvSpPr>
            <p:nvPr/>
          </p:nvSpPr>
          <p:spPr bwMode="auto">
            <a:xfrm>
              <a:off x="744" y="2512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8" y="58"/>
                </a:cxn>
                <a:cxn ang="0">
                  <a:pos x="29" y="0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58" y="58"/>
                  </a:lnTo>
                  <a:lnTo>
                    <a:pt x="29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91" name="Freeform 867"/>
            <p:cNvSpPr>
              <a:spLocks/>
            </p:cNvSpPr>
            <p:nvPr/>
          </p:nvSpPr>
          <p:spPr bwMode="auto">
            <a:xfrm>
              <a:off x="959" y="2519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8" y="0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8" y="0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92" name="Freeform 868"/>
            <p:cNvSpPr>
              <a:spLocks/>
            </p:cNvSpPr>
            <p:nvPr/>
          </p:nvSpPr>
          <p:spPr bwMode="auto">
            <a:xfrm>
              <a:off x="959" y="2519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8" y="58"/>
                </a:cxn>
                <a:cxn ang="0">
                  <a:pos x="29" y="0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58" y="58"/>
                  </a:lnTo>
                  <a:lnTo>
                    <a:pt x="29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0000"/>
            </a:solidFill>
            <a:ln w="4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93" name="Freeform 869"/>
            <p:cNvSpPr>
              <a:spLocks/>
            </p:cNvSpPr>
            <p:nvPr/>
          </p:nvSpPr>
          <p:spPr bwMode="auto">
            <a:xfrm>
              <a:off x="2817" y="1659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94" name="Freeform 870"/>
            <p:cNvSpPr>
              <a:spLocks/>
            </p:cNvSpPr>
            <p:nvPr/>
          </p:nvSpPr>
          <p:spPr bwMode="auto">
            <a:xfrm>
              <a:off x="2817" y="1659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8" h="58">
                  <a:moveTo>
                    <a:pt x="0" y="0"/>
                  </a:moveTo>
                  <a:lnTo>
                    <a:pt x="58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95" name="Freeform 871"/>
            <p:cNvSpPr>
              <a:spLocks/>
            </p:cNvSpPr>
            <p:nvPr/>
          </p:nvSpPr>
          <p:spPr bwMode="auto">
            <a:xfrm>
              <a:off x="2660" y="1706"/>
              <a:ext cx="59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96" name="Freeform 872"/>
            <p:cNvSpPr>
              <a:spLocks/>
            </p:cNvSpPr>
            <p:nvPr/>
          </p:nvSpPr>
          <p:spPr bwMode="auto">
            <a:xfrm>
              <a:off x="2660" y="1706"/>
              <a:ext cx="59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29" y="59"/>
                </a:cxn>
                <a:cxn ang="0">
                  <a:pos x="0" y="0"/>
                </a:cxn>
              </a:cxnLst>
              <a:rect l="0" t="0" r="r" b="b"/>
              <a:pathLst>
                <a:path w="59" h="59">
                  <a:moveTo>
                    <a:pt x="0" y="0"/>
                  </a:moveTo>
                  <a:lnTo>
                    <a:pt x="59" y="0"/>
                  </a:lnTo>
                  <a:lnTo>
                    <a:pt x="29" y="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97" name="Freeform 873"/>
            <p:cNvSpPr>
              <a:spLocks/>
            </p:cNvSpPr>
            <p:nvPr/>
          </p:nvSpPr>
          <p:spPr bwMode="auto">
            <a:xfrm>
              <a:off x="2952" y="1834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98" name="Freeform 874"/>
            <p:cNvSpPr>
              <a:spLocks/>
            </p:cNvSpPr>
            <p:nvPr/>
          </p:nvSpPr>
          <p:spPr bwMode="auto">
            <a:xfrm>
              <a:off x="2952" y="1834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8" h="58">
                  <a:moveTo>
                    <a:pt x="0" y="0"/>
                  </a:moveTo>
                  <a:lnTo>
                    <a:pt x="58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99" name="Freeform 875"/>
            <p:cNvSpPr>
              <a:spLocks/>
            </p:cNvSpPr>
            <p:nvPr/>
          </p:nvSpPr>
          <p:spPr bwMode="auto">
            <a:xfrm>
              <a:off x="3032" y="1914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0" name="Freeform 876"/>
            <p:cNvSpPr>
              <a:spLocks/>
            </p:cNvSpPr>
            <p:nvPr/>
          </p:nvSpPr>
          <p:spPr bwMode="auto">
            <a:xfrm>
              <a:off x="3032" y="1914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8" h="58">
                  <a:moveTo>
                    <a:pt x="0" y="0"/>
                  </a:moveTo>
                  <a:lnTo>
                    <a:pt x="58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1" name="Freeform 877"/>
            <p:cNvSpPr>
              <a:spLocks/>
            </p:cNvSpPr>
            <p:nvPr/>
          </p:nvSpPr>
          <p:spPr bwMode="auto">
            <a:xfrm>
              <a:off x="2897" y="1488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2" name="Freeform 878"/>
            <p:cNvSpPr>
              <a:spLocks/>
            </p:cNvSpPr>
            <p:nvPr/>
          </p:nvSpPr>
          <p:spPr bwMode="auto">
            <a:xfrm>
              <a:off x="2897" y="1488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8" h="58">
                  <a:moveTo>
                    <a:pt x="0" y="0"/>
                  </a:moveTo>
                  <a:lnTo>
                    <a:pt x="58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3" name="Freeform 879"/>
            <p:cNvSpPr>
              <a:spLocks/>
            </p:cNvSpPr>
            <p:nvPr/>
          </p:nvSpPr>
          <p:spPr bwMode="auto">
            <a:xfrm>
              <a:off x="2456" y="1911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4" name="Freeform 880"/>
            <p:cNvSpPr>
              <a:spLocks/>
            </p:cNvSpPr>
            <p:nvPr/>
          </p:nvSpPr>
          <p:spPr bwMode="auto">
            <a:xfrm>
              <a:off x="2456" y="1911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8" h="58">
                  <a:moveTo>
                    <a:pt x="0" y="0"/>
                  </a:moveTo>
                  <a:lnTo>
                    <a:pt x="58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5" name="Freeform 881"/>
            <p:cNvSpPr>
              <a:spLocks/>
            </p:cNvSpPr>
            <p:nvPr/>
          </p:nvSpPr>
          <p:spPr bwMode="auto">
            <a:xfrm>
              <a:off x="2784" y="1823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6" name="Freeform 882"/>
            <p:cNvSpPr>
              <a:spLocks/>
            </p:cNvSpPr>
            <p:nvPr/>
          </p:nvSpPr>
          <p:spPr bwMode="auto">
            <a:xfrm>
              <a:off x="2784" y="1823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8" h="58">
                  <a:moveTo>
                    <a:pt x="0" y="0"/>
                  </a:moveTo>
                  <a:lnTo>
                    <a:pt x="58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7" name="Freeform 883"/>
            <p:cNvSpPr>
              <a:spLocks/>
            </p:cNvSpPr>
            <p:nvPr/>
          </p:nvSpPr>
          <p:spPr bwMode="auto">
            <a:xfrm>
              <a:off x="2744" y="1736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8" name="Freeform 884"/>
            <p:cNvSpPr>
              <a:spLocks/>
            </p:cNvSpPr>
            <p:nvPr/>
          </p:nvSpPr>
          <p:spPr bwMode="auto">
            <a:xfrm>
              <a:off x="2744" y="1736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8" h="58">
                  <a:moveTo>
                    <a:pt x="0" y="0"/>
                  </a:moveTo>
                  <a:lnTo>
                    <a:pt x="58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9" name="Freeform 885"/>
            <p:cNvSpPr>
              <a:spLocks/>
            </p:cNvSpPr>
            <p:nvPr/>
          </p:nvSpPr>
          <p:spPr bwMode="auto">
            <a:xfrm>
              <a:off x="2926" y="1568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10" name="Freeform 886"/>
            <p:cNvSpPr>
              <a:spLocks/>
            </p:cNvSpPr>
            <p:nvPr/>
          </p:nvSpPr>
          <p:spPr bwMode="auto">
            <a:xfrm>
              <a:off x="2926" y="1568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9" h="58">
                  <a:moveTo>
                    <a:pt x="0" y="0"/>
                  </a:moveTo>
                  <a:lnTo>
                    <a:pt x="59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11" name="Freeform 887"/>
            <p:cNvSpPr>
              <a:spLocks/>
            </p:cNvSpPr>
            <p:nvPr/>
          </p:nvSpPr>
          <p:spPr bwMode="auto">
            <a:xfrm>
              <a:off x="2875" y="1666"/>
              <a:ext cx="58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12" name="Freeform 888"/>
            <p:cNvSpPr>
              <a:spLocks/>
            </p:cNvSpPr>
            <p:nvPr/>
          </p:nvSpPr>
          <p:spPr bwMode="auto">
            <a:xfrm>
              <a:off x="2875" y="1666"/>
              <a:ext cx="58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59"/>
                </a:cxn>
                <a:cxn ang="0">
                  <a:pos x="0" y="0"/>
                </a:cxn>
              </a:cxnLst>
              <a:rect l="0" t="0" r="r" b="b"/>
              <a:pathLst>
                <a:path w="58" h="59">
                  <a:moveTo>
                    <a:pt x="0" y="0"/>
                  </a:moveTo>
                  <a:lnTo>
                    <a:pt x="58" y="0"/>
                  </a:lnTo>
                  <a:lnTo>
                    <a:pt x="29" y="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13" name="Freeform 889"/>
            <p:cNvSpPr>
              <a:spLocks/>
            </p:cNvSpPr>
            <p:nvPr/>
          </p:nvSpPr>
          <p:spPr bwMode="auto">
            <a:xfrm>
              <a:off x="2780" y="1725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14" name="Freeform 890"/>
            <p:cNvSpPr>
              <a:spLocks/>
            </p:cNvSpPr>
            <p:nvPr/>
          </p:nvSpPr>
          <p:spPr bwMode="auto">
            <a:xfrm>
              <a:off x="2780" y="1725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30" y="58"/>
                </a:cxn>
                <a:cxn ang="0">
                  <a:pos x="0" y="0"/>
                </a:cxn>
              </a:cxnLst>
              <a:rect l="0" t="0" r="r" b="b"/>
              <a:pathLst>
                <a:path w="59" h="58">
                  <a:moveTo>
                    <a:pt x="0" y="0"/>
                  </a:moveTo>
                  <a:lnTo>
                    <a:pt x="59" y="0"/>
                  </a:lnTo>
                  <a:lnTo>
                    <a:pt x="30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15" name="Freeform 891"/>
            <p:cNvSpPr>
              <a:spLocks/>
            </p:cNvSpPr>
            <p:nvPr/>
          </p:nvSpPr>
          <p:spPr bwMode="auto">
            <a:xfrm>
              <a:off x="2576" y="1776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16" name="Freeform 892"/>
            <p:cNvSpPr>
              <a:spLocks/>
            </p:cNvSpPr>
            <p:nvPr/>
          </p:nvSpPr>
          <p:spPr bwMode="auto">
            <a:xfrm>
              <a:off x="2576" y="1776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30" y="58"/>
                </a:cxn>
                <a:cxn ang="0">
                  <a:pos x="0" y="0"/>
                </a:cxn>
              </a:cxnLst>
              <a:rect l="0" t="0" r="r" b="b"/>
              <a:pathLst>
                <a:path w="59" h="58">
                  <a:moveTo>
                    <a:pt x="0" y="0"/>
                  </a:moveTo>
                  <a:lnTo>
                    <a:pt x="59" y="0"/>
                  </a:lnTo>
                  <a:lnTo>
                    <a:pt x="30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17" name="Freeform 893"/>
            <p:cNvSpPr>
              <a:spLocks/>
            </p:cNvSpPr>
            <p:nvPr/>
          </p:nvSpPr>
          <p:spPr bwMode="auto">
            <a:xfrm>
              <a:off x="2875" y="1655"/>
              <a:ext cx="58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18" name="Freeform 894"/>
            <p:cNvSpPr>
              <a:spLocks/>
            </p:cNvSpPr>
            <p:nvPr/>
          </p:nvSpPr>
          <p:spPr bwMode="auto">
            <a:xfrm>
              <a:off x="2875" y="1655"/>
              <a:ext cx="58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59"/>
                </a:cxn>
                <a:cxn ang="0">
                  <a:pos x="0" y="0"/>
                </a:cxn>
              </a:cxnLst>
              <a:rect l="0" t="0" r="r" b="b"/>
              <a:pathLst>
                <a:path w="58" h="59">
                  <a:moveTo>
                    <a:pt x="0" y="0"/>
                  </a:moveTo>
                  <a:lnTo>
                    <a:pt x="58" y="0"/>
                  </a:lnTo>
                  <a:lnTo>
                    <a:pt x="29" y="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19" name="Freeform 895"/>
            <p:cNvSpPr>
              <a:spLocks/>
            </p:cNvSpPr>
            <p:nvPr/>
          </p:nvSpPr>
          <p:spPr bwMode="auto">
            <a:xfrm>
              <a:off x="2751" y="1765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20" name="Freeform 896"/>
            <p:cNvSpPr>
              <a:spLocks/>
            </p:cNvSpPr>
            <p:nvPr/>
          </p:nvSpPr>
          <p:spPr bwMode="auto">
            <a:xfrm>
              <a:off x="2751" y="1765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9" h="58">
                  <a:moveTo>
                    <a:pt x="0" y="0"/>
                  </a:moveTo>
                  <a:lnTo>
                    <a:pt x="59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21" name="Freeform 897"/>
            <p:cNvSpPr>
              <a:spLocks/>
            </p:cNvSpPr>
            <p:nvPr/>
          </p:nvSpPr>
          <p:spPr bwMode="auto">
            <a:xfrm>
              <a:off x="2802" y="1783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22" name="Freeform 898"/>
            <p:cNvSpPr>
              <a:spLocks/>
            </p:cNvSpPr>
            <p:nvPr/>
          </p:nvSpPr>
          <p:spPr bwMode="auto">
            <a:xfrm>
              <a:off x="2802" y="1783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9" h="58">
                  <a:moveTo>
                    <a:pt x="0" y="0"/>
                  </a:moveTo>
                  <a:lnTo>
                    <a:pt x="59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23" name="Freeform 899"/>
            <p:cNvSpPr>
              <a:spLocks/>
            </p:cNvSpPr>
            <p:nvPr/>
          </p:nvSpPr>
          <p:spPr bwMode="auto">
            <a:xfrm>
              <a:off x="2882" y="1717"/>
              <a:ext cx="59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24" name="Freeform 900"/>
            <p:cNvSpPr>
              <a:spLocks/>
            </p:cNvSpPr>
            <p:nvPr/>
          </p:nvSpPr>
          <p:spPr bwMode="auto">
            <a:xfrm>
              <a:off x="2882" y="1717"/>
              <a:ext cx="59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30" y="59"/>
                </a:cxn>
                <a:cxn ang="0">
                  <a:pos x="0" y="0"/>
                </a:cxn>
              </a:cxnLst>
              <a:rect l="0" t="0" r="r" b="b"/>
              <a:pathLst>
                <a:path w="59" h="59">
                  <a:moveTo>
                    <a:pt x="0" y="0"/>
                  </a:moveTo>
                  <a:lnTo>
                    <a:pt x="59" y="0"/>
                  </a:lnTo>
                  <a:lnTo>
                    <a:pt x="30" y="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25" name="Freeform 901"/>
            <p:cNvSpPr>
              <a:spLocks/>
            </p:cNvSpPr>
            <p:nvPr/>
          </p:nvSpPr>
          <p:spPr bwMode="auto">
            <a:xfrm>
              <a:off x="2850" y="1794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26" name="Freeform 902"/>
            <p:cNvSpPr>
              <a:spLocks/>
            </p:cNvSpPr>
            <p:nvPr/>
          </p:nvSpPr>
          <p:spPr bwMode="auto">
            <a:xfrm>
              <a:off x="2850" y="1794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8" h="58">
                  <a:moveTo>
                    <a:pt x="0" y="0"/>
                  </a:moveTo>
                  <a:lnTo>
                    <a:pt x="58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27" name="Freeform 903"/>
            <p:cNvSpPr>
              <a:spLocks/>
            </p:cNvSpPr>
            <p:nvPr/>
          </p:nvSpPr>
          <p:spPr bwMode="auto">
            <a:xfrm>
              <a:off x="2780" y="1892"/>
              <a:ext cx="59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28" name="Freeform 904"/>
            <p:cNvSpPr>
              <a:spLocks/>
            </p:cNvSpPr>
            <p:nvPr/>
          </p:nvSpPr>
          <p:spPr bwMode="auto">
            <a:xfrm>
              <a:off x="2780" y="1892"/>
              <a:ext cx="59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30" y="59"/>
                </a:cxn>
                <a:cxn ang="0">
                  <a:pos x="0" y="0"/>
                </a:cxn>
              </a:cxnLst>
              <a:rect l="0" t="0" r="r" b="b"/>
              <a:pathLst>
                <a:path w="59" h="59">
                  <a:moveTo>
                    <a:pt x="0" y="0"/>
                  </a:moveTo>
                  <a:lnTo>
                    <a:pt x="59" y="0"/>
                  </a:lnTo>
                  <a:lnTo>
                    <a:pt x="30" y="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29" name="Freeform 905"/>
            <p:cNvSpPr>
              <a:spLocks/>
            </p:cNvSpPr>
            <p:nvPr/>
          </p:nvSpPr>
          <p:spPr bwMode="auto">
            <a:xfrm>
              <a:off x="2813" y="1732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30" name="Freeform 906"/>
            <p:cNvSpPr>
              <a:spLocks/>
            </p:cNvSpPr>
            <p:nvPr/>
          </p:nvSpPr>
          <p:spPr bwMode="auto">
            <a:xfrm>
              <a:off x="2813" y="1732"/>
              <a:ext cx="59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9" h="58">
                  <a:moveTo>
                    <a:pt x="0" y="0"/>
                  </a:moveTo>
                  <a:lnTo>
                    <a:pt x="59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31" name="Freeform 907"/>
            <p:cNvSpPr>
              <a:spLocks/>
            </p:cNvSpPr>
            <p:nvPr/>
          </p:nvSpPr>
          <p:spPr bwMode="auto">
            <a:xfrm>
              <a:off x="2657" y="1681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32" name="Freeform 908"/>
            <p:cNvSpPr>
              <a:spLocks/>
            </p:cNvSpPr>
            <p:nvPr/>
          </p:nvSpPr>
          <p:spPr bwMode="auto">
            <a:xfrm>
              <a:off x="2657" y="1681"/>
              <a:ext cx="58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29" y="58"/>
                </a:cxn>
                <a:cxn ang="0">
                  <a:pos x="0" y="0"/>
                </a:cxn>
              </a:cxnLst>
              <a:rect l="0" t="0" r="r" b="b"/>
              <a:pathLst>
                <a:path w="58" h="58">
                  <a:moveTo>
                    <a:pt x="0" y="0"/>
                  </a:moveTo>
                  <a:lnTo>
                    <a:pt x="58" y="0"/>
                  </a:lnTo>
                  <a:lnTo>
                    <a:pt x="29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33" name="Freeform 909"/>
            <p:cNvSpPr>
              <a:spLocks/>
            </p:cNvSpPr>
            <p:nvPr/>
          </p:nvSpPr>
          <p:spPr bwMode="auto">
            <a:xfrm>
              <a:off x="2853" y="1921"/>
              <a:ext cx="59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16" h="16">
                  <a:moveTo>
                    <a:pt x="0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34" name="Freeform 910"/>
            <p:cNvSpPr>
              <a:spLocks/>
            </p:cNvSpPr>
            <p:nvPr/>
          </p:nvSpPr>
          <p:spPr bwMode="auto">
            <a:xfrm>
              <a:off x="2853" y="1921"/>
              <a:ext cx="59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29" y="59"/>
                </a:cxn>
                <a:cxn ang="0">
                  <a:pos x="0" y="0"/>
                </a:cxn>
              </a:cxnLst>
              <a:rect l="0" t="0" r="r" b="b"/>
              <a:pathLst>
                <a:path w="59" h="59">
                  <a:moveTo>
                    <a:pt x="0" y="0"/>
                  </a:moveTo>
                  <a:lnTo>
                    <a:pt x="59" y="0"/>
                  </a:lnTo>
                  <a:lnTo>
                    <a:pt x="29" y="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4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35" name="Freeform 911"/>
            <p:cNvSpPr>
              <a:spLocks/>
            </p:cNvSpPr>
            <p:nvPr/>
          </p:nvSpPr>
          <p:spPr bwMode="auto">
            <a:xfrm>
              <a:off x="1429" y="2297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0" y="0"/>
                </a:cxn>
                <a:cxn ang="0">
                  <a:pos x="16" y="8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36" name="Freeform 912"/>
            <p:cNvSpPr>
              <a:spLocks/>
            </p:cNvSpPr>
            <p:nvPr/>
          </p:nvSpPr>
          <p:spPr bwMode="auto">
            <a:xfrm>
              <a:off x="1429" y="2297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0"/>
                </a:cxn>
                <a:cxn ang="0">
                  <a:pos x="58" y="29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0" y="0"/>
                  </a:lnTo>
                  <a:lnTo>
                    <a:pt x="58" y="29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37" name="Freeform 913"/>
            <p:cNvSpPr>
              <a:spLocks/>
            </p:cNvSpPr>
            <p:nvPr/>
          </p:nvSpPr>
          <p:spPr bwMode="auto">
            <a:xfrm>
              <a:off x="1443" y="2253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0" y="0"/>
                </a:cxn>
                <a:cxn ang="0">
                  <a:pos x="16" y="8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38" name="Freeform 914"/>
            <p:cNvSpPr>
              <a:spLocks/>
            </p:cNvSpPr>
            <p:nvPr/>
          </p:nvSpPr>
          <p:spPr bwMode="auto">
            <a:xfrm>
              <a:off x="1443" y="2253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0"/>
                </a:cxn>
                <a:cxn ang="0">
                  <a:pos x="58" y="29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0" y="0"/>
                  </a:lnTo>
                  <a:lnTo>
                    <a:pt x="58" y="29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39" name="Freeform 915"/>
            <p:cNvSpPr>
              <a:spLocks/>
            </p:cNvSpPr>
            <p:nvPr/>
          </p:nvSpPr>
          <p:spPr bwMode="auto">
            <a:xfrm>
              <a:off x="1542" y="2636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0" y="0"/>
                </a:cxn>
                <a:cxn ang="0">
                  <a:pos x="16" y="8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40" name="Freeform 916"/>
            <p:cNvSpPr>
              <a:spLocks/>
            </p:cNvSpPr>
            <p:nvPr/>
          </p:nvSpPr>
          <p:spPr bwMode="auto">
            <a:xfrm>
              <a:off x="1542" y="2636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0"/>
                </a:cxn>
                <a:cxn ang="0">
                  <a:pos x="58" y="29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0" y="0"/>
                  </a:lnTo>
                  <a:lnTo>
                    <a:pt x="58" y="29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41" name="Freeform 917"/>
            <p:cNvSpPr>
              <a:spLocks/>
            </p:cNvSpPr>
            <p:nvPr/>
          </p:nvSpPr>
          <p:spPr bwMode="auto">
            <a:xfrm>
              <a:off x="1385" y="2242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0" y="0"/>
                </a:cxn>
                <a:cxn ang="0">
                  <a:pos x="16" y="8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42" name="Freeform 918"/>
            <p:cNvSpPr>
              <a:spLocks/>
            </p:cNvSpPr>
            <p:nvPr/>
          </p:nvSpPr>
          <p:spPr bwMode="auto">
            <a:xfrm>
              <a:off x="1385" y="2242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0"/>
                </a:cxn>
                <a:cxn ang="0">
                  <a:pos x="58" y="29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0" y="0"/>
                  </a:lnTo>
                  <a:lnTo>
                    <a:pt x="58" y="29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43" name="Freeform 919"/>
            <p:cNvSpPr>
              <a:spLocks/>
            </p:cNvSpPr>
            <p:nvPr/>
          </p:nvSpPr>
          <p:spPr bwMode="auto">
            <a:xfrm>
              <a:off x="1487" y="2563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0" y="0"/>
                </a:cxn>
                <a:cxn ang="0">
                  <a:pos x="16" y="8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44" name="Freeform 920"/>
            <p:cNvSpPr>
              <a:spLocks/>
            </p:cNvSpPr>
            <p:nvPr/>
          </p:nvSpPr>
          <p:spPr bwMode="auto">
            <a:xfrm>
              <a:off x="1487" y="2563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0"/>
                </a:cxn>
                <a:cxn ang="0">
                  <a:pos x="58" y="29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0" y="0"/>
                  </a:lnTo>
                  <a:lnTo>
                    <a:pt x="58" y="29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45" name="Freeform 921"/>
            <p:cNvSpPr>
              <a:spLocks/>
            </p:cNvSpPr>
            <p:nvPr/>
          </p:nvSpPr>
          <p:spPr bwMode="auto">
            <a:xfrm>
              <a:off x="1516" y="2384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0" y="0"/>
                </a:cxn>
                <a:cxn ang="0">
                  <a:pos x="16" y="8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46" name="Freeform 922"/>
            <p:cNvSpPr>
              <a:spLocks/>
            </p:cNvSpPr>
            <p:nvPr/>
          </p:nvSpPr>
          <p:spPr bwMode="auto">
            <a:xfrm>
              <a:off x="1516" y="2384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0"/>
                </a:cxn>
                <a:cxn ang="0">
                  <a:pos x="58" y="29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0" y="0"/>
                  </a:lnTo>
                  <a:lnTo>
                    <a:pt x="58" y="29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47" name="Freeform 923"/>
            <p:cNvSpPr>
              <a:spLocks/>
            </p:cNvSpPr>
            <p:nvPr/>
          </p:nvSpPr>
          <p:spPr bwMode="auto">
            <a:xfrm>
              <a:off x="1367" y="2399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0" y="0"/>
                </a:cxn>
                <a:cxn ang="0">
                  <a:pos x="16" y="8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48" name="Freeform 924"/>
            <p:cNvSpPr>
              <a:spLocks/>
            </p:cNvSpPr>
            <p:nvPr/>
          </p:nvSpPr>
          <p:spPr bwMode="auto">
            <a:xfrm>
              <a:off x="1367" y="2399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0"/>
                </a:cxn>
                <a:cxn ang="0">
                  <a:pos x="58" y="29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0" y="0"/>
                  </a:lnTo>
                  <a:lnTo>
                    <a:pt x="58" y="29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49" name="Freeform 925"/>
            <p:cNvSpPr>
              <a:spLocks/>
            </p:cNvSpPr>
            <p:nvPr/>
          </p:nvSpPr>
          <p:spPr bwMode="auto">
            <a:xfrm>
              <a:off x="1418" y="2479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0" y="0"/>
                </a:cxn>
                <a:cxn ang="0">
                  <a:pos x="16" y="8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50" name="Freeform 926"/>
            <p:cNvSpPr>
              <a:spLocks/>
            </p:cNvSpPr>
            <p:nvPr/>
          </p:nvSpPr>
          <p:spPr bwMode="auto">
            <a:xfrm>
              <a:off x="1418" y="2479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0"/>
                </a:cxn>
                <a:cxn ang="0">
                  <a:pos x="58" y="29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0" y="0"/>
                  </a:lnTo>
                  <a:lnTo>
                    <a:pt x="58" y="29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51" name="Freeform 927"/>
            <p:cNvSpPr>
              <a:spLocks/>
            </p:cNvSpPr>
            <p:nvPr/>
          </p:nvSpPr>
          <p:spPr bwMode="auto">
            <a:xfrm>
              <a:off x="1440" y="2388"/>
              <a:ext cx="58" cy="5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0" y="0"/>
                </a:cxn>
                <a:cxn ang="0">
                  <a:pos x="16" y="8"/>
                </a:cxn>
                <a:cxn ang="0">
                  <a:pos x="0" y="16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noFill/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52" name="Freeform 928"/>
            <p:cNvSpPr>
              <a:spLocks/>
            </p:cNvSpPr>
            <p:nvPr/>
          </p:nvSpPr>
          <p:spPr bwMode="auto">
            <a:xfrm>
              <a:off x="1440" y="2388"/>
              <a:ext cx="58" cy="5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0"/>
                </a:cxn>
                <a:cxn ang="0">
                  <a:pos x="58" y="29"/>
                </a:cxn>
                <a:cxn ang="0">
                  <a:pos x="0" y="58"/>
                </a:cxn>
              </a:cxnLst>
              <a:rect l="0" t="0" r="r" b="b"/>
              <a:pathLst>
                <a:path w="58" h="58">
                  <a:moveTo>
                    <a:pt x="0" y="58"/>
                  </a:moveTo>
                  <a:lnTo>
                    <a:pt x="0" y="0"/>
                  </a:lnTo>
                  <a:lnTo>
                    <a:pt x="58" y="29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4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53" name="Freeform 929"/>
            <p:cNvSpPr>
              <a:spLocks/>
            </p:cNvSpPr>
            <p:nvPr/>
          </p:nvSpPr>
          <p:spPr bwMode="auto">
            <a:xfrm>
              <a:off x="682" y="2719"/>
              <a:ext cx="58" cy="59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54" name="Freeform 930"/>
            <p:cNvSpPr>
              <a:spLocks/>
            </p:cNvSpPr>
            <p:nvPr/>
          </p:nvSpPr>
          <p:spPr bwMode="auto">
            <a:xfrm>
              <a:off x="682" y="2719"/>
              <a:ext cx="58" cy="59"/>
            </a:xfrm>
            <a:custGeom>
              <a:avLst/>
              <a:gdLst/>
              <a:ahLst/>
              <a:cxnLst>
                <a:cxn ang="0">
                  <a:pos x="58" y="59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9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9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55" name="Freeform 931"/>
            <p:cNvSpPr>
              <a:spLocks/>
            </p:cNvSpPr>
            <p:nvPr/>
          </p:nvSpPr>
          <p:spPr bwMode="auto">
            <a:xfrm>
              <a:off x="649" y="2920"/>
              <a:ext cx="58" cy="58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56" name="Freeform 932"/>
            <p:cNvSpPr>
              <a:spLocks/>
            </p:cNvSpPr>
            <p:nvPr/>
          </p:nvSpPr>
          <p:spPr bwMode="auto">
            <a:xfrm>
              <a:off x="649" y="2920"/>
              <a:ext cx="58" cy="58"/>
            </a:xfrm>
            <a:custGeom>
              <a:avLst/>
              <a:gdLst/>
              <a:ahLst/>
              <a:cxnLst>
                <a:cxn ang="0">
                  <a:pos x="58" y="58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8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57" name="Freeform 933"/>
            <p:cNvSpPr>
              <a:spLocks/>
            </p:cNvSpPr>
            <p:nvPr/>
          </p:nvSpPr>
          <p:spPr bwMode="auto">
            <a:xfrm>
              <a:off x="754" y="2621"/>
              <a:ext cx="59" cy="58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58" name="Freeform 934"/>
            <p:cNvSpPr>
              <a:spLocks/>
            </p:cNvSpPr>
            <p:nvPr/>
          </p:nvSpPr>
          <p:spPr bwMode="auto">
            <a:xfrm>
              <a:off x="754" y="2621"/>
              <a:ext cx="59" cy="58"/>
            </a:xfrm>
            <a:custGeom>
              <a:avLst/>
              <a:gdLst/>
              <a:ahLst/>
              <a:cxnLst>
                <a:cxn ang="0">
                  <a:pos x="59" y="58"/>
                </a:cxn>
                <a:cxn ang="0">
                  <a:pos x="59" y="0"/>
                </a:cxn>
                <a:cxn ang="0">
                  <a:pos x="0" y="29"/>
                </a:cxn>
                <a:cxn ang="0">
                  <a:pos x="59" y="58"/>
                </a:cxn>
              </a:cxnLst>
              <a:rect l="0" t="0" r="r" b="b"/>
              <a:pathLst>
                <a:path w="59" h="58">
                  <a:moveTo>
                    <a:pt x="59" y="58"/>
                  </a:moveTo>
                  <a:lnTo>
                    <a:pt x="59" y="0"/>
                  </a:lnTo>
                  <a:lnTo>
                    <a:pt x="0" y="29"/>
                  </a:lnTo>
                  <a:lnTo>
                    <a:pt x="59" y="58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59" name="Freeform 935"/>
            <p:cNvSpPr>
              <a:spLocks/>
            </p:cNvSpPr>
            <p:nvPr/>
          </p:nvSpPr>
          <p:spPr bwMode="auto">
            <a:xfrm>
              <a:off x="769" y="2559"/>
              <a:ext cx="58" cy="58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60" name="Freeform 936"/>
            <p:cNvSpPr>
              <a:spLocks/>
            </p:cNvSpPr>
            <p:nvPr/>
          </p:nvSpPr>
          <p:spPr bwMode="auto">
            <a:xfrm>
              <a:off x="769" y="2559"/>
              <a:ext cx="58" cy="58"/>
            </a:xfrm>
            <a:custGeom>
              <a:avLst/>
              <a:gdLst/>
              <a:ahLst/>
              <a:cxnLst>
                <a:cxn ang="0">
                  <a:pos x="58" y="58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8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61" name="Freeform 937"/>
            <p:cNvSpPr>
              <a:spLocks/>
            </p:cNvSpPr>
            <p:nvPr/>
          </p:nvSpPr>
          <p:spPr bwMode="auto">
            <a:xfrm>
              <a:off x="714" y="2654"/>
              <a:ext cx="59" cy="58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62" name="Freeform 938"/>
            <p:cNvSpPr>
              <a:spLocks/>
            </p:cNvSpPr>
            <p:nvPr/>
          </p:nvSpPr>
          <p:spPr bwMode="auto">
            <a:xfrm>
              <a:off x="714" y="2654"/>
              <a:ext cx="59" cy="58"/>
            </a:xfrm>
            <a:custGeom>
              <a:avLst/>
              <a:gdLst/>
              <a:ahLst/>
              <a:cxnLst>
                <a:cxn ang="0">
                  <a:pos x="59" y="58"/>
                </a:cxn>
                <a:cxn ang="0">
                  <a:pos x="59" y="0"/>
                </a:cxn>
                <a:cxn ang="0">
                  <a:pos x="0" y="29"/>
                </a:cxn>
                <a:cxn ang="0">
                  <a:pos x="59" y="58"/>
                </a:cxn>
              </a:cxnLst>
              <a:rect l="0" t="0" r="r" b="b"/>
              <a:pathLst>
                <a:path w="59" h="58">
                  <a:moveTo>
                    <a:pt x="59" y="58"/>
                  </a:moveTo>
                  <a:lnTo>
                    <a:pt x="59" y="0"/>
                  </a:lnTo>
                  <a:lnTo>
                    <a:pt x="0" y="29"/>
                  </a:lnTo>
                  <a:lnTo>
                    <a:pt x="59" y="58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63" name="Freeform 939"/>
            <p:cNvSpPr>
              <a:spLocks/>
            </p:cNvSpPr>
            <p:nvPr/>
          </p:nvSpPr>
          <p:spPr bwMode="auto">
            <a:xfrm>
              <a:off x="842" y="2974"/>
              <a:ext cx="58" cy="59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64" name="Freeform 940"/>
            <p:cNvSpPr>
              <a:spLocks/>
            </p:cNvSpPr>
            <p:nvPr/>
          </p:nvSpPr>
          <p:spPr bwMode="auto">
            <a:xfrm>
              <a:off x="842" y="2974"/>
              <a:ext cx="58" cy="59"/>
            </a:xfrm>
            <a:custGeom>
              <a:avLst/>
              <a:gdLst/>
              <a:ahLst/>
              <a:cxnLst>
                <a:cxn ang="0">
                  <a:pos x="58" y="59"/>
                </a:cxn>
                <a:cxn ang="0">
                  <a:pos x="58" y="0"/>
                </a:cxn>
                <a:cxn ang="0">
                  <a:pos x="0" y="30"/>
                </a:cxn>
                <a:cxn ang="0">
                  <a:pos x="58" y="59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58" y="0"/>
                  </a:lnTo>
                  <a:lnTo>
                    <a:pt x="0" y="30"/>
                  </a:lnTo>
                  <a:lnTo>
                    <a:pt x="58" y="59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65" name="Freeform 941"/>
            <p:cNvSpPr>
              <a:spLocks/>
            </p:cNvSpPr>
            <p:nvPr/>
          </p:nvSpPr>
          <p:spPr bwMode="auto">
            <a:xfrm>
              <a:off x="722" y="2716"/>
              <a:ext cx="58" cy="58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66" name="Freeform 942"/>
            <p:cNvSpPr>
              <a:spLocks/>
            </p:cNvSpPr>
            <p:nvPr/>
          </p:nvSpPr>
          <p:spPr bwMode="auto">
            <a:xfrm>
              <a:off x="722" y="2716"/>
              <a:ext cx="58" cy="58"/>
            </a:xfrm>
            <a:custGeom>
              <a:avLst/>
              <a:gdLst/>
              <a:ahLst/>
              <a:cxnLst>
                <a:cxn ang="0">
                  <a:pos x="58" y="58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8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67" name="Freeform 943"/>
            <p:cNvSpPr>
              <a:spLocks/>
            </p:cNvSpPr>
            <p:nvPr/>
          </p:nvSpPr>
          <p:spPr bwMode="auto">
            <a:xfrm>
              <a:off x="802" y="2752"/>
              <a:ext cx="58" cy="58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68" name="Freeform 944"/>
            <p:cNvSpPr>
              <a:spLocks/>
            </p:cNvSpPr>
            <p:nvPr/>
          </p:nvSpPr>
          <p:spPr bwMode="auto">
            <a:xfrm>
              <a:off x="802" y="2752"/>
              <a:ext cx="58" cy="58"/>
            </a:xfrm>
            <a:custGeom>
              <a:avLst/>
              <a:gdLst/>
              <a:ahLst/>
              <a:cxnLst>
                <a:cxn ang="0">
                  <a:pos x="58" y="58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8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69" name="Freeform 945"/>
            <p:cNvSpPr>
              <a:spLocks/>
            </p:cNvSpPr>
            <p:nvPr/>
          </p:nvSpPr>
          <p:spPr bwMode="auto">
            <a:xfrm>
              <a:off x="547" y="2763"/>
              <a:ext cx="58" cy="58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70" name="Freeform 946"/>
            <p:cNvSpPr>
              <a:spLocks/>
            </p:cNvSpPr>
            <p:nvPr/>
          </p:nvSpPr>
          <p:spPr bwMode="auto">
            <a:xfrm>
              <a:off x="547" y="2763"/>
              <a:ext cx="58" cy="58"/>
            </a:xfrm>
            <a:custGeom>
              <a:avLst/>
              <a:gdLst/>
              <a:ahLst/>
              <a:cxnLst>
                <a:cxn ang="0">
                  <a:pos x="58" y="58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8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71" name="Freeform 947"/>
            <p:cNvSpPr>
              <a:spLocks/>
            </p:cNvSpPr>
            <p:nvPr/>
          </p:nvSpPr>
          <p:spPr bwMode="auto">
            <a:xfrm>
              <a:off x="543" y="2453"/>
              <a:ext cx="58" cy="59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72" name="Freeform 948"/>
            <p:cNvSpPr>
              <a:spLocks/>
            </p:cNvSpPr>
            <p:nvPr/>
          </p:nvSpPr>
          <p:spPr bwMode="auto">
            <a:xfrm>
              <a:off x="543" y="2453"/>
              <a:ext cx="58" cy="59"/>
            </a:xfrm>
            <a:custGeom>
              <a:avLst/>
              <a:gdLst/>
              <a:ahLst/>
              <a:cxnLst>
                <a:cxn ang="0">
                  <a:pos x="58" y="59"/>
                </a:cxn>
                <a:cxn ang="0">
                  <a:pos x="58" y="0"/>
                </a:cxn>
                <a:cxn ang="0">
                  <a:pos x="0" y="30"/>
                </a:cxn>
                <a:cxn ang="0">
                  <a:pos x="58" y="59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58" y="0"/>
                  </a:lnTo>
                  <a:lnTo>
                    <a:pt x="0" y="30"/>
                  </a:lnTo>
                  <a:lnTo>
                    <a:pt x="58" y="59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73" name="Freeform 949"/>
            <p:cNvSpPr>
              <a:spLocks/>
            </p:cNvSpPr>
            <p:nvPr/>
          </p:nvSpPr>
          <p:spPr bwMode="auto">
            <a:xfrm>
              <a:off x="886" y="2661"/>
              <a:ext cx="58" cy="58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74" name="Freeform 950"/>
            <p:cNvSpPr>
              <a:spLocks/>
            </p:cNvSpPr>
            <p:nvPr/>
          </p:nvSpPr>
          <p:spPr bwMode="auto">
            <a:xfrm>
              <a:off x="886" y="2661"/>
              <a:ext cx="58" cy="58"/>
            </a:xfrm>
            <a:custGeom>
              <a:avLst/>
              <a:gdLst/>
              <a:ahLst/>
              <a:cxnLst>
                <a:cxn ang="0">
                  <a:pos x="58" y="58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8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75" name="Freeform 951"/>
            <p:cNvSpPr>
              <a:spLocks/>
            </p:cNvSpPr>
            <p:nvPr/>
          </p:nvSpPr>
          <p:spPr bwMode="auto">
            <a:xfrm>
              <a:off x="678" y="2818"/>
              <a:ext cx="58" cy="58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76" name="Freeform 952"/>
            <p:cNvSpPr>
              <a:spLocks/>
            </p:cNvSpPr>
            <p:nvPr/>
          </p:nvSpPr>
          <p:spPr bwMode="auto">
            <a:xfrm>
              <a:off x="678" y="2818"/>
              <a:ext cx="58" cy="58"/>
            </a:xfrm>
            <a:custGeom>
              <a:avLst/>
              <a:gdLst/>
              <a:ahLst/>
              <a:cxnLst>
                <a:cxn ang="0">
                  <a:pos x="58" y="58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8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77" name="Freeform 953"/>
            <p:cNvSpPr>
              <a:spLocks/>
            </p:cNvSpPr>
            <p:nvPr/>
          </p:nvSpPr>
          <p:spPr bwMode="auto">
            <a:xfrm>
              <a:off x="824" y="2566"/>
              <a:ext cx="58" cy="59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78" name="Freeform 954"/>
            <p:cNvSpPr>
              <a:spLocks/>
            </p:cNvSpPr>
            <p:nvPr/>
          </p:nvSpPr>
          <p:spPr bwMode="auto">
            <a:xfrm>
              <a:off x="824" y="2566"/>
              <a:ext cx="58" cy="59"/>
            </a:xfrm>
            <a:custGeom>
              <a:avLst/>
              <a:gdLst/>
              <a:ahLst/>
              <a:cxnLst>
                <a:cxn ang="0">
                  <a:pos x="58" y="59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9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9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79" name="Freeform 955"/>
            <p:cNvSpPr>
              <a:spLocks/>
            </p:cNvSpPr>
            <p:nvPr/>
          </p:nvSpPr>
          <p:spPr bwMode="auto">
            <a:xfrm>
              <a:off x="733" y="2621"/>
              <a:ext cx="58" cy="58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0" name="Freeform 956"/>
            <p:cNvSpPr>
              <a:spLocks/>
            </p:cNvSpPr>
            <p:nvPr/>
          </p:nvSpPr>
          <p:spPr bwMode="auto">
            <a:xfrm>
              <a:off x="733" y="2621"/>
              <a:ext cx="58" cy="58"/>
            </a:xfrm>
            <a:custGeom>
              <a:avLst/>
              <a:gdLst/>
              <a:ahLst/>
              <a:cxnLst>
                <a:cxn ang="0">
                  <a:pos x="58" y="58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8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1" name="Freeform 957"/>
            <p:cNvSpPr>
              <a:spLocks/>
            </p:cNvSpPr>
            <p:nvPr/>
          </p:nvSpPr>
          <p:spPr bwMode="auto">
            <a:xfrm>
              <a:off x="620" y="2668"/>
              <a:ext cx="58" cy="59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2" name="Freeform 958"/>
            <p:cNvSpPr>
              <a:spLocks/>
            </p:cNvSpPr>
            <p:nvPr/>
          </p:nvSpPr>
          <p:spPr bwMode="auto">
            <a:xfrm>
              <a:off x="620" y="2668"/>
              <a:ext cx="58" cy="59"/>
            </a:xfrm>
            <a:custGeom>
              <a:avLst/>
              <a:gdLst/>
              <a:ahLst/>
              <a:cxnLst>
                <a:cxn ang="0">
                  <a:pos x="58" y="59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9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9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3" name="Freeform 959"/>
            <p:cNvSpPr>
              <a:spLocks/>
            </p:cNvSpPr>
            <p:nvPr/>
          </p:nvSpPr>
          <p:spPr bwMode="auto">
            <a:xfrm>
              <a:off x="878" y="2595"/>
              <a:ext cx="59" cy="59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4" name="Freeform 960"/>
            <p:cNvSpPr>
              <a:spLocks/>
            </p:cNvSpPr>
            <p:nvPr/>
          </p:nvSpPr>
          <p:spPr bwMode="auto">
            <a:xfrm>
              <a:off x="878" y="2595"/>
              <a:ext cx="59" cy="59"/>
            </a:xfrm>
            <a:custGeom>
              <a:avLst/>
              <a:gdLst/>
              <a:ahLst/>
              <a:cxnLst>
                <a:cxn ang="0">
                  <a:pos x="59" y="59"/>
                </a:cxn>
                <a:cxn ang="0">
                  <a:pos x="59" y="0"/>
                </a:cxn>
                <a:cxn ang="0">
                  <a:pos x="0" y="30"/>
                </a:cxn>
                <a:cxn ang="0">
                  <a:pos x="59" y="59"/>
                </a:cxn>
              </a:cxnLst>
              <a:rect l="0" t="0" r="r" b="b"/>
              <a:pathLst>
                <a:path w="59" h="59">
                  <a:moveTo>
                    <a:pt x="59" y="59"/>
                  </a:moveTo>
                  <a:lnTo>
                    <a:pt x="59" y="0"/>
                  </a:lnTo>
                  <a:lnTo>
                    <a:pt x="0" y="30"/>
                  </a:lnTo>
                  <a:lnTo>
                    <a:pt x="59" y="59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5" name="Freeform 961"/>
            <p:cNvSpPr>
              <a:spLocks/>
            </p:cNvSpPr>
            <p:nvPr/>
          </p:nvSpPr>
          <p:spPr bwMode="auto">
            <a:xfrm>
              <a:off x="641" y="2697"/>
              <a:ext cx="59" cy="59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6" name="Freeform 962"/>
            <p:cNvSpPr>
              <a:spLocks/>
            </p:cNvSpPr>
            <p:nvPr/>
          </p:nvSpPr>
          <p:spPr bwMode="auto">
            <a:xfrm>
              <a:off x="641" y="2697"/>
              <a:ext cx="59" cy="59"/>
            </a:xfrm>
            <a:custGeom>
              <a:avLst/>
              <a:gdLst/>
              <a:ahLst/>
              <a:cxnLst>
                <a:cxn ang="0">
                  <a:pos x="59" y="59"/>
                </a:cxn>
                <a:cxn ang="0">
                  <a:pos x="59" y="0"/>
                </a:cxn>
                <a:cxn ang="0">
                  <a:pos x="0" y="30"/>
                </a:cxn>
                <a:cxn ang="0">
                  <a:pos x="59" y="59"/>
                </a:cxn>
              </a:cxnLst>
              <a:rect l="0" t="0" r="r" b="b"/>
              <a:pathLst>
                <a:path w="59" h="59">
                  <a:moveTo>
                    <a:pt x="59" y="59"/>
                  </a:moveTo>
                  <a:lnTo>
                    <a:pt x="59" y="0"/>
                  </a:lnTo>
                  <a:lnTo>
                    <a:pt x="0" y="30"/>
                  </a:lnTo>
                  <a:lnTo>
                    <a:pt x="59" y="59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7" name="Freeform 963"/>
            <p:cNvSpPr>
              <a:spLocks/>
            </p:cNvSpPr>
            <p:nvPr/>
          </p:nvSpPr>
          <p:spPr bwMode="auto">
            <a:xfrm>
              <a:off x="638" y="2617"/>
              <a:ext cx="58" cy="59"/>
            </a:xfrm>
            <a:custGeom>
              <a:avLst/>
              <a:gdLst/>
              <a:ahLst/>
              <a:cxnLst>
                <a:cxn ang="0">
                  <a:pos x="16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0" y="8"/>
                </a:cxn>
                <a:cxn ang="0">
                  <a:pos x="16" y="16"/>
                </a:cxn>
              </a:cxnLst>
              <a:rect l="0" t="0" r="r" b="b"/>
              <a:pathLst>
                <a:path w="16" h="16">
                  <a:moveTo>
                    <a:pt x="16" y="16"/>
                  </a:moveTo>
                  <a:lnTo>
                    <a:pt x="16" y="16"/>
                  </a:lnTo>
                  <a:lnTo>
                    <a:pt x="16" y="0"/>
                  </a:lnTo>
                  <a:lnTo>
                    <a:pt x="0" y="8"/>
                  </a:lnTo>
                  <a:lnTo>
                    <a:pt x="16" y="16"/>
                  </a:lnTo>
                </a:path>
              </a:pathLst>
            </a:custGeom>
            <a:noFill/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8" name="Freeform 964"/>
            <p:cNvSpPr>
              <a:spLocks/>
            </p:cNvSpPr>
            <p:nvPr/>
          </p:nvSpPr>
          <p:spPr bwMode="auto">
            <a:xfrm>
              <a:off x="638" y="2617"/>
              <a:ext cx="58" cy="59"/>
            </a:xfrm>
            <a:custGeom>
              <a:avLst/>
              <a:gdLst/>
              <a:ahLst/>
              <a:cxnLst>
                <a:cxn ang="0">
                  <a:pos x="58" y="59"/>
                </a:cxn>
                <a:cxn ang="0">
                  <a:pos x="58" y="0"/>
                </a:cxn>
                <a:cxn ang="0">
                  <a:pos x="0" y="29"/>
                </a:cxn>
                <a:cxn ang="0">
                  <a:pos x="58" y="59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58" y="0"/>
                  </a:lnTo>
                  <a:lnTo>
                    <a:pt x="0" y="29"/>
                  </a:lnTo>
                  <a:lnTo>
                    <a:pt x="58" y="59"/>
                  </a:lnTo>
                  <a:close/>
                </a:path>
              </a:pathLst>
            </a:custGeom>
            <a:solidFill>
              <a:srgbClr val="00FFFF"/>
            </a:solidFill>
            <a:ln w="4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9" name="Freeform 965"/>
            <p:cNvSpPr>
              <a:spLocks/>
            </p:cNvSpPr>
            <p:nvPr/>
          </p:nvSpPr>
          <p:spPr bwMode="auto">
            <a:xfrm>
              <a:off x="3637" y="3233"/>
              <a:ext cx="58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0" name="Freeform 966"/>
            <p:cNvSpPr>
              <a:spLocks/>
            </p:cNvSpPr>
            <p:nvPr/>
          </p:nvSpPr>
          <p:spPr bwMode="auto">
            <a:xfrm>
              <a:off x="3637" y="3233"/>
              <a:ext cx="58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8" y="29"/>
                </a:cxn>
                <a:cxn ang="0">
                  <a:pos x="29" y="58"/>
                </a:cxn>
                <a:cxn ang="0">
                  <a:pos x="0" y="29"/>
                </a:cxn>
              </a:cxnLst>
              <a:rect l="0" t="0" r="r" b="b"/>
              <a:pathLst>
                <a:path w="58" h="58">
                  <a:moveTo>
                    <a:pt x="0" y="29"/>
                  </a:moveTo>
                  <a:lnTo>
                    <a:pt x="29" y="0"/>
                  </a:lnTo>
                  <a:lnTo>
                    <a:pt x="58" y="29"/>
                  </a:lnTo>
                  <a:lnTo>
                    <a:pt x="29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1" name="Freeform 967"/>
            <p:cNvSpPr>
              <a:spLocks/>
            </p:cNvSpPr>
            <p:nvPr/>
          </p:nvSpPr>
          <p:spPr bwMode="auto">
            <a:xfrm>
              <a:off x="3258" y="3080"/>
              <a:ext cx="58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2" name="Freeform 968"/>
            <p:cNvSpPr>
              <a:spLocks/>
            </p:cNvSpPr>
            <p:nvPr/>
          </p:nvSpPr>
          <p:spPr bwMode="auto">
            <a:xfrm>
              <a:off x="3258" y="3080"/>
              <a:ext cx="58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8" y="29"/>
                </a:cxn>
                <a:cxn ang="0">
                  <a:pos x="29" y="58"/>
                </a:cxn>
                <a:cxn ang="0">
                  <a:pos x="0" y="29"/>
                </a:cxn>
              </a:cxnLst>
              <a:rect l="0" t="0" r="r" b="b"/>
              <a:pathLst>
                <a:path w="58" h="58">
                  <a:moveTo>
                    <a:pt x="0" y="29"/>
                  </a:moveTo>
                  <a:lnTo>
                    <a:pt x="29" y="0"/>
                  </a:lnTo>
                  <a:lnTo>
                    <a:pt x="58" y="29"/>
                  </a:lnTo>
                  <a:lnTo>
                    <a:pt x="29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3" name="Freeform 969"/>
            <p:cNvSpPr>
              <a:spLocks/>
            </p:cNvSpPr>
            <p:nvPr/>
          </p:nvSpPr>
          <p:spPr bwMode="auto">
            <a:xfrm>
              <a:off x="3396" y="3044"/>
              <a:ext cx="59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4" name="Freeform 970"/>
            <p:cNvSpPr>
              <a:spLocks/>
            </p:cNvSpPr>
            <p:nvPr/>
          </p:nvSpPr>
          <p:spPr bwMode="auto">
            <a:xfrm>
              <a:off x="3396" y="3044"/>
              <a:ext cx="59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9" y="29"/>
                </a:cxn>
                <a:cxn ang="0">
                  <a:pos x="29" y="58"/>
                </a:cxn>
                <a:cxn ang="0">
                  <a:pos x="0" y="29"/>
                </a:cxn>
              </a:cxnLst>
              <a:rect l="0" t="0" r="r" b="b"/>
              <a:pathLst>
                <a:path w="59" h="58">
                  <a:moveTo>
                    <a:pt x="0" y="29"/>
                  </a:moveTo>
                  <a:lnTo>
                    <a:pt x="29" y="0"/>
                  </a:lnTo>
                  <a:lnTo>
                    <a:pt x="59" y="29"/>
                  </a:lnTo>
                  <a:lnTo>
                    <a:pt x="29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5" name="Freeform 971"/>
            <p:cNvSpPr>
              <a:spLocks/>
            </p:cNvSpPr>
            <p:nvPr/>
          </p:nvSpPr>
          <p:spPr bwMode="auto">
            <a:xfrm>
              <a:off x="3294" y="3262"/>
              <a:ext cx="59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6" name="Freeform 972"/>
            <p:cNvSpPr>
              <a:spLocks/>
            </p:cNvSpPr>
            <p:nvPr/>
          </p:nvSpPr>
          <p:spPr bwMode="auto">
            <a:xfrm>
              <a:off x="3294" y="3262"/>
              <a:ext cx="59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9" y="29"/>
                </a:cxn>
                <a:cxn ang="0">
                  <a:pos x="29" y="58"/>
                </a:cxn>
                <a:cxn ang="0">
                  <a:pos x="0" y="29"/>
                </a:cxn>
              </a:cxnLst>
              <a:rect l="0" t="0" r="r" b="b"/>
              <a:pathLst>
                <a:path w="59" h="58">
                  <a:moveTo>
                    <a:pt x="0" y="29"/>
                  </a:moveTo>
                  <a:lnTo>
                    <a:pt x="29" y="0"/>
                  </a:lnTo>
                  <a:lnTo>
                    <a:pt x="59" y="29"/>
                  </a:lnTo>
                  <a:lnTo>
                    <a:pt x="29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7" name="Freeform 973"/>
            <p:cNvSpPr>
              <a:spLocks/>
            </p:cNvSpPr>
            <p:nvPr/>
          </p:nvSpPr>
          <p:spPr bwMode="auto">
            <a:xfrm>
              <a:off x="3465" y="3215"/>
              <a:ext cx="59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8" name="Freeform 974"/>
            <p:cNvSpPr>
              <a:spLocks/>
            </p:cNvSpPr>
            <p:nvPr/>
          </p:nvSpPr>
          <p:spPr bwMode="auto">
            <a:xfrm>
              <a:off x="3465" y="3215"/>
              <a:ext cx="59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30" y="0"/>
                </a:cxn>
                <a:cxn ang="0">
                  <a:pos x="59" y="29"/>
                </a:cxn>
                <a:cxn ang="0">
                  <a:pos x="30" y="58"/>
                </a:cxn>
                <a:cxn ang="0">
                  <a:pos x="0" y="29"/>
                </a:cxn>
              </a:cxnLst>
              <a:rect l="0" t="0" r="r" b="b"/>
              <a:pathLst>
                <a:path w="59" h="58">
                  <a:moveTo>
                    <a:pt x="0" y="29"/>
                  </a:moveTo>
                  <a:lnTo>
                    <a:pt x="30" y="0"/>
                  </a:lnTo>
                  <a:lnTo>
                    <a:pt x="59" y="29"/>
                  </a:lnTo>
                  <a:lnTo>
                    <a:pt x="30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9" name="Freeform 975"/>
            <p:cNvSpPr>
              <a:spLocks/>
            </p:cNvSpPr>
            <p:nvPr/>
          </p:nvSpPr>
          <p:spPr bwMode="auto">
            <a:xfrm>
              <a:off x="3495" y="3058"/>
              <a:ext cx="58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0" name="Freeform 976"/>
            <p:cNvSpPr>
              <a:spLocks/>
            </p:cNvSpPr>
            <p:nvPr/>
          </p:nvSpPr>
          <p:spPr bwMode="auto">
            <a:xfrm>
              <a:off x="3495" y="3058"/>
              <a:ext cx="58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8" y="29"/>
                </a:cxn>
                <a:cxn ang="0">
                  <a:pos x="29" y="58"/>
                </a:cxn>
                <a:cxn ang="0">
                  <a:pos x="0" y="29"/>
                </a:cxn>
              </a:cxnLst>
              <a:rect l="0" t="0" r="r" b="b"/>
              <a:pathLst>
                <a:path w="58" h="58">
                  <a:moveTo>
                    <a:pt x="0" y="29"/>
                  </a:moveTo>
                  <a:lnTo>
                    <a:pt x="29" y="0"/>
                  </a:lnTo>
                  <a:lnTo>
                    <a:pt x="58" y="29"/>
                  </a:lnTo>
                  <a:lnTo>
                    <a:pt x="29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1" name="Freeform 977"/>
            <p:cNvSpPr>
              <a:spLocks/>
            </p:cNvSpPr>
            <p:nvPr/>
          </p:nvSpPr>
          <p:spPr bwMode="auto">
            <a:xfrm>
              <a:off x="3451" y="3262"/>
              <a:ext cx="58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2" name="Freeform 978"/>
            <p:cNvSpPr>
              <a:spLocks/>
            </p:cNvSpPr>
            <p:nvPr/>
          </p:nvSpPr>
          <p:spPr bwMode="auto">
            <a:xfrm>
              <a:off x="3451" y="3262"/>
              <a:ext cx="58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8" y="29"/>
                </a:cxn>
                <a:cxn ang="0">
                  <a:pos x="29" y="58"/>
                </a:cxn>
                <a:cxn ang="0">
                  <a:pos x="0" y="29"/>
                </a:cxn>
              </a:cxnLst>
              <a:rect l="0" t="0" r="r" b="b"/>
              <a:pathLst>
                <a:path w="58" h="58">
                  <a:moveTo>
                    <a:pt x="0" y="29"/>
                  </a:moveTo>
                  <a:lnTo>
                    <a:pt x="29" y="0"/>
                  </a:lnTo>
                  <a:lnTo>
                    <a:pt x="58" y="29"/>
                  </a:lnTo>
                  <a:lnTo>
                    <a:pt x="29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3" name="Freeform 979"/>
            <p:cNvSpPr>
              <a:spLocks/>
            </p:cNvSpPr>
            <p:nvPr/>
          </p:nvSpPr>
          <p:spPr bwMode="auto">
            <a:xfrm>
              <a:off x="3666" y="2934"/>
              <a:ext cx="58" cy="5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4" name="Freeform 980"/>
            <p:cNvSpPr>
              <a:spLocks/>
            </p:cNvSpPr>
            <p:nvPr/>
          </p:nvSpPr>
          <p:spPr bwMode="auto">
            <a:xfrm>
              <a:off x="3666" y="2934"/>
              <a:ext cx="58" cy="5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8" y="29"/>
                </a:cxn>
                <a:cxn ang="0">
                  <a:pos x="29" y="59"/>
                </a:cxn>
                <a:cxn ang="0">
                  <a:pos x="0" y="29"/>
                </a:cxn>
              </a:cxnLst>
              <a:rect l="0" t="0" r="r" b="b"/>
              <a:pathLst>
                <a:path w="58" h="59">
                  <a:moveTo>
                    <a:pt x="0" y="29"/>
                  </a:moveTo>
                  <a:lnTo>
                    <a:pt x="29" y="0"/>
                  </a:lnTo>
                  <a:lnTo>
                    <a:pt x="58" y="29"/>
                  </a:lnTo>
                  <a:lnTo>
                    <a:pt x="29" y="5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5" name="Freeform 981"/>
            <p:cNvSpPr>
              <a:spLocks/>
            </p:cNvSpPr>
            <p:nvPr/>
          </p:nvSpPr>
          <p:spPr bwMode="auto">
            <a:xfrm>
              <a:off x="3265" y="3014"/>
              <a:ext cx="58" cy="5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6" name="Freeform 982"/>
            <p:cNvSpPr>
              <a:spLocks/>
            </p:cNvSpPr>
            <p:nvPr/>
          </p:nvSpPr>
          <p:spPr bwMode="auto">
            <a:xfrm>
              <a:off x="3265" y="3014"/>
              <a:ext cx="58" cy="59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29" y="0"/>
                </a:cxn>
                <a:cxn ang="0">
                  <a:pos x="58" y="30"/>
                </a:cxn>
                <a:cxn ang="0">
                  <a:pos x="29" y="59"/>
                </a:cxn>
                <a:cxn ang="0">
                  <a:pos x="0" y="30"/>
                </a:cxn>
              </a:cxnLst>
              <a:rect l="0" t="0" r="r" b="b"/>
              <a:pathLst>
                <a:path w="58" h="59">
                  <a:moveTo>
                    <a:pt x="0" y="30"/>
                  </a:moveTo>
                  <a:lnTo>
                    <a:pt x="29" y="0"/>
                  </a:lnTo>
                  <a:lnTo>
                    <a:pt x="58" y="30"/>
                  </a:lnTo>
                  <a:lnTo>
                    <a:pt x="29" y="59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7" name="Freeform 983"/>
            <p:cNvSpPr>
              <a:spLocks/>
            </p:cNvSpPr>
            <p:nvPr/>
          </p:nvSpPr>
          <p:spPr bwMode="auto">
            <a:xfrm>
              <a:off x="3538" y="3339"/>
              <a:ext cx="59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8" name="Freeform 984"/>
            <p:cNvSpPr>
              <a:spLocks/>
            </p:cNvSpPr>
            <p:nvPr/>
          </p:nvSpPr>
          <p:spPr bwMode="auto">
            <a:xfrm>
              <a:off x="3538" y="3339"/>
              <a:ext cx="59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30" y="0"/>
                </a:cxn>
                <a:cxn ang="0">
                  <a:pos x="59" y="29"/>
                </a:cxn>
                <a:cxn ang="0">
                  <a:pos x="30" y="58"/>
                </a:cxn>
                <a:cxn ang="0">
                  <a:pos x="0" y="29"/>
                </a:cxn>
              </a:cxnLst>
              <a:rect l="0" t="0" r="r" b="b"/>
              <a:pathLst>
                <a:path w="59" h="58">
                  <a:moveTo>
                    <a:pt x="0" y="29"/>
                  </a:moveTo>
                  <a:lnTo>
                    <a:pt x="30" y="0"/>
                  </a:lnTo>
                  <a:lnTo>
                    <a:pt x="59" y="29"/>
                  </a:lnTo>
                  <a:lnTo>
                    <a:pt x="30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9" name="Freeform 985"/>
            <p:cNvSpPr>
              <a:spLocks/>
            </p:cNvSpPr>
            <p:nvPr/>
          </p:nvSpPr>
          <p:spPr bwMode="auto">
            <a:xfrm>
              <a:off x="3469" y="3444"/>
              <a:ext cx="58" cy="5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0" name="Freeform 986"/>
            <p:cNvSpPr>
              <a:spLocks/>
            </p:cNvSpPr>
            <p:nvPr/>
          </p:nvSpPr>
          <p:spPr bwMode="auto">
            <a:xfrm>
              <a:off x="3469" y="3444"/>
              <a:ext cx="58" cy="59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29" y="0"/>
                </a:cxn>
                <a:cxn ang="0">
                  <a:pos x="58" y="30"/>
                </a:cxn>
                <a:cxn ang="0">
                  <a:pos x="29" y="59"/>
                </a:cxn>
                <a:cxn ang="0">
                  <a:pos x="0" y="30"/>
                </a:cxn>
              </a:cxnLst>
              <a:rect l="0" t="0" r="r" b="b"/>
              <a:pathLst>
                <a:path w="58" h="59">
                  <a:moveTo>
                    <a:pt x="0" y="30"/>
                  </a:moveTo>
                  <a:lnTo>
                    <a:pt x="29" y="0"/>
                  </a:lnTo>
                  <a:lnTo>
                    <a:pt x="58" y="30"/>
                  </a:lnTo>
                  <a:lnTo>
                    <a:pt x="29" y="59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1" name="Freeform 987"/>
            <p:cNvSpPr>
              <a:spLocks/>
            </p:cNvSpPr>
            <p:nvPr/>
          </p:nvSpPr>
          <p:spPr bwMode="auto">
            <a:xfrm>
              <a:off x="3506" y="3124"/>
              <a:ext cx="58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2" name="Freeform 988"/>
            <p:cNvSpPr>
              <a:spLocks/>
            </p:cNvSpPr>
            <p:nvPr/>
          </p:nvSpPr>
          <p:spPr bwMode="auto">
            <a:xfrm>
              <a:off x="3506" y="3124"/>
              <a:ext cx="58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8" y="29"/>
                </a:cxn>
                <a:cxn ang="0">
                  <a:pos x="29" y="58"/>
                </a:cxn>
                <a:cxn ang="0">
                  <a:pos x="0" y="29"/>
                </a:cxn>
              </a:cxnLst>
              <a:rect l="0" t="0" r="r" b="b"/>
              <a:pathLst>
                <a:path w="58" h="58">
                  <a:moveTo>
                    <a:pt x="0" y="29"/>
                  </a:moveTo>
                  <a:lnTo>
                    <a:pt x="29" y="0"/>
                  </a:lnTo>
                  <a:lnTo>
                    <a:pt x="58" y="29"/>
                  </a:lnTo>
                  <a:lnTo>
                    <a:pt x="29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3" name="Freeform 989"/>
            <p:cNvSpPr>
              <a:spLocks/>
            </p:cNvSpPr>
            <p:nvPr/>
          </p:nvSpPr>
          <p:spPr bwMode="auto">
            <a:xfrm>
              <a:off x="3345" y="3240"/>
              <a:ext cx="59" cy="5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4" name="Freeform 990"/>
            <p:cNvSpPr>
              <a:spLocks/>
            </p:cNvSpPr>
            <p:nvPr/>
          </p:nvSpPr>
          <p:spPr bwMode="auto">
            <a:xfrm>
              <a:off x="3345" y="3240"/>
              <a:ext cx="59" cy="5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9" y="29"/>
                </a:cxn>
                <a:cxn ang="0">
                  <a:pos x="29" y="59"/>
                </a:cxn>
                <a:cxn ang="0">
                  <a:pos x="0" y="29"/>
                </a:cxn>
              </a:cxnLst>
              <a:rect l="0" t="0" r="r" b="b"/>
              <a:pathLst>
                <a:path w="59" h="59">
                  <a:moveTo>
                    <a:pt x="0" y="29"/>
                  </a:moveTo>
                  <a:lnTo>
                    <a:pt x="29" y="0"/>
                  </a:lnTo>
                  <a:lnTo>
                    <a:pt x="59" y="29"/>
                  </a:lnTo>
                  <a:lnTo>
                    <a:pt x="29" y="5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5" name="Freeform 991"/>
            <p:cNvSpPr>
              <a:spLocks/>
            </p:cNvSpPr>
            <p:nvPr/>
          </p:nvSpPr>
          <p:spPr bwMode="auto">
            <a:xfrm>
              <a:off x="3487" y="3127"/>
              <a:ext cx="59" cy="5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6" name="Freeform 992"/>
            <p:cNvSpPr>
              <a:spLocks/>
            </p:cNvSpPr>
            <p:nvPr/>
          </p:nvSpPr>
          <p:spPr bwMode="auto">
            <a:xfrm>
              <a:off x="3487" y="3127"/>
              <a:ext cx="59" cy="59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30" y="0"/>
                </a:cxn>
                <a:cxn ang="0">
                  <a:pos x="59" y="30"/>
                </a:cxn>
                <a:cxn ang="0">
                  <a:pos x="30" y="59"/>
                </a:cxn>
                <a:cxn ang="0">
                  <a:pos x="0" y="30"/>
                </a:cxn>
              </a:cxnLst>
              <a:rect l="0" t="0" r="r" b="b"/>
              <a:pathLst>
                <a:path w="59" h="59">
                  <a:moveTo>
                    <a:pt x="0" y="30"/>
                  </a:moveTo>
                  <a:lnTo>
                    <a:pt x="30" y="0"/>
                  </a:lnTo>
                  <a:lnTo>
                    <a:pt x="59" y="30"/>
                  </a:lnTo>
                  <a:lnTo>
                    <a:pt x="30" y="59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7" name="Freeform 993"/>
            <p:cNvSpPr>
              <a:spLocks/>
            </p:cNvSpPr>
            <p:nvPr/>
          </p:nvSpPr>
          <p:spPr bwMode="auto">
            <a:xfrm>
              <a:off x="3546" y="2905"/>
              <a:ext cx="58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8" name="Freeform 994"/>
            <p:cNvSpPr>
              <a:spLocks/>
            </p:cNvSpPr>
            <p:nvPr/>
          </p:nvSpPr>
          <p:spPr bwMode="auto">
            <a:xfrm>
              <a:off x="3546" y="2905"/>
              <a:ext cx="58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8" y="29"/>
                </a:cxn>
                <a:cxn ang="0">
                  <a:pos x="29" y="58"/>
                </a:cxn>
                <a:cxn ang="0">
                  <a:pos x="0" y="29"/>
                </a:cxn>
              </a:cxnLst>
              <a:rect l="0" t="0" r="r" b="b"/>
              <a:pathLst>
                <a:path w="58" h="58">
                  <a:moveTo>
                    <a:pt x="0" y="29"/>
                  </a:moveTo>
                  <a:lnTo>
                    <a:pt x="29" y="0"/>
                  </a:lnTo>
                  <a:lnTo>
                    <a:pt x="58" y="29"/>
                  </a:lnTo>
                  <a:lnTo>
                    <a:pt x="29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9" name="Freeform 995"/>
            <p:cNvSpPr>
              <a:spLocks/>
            </p:cNvSpPr>
            <p:nvPr/>
          </p:nvSpPr>
          <p:spPr bwMode="auto">
            <a:xfrm>
              <a:off x="3517" y="3186"/>
              <a:ext cx="58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20" name="Freeform 996"/>
            <p:cNvSpPr>
              <a:spLocks/>
            </p:cNvSpPr>
            <p:nvPr/>
          </p:nvSpPr>
          <p:spPr bwMode="auto">
            <a:xfrm>
              <a:off x="3517" y="3186"/>
              <a:ext cx="58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8" y="29"/>
                </a:cxn>
                <a:cxn ang="0">
                  <a:pos x="29" y="58"/>
                </a:cxn>
                <a:cxn ang="0">
                  <a:pos x="0" y="29"/>
                </a:cxn>
              </a:cxnLst>
              <a:rect l="0" t="0" r="r" b="b"/>
              <a:pathLst>
                <a:path w="58" h="58">
                  <a:moveTo>
                    <a:pt x="0" y="29"/>
                  </a:moveTo>
                  <a:lnTo>
                    <a:pt x="29" y="0"/>
                  </a:lnTo>
                  <a:lnTo>
                    <a:pt x="58" y="29"/>
                  </a:lnTo>
                  <a:lnTo>
                    <a:pt x="29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21" name="Freeform 997"/>
            <p:cNvSpPr>
              <a:spLocks/>
            </p:cNvSpPr>
            <p:nvPr/>
          </p:nvSpPr>
          <p:spPr bwMode="auto">
            <a:xfrm>
              <a:off x="3517" y="3171"/>
              <a:ext cx="58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22" name="Freeform 998"/>
            <p:cNvSpPr>
              <a:spLocks/>
            </p:cNvSpPr>
            <p:nvPr/>
          </p:nvSpPr>
          <p:spPr bwMode="auto">
            <a:xfrm>
              <a:off x="3517" y="3171"/>
              <a:ext cx="58" cy="58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8" y="29"/>
                </a:cxn>
                <a:cxn ang="0">
                  <a:pos x="29" y="58"/>
                </a:cxn>
                <a:cxn ang="0">
                  <a:pos x="0" y="29"/>
                </a:cxn>
              </a:cxnLst>
              <a:rect l="0" t="0" r="r" b="b"/>
              <a:pathLst>
                <a:path w="58" h="58">
                  <a:moveTo>
                    <a:pt x="0" y="29"/>
                  </a:moveTo>
                  <a:lnTo>
                    <a:pt x="29" y="0"/>
                  </a:lnTo>
                  <a:lnTo>
                    <a:pt x="58" y="29"/>
                  </a:lnTo>
                  <a:lnTo>
                    <a:pt x="29" y="5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23" name="Freeform 999"/>
            <p:cNvSpPr>
              <a:spLocks/>
            </p:cNvSpPr>
            <p:nvPr/>
          </p:nvSpPr>
          <p:spPr bwMode="auto">
            <a:xfrm>
              <a:off x="3287" y="3098"/>
              <a:ext cx="58" cy="5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8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8"/>
                  </a:lnTo>
                </a:path>
              </a:pathLst>
            </a:custGeom>
            <a:noFill/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24" name="Freeform 1000"/>
            <p:cNvSpPr>
              <a:spLocks/>
            </p:cNvSpPr>
            <p:nvPr/>
          </p:nvSpPr>
          <p:spPr bwMode="auto">
            <a:xfrm>
              <a:off x="3287" y="3098"/>
              <a:ext cx="58" cy="5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9" y="0"/>
                </a:cxn>
                <a:cxn ang="0">
                  <a:pos x="58" y="29"/>
                </a:cxn>
                <a:cxn ang="0">
                  <a:pos x="29" y="59"/>
                </a:cxn>
                <a:cxn ang="0">
                  <a:pos x="0" y="29"/>
                </a:cxn>
              </a:cxnLst>
              <a:rect l="0" t="0" r="r" b="b"/>
              <a:pathLst>
                <a:path w="58" h="59">
                  <a:moveTo>
                    <a:pt x="0" y="29"/>
                  </a:moveTo>
                  <a:lnTo>
                    <a:pt x="29" y="0"/>
                  </a:lnTo>
                  <a:lnTo>
                    <a:pt x="58" y="29"/>
                  </a:lnTo>
                  <a:lnTo>
                    <a:pt x="29" y="5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4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005" name="Ellipse 1004"/>
          <p:cNvSpPr/>
          <p:nvPr/>
        </p:nvSpPr>
        <p:spPr bwMode="auto">
          <a:xfrm>
            <a:off x="695297" y="3481388"/>
            <a:ext cx="1000132" cy="1500198"/>
          </a:xfrm>
          <a:prstGeom prst="ellipse">
            <a:avLst/>
          </a:prstGeom>
          <a:solidFill>
            <a:srgbClr val="669999">
              <a:alpha val="0"/>
            </a:srgbClr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06" name="Ellipse 1005"/>
          <p:cNvSpPr/>
          <p:nvPr/>
        </p:nvSpPr>
        <p:spPr bwMode="auto">
          <a:xfrm rot="2497730">
            <a:off x="3732854" y="2328280"/>
            <a:ext cx="1165986" cy="1143008"/>
          </a:xfrm>
          <a:prstGeom prst="ellipse">
            <a:avLst/>
          </a:prstGeom>
          <a:solidFill>
            <a:srgbClr val="669999">
              <a:alpha val="0"/>
            </a:srgbClr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07" name="Ellipse 1006"/>
          <p:cNvSpPr/>
          <p:nvPr/>
        </p:nvSpPr>
        <p:spPr bwMode="auto">
          <a:xfrm rot="259822">
            <a:off x="4999565" y="4501382"/>
            <a:ext cx="947744" cy="1143008"/>
          </a:xfrm>
          <a:prstGeom prst="ellipse">
            <a:avLst/>
          </a:prstGeom>
          <a:solidFill>
            <a:srgbClr val="669999">
              <a:alpha val="0"/>
            </a:srgbClr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08" name="Ellipse 1007"/>
          <p:cNvSpPr/>
          <p:nvPr/>
        </p:nvSpPr>
        <p:spPr bwMode="auto">
          <a:xfrm>
            <a:off x="1957368" y="3481388"/>
            <a:ext cx="642942" cy="928694"/>
          </a:xfrm>
          <a:prstGeom prst="ellipse">
            <a:avLst/>
          </a:prstGeom>
          <a:solidFill>
            <a:srgbClr val="669999">
              <a:alpha val="0"/>
            </a:srgbClr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10" name="ZoneTexte 1009"/>
          <p:cNvSpPr txBox="1"/>
          <p:nvPr/>
        </p:nvSpPr>
        <p:spPr>
          <a:xfrm>
            <a:off x="552421" y="3059411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Tahoma" pitchFamily="34" charset="0"/>
                <a:cs typeface="Tahoma" pitchFamily="34" charset="0"/>
              </a:rPr>
              <a:t>1-MCP</a:t>
            </a:r>
            <a:endParaRPr lang="fr-FR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011" name="ZoneTexte 1010"/>
          <p:cNvSpPr txBox="1"/>
          <p:nvPr/>
        </p:nvSpPr>
        <p:spPr>
          <a:xfrm>
            <a:off x="3910007" y="3619500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Tahoma" pitchFamily="34" charset="0"/>
                <a:cs typeface="Tahoma" pitchFamily="34" charset="0"/>
              </a:rPr>
              <a:t>Témoins</a:t>
            </a:r>
          </a:p>
          <a:p>
            <a:pPr algn="ctr"/>
            <a:r>
              <a:rPr lang="fr-FR" b="1" dirty="0" smtClean="0">
                <a:latin typeface="Tahoma" pitchFamily="34" charset="0"/>
                <a:cs typeface="Tahoma" pitchFamily="34" charset="0"/>
              </a:rPr>
              <a:t>non traités</a:t>
            </a:r>
            <a:endParaRPr lang="fr-FR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015" name="ZoneTexte 1014"/>
          <p:cNvSpPr txBox="1"/>
          <p:nvPr/>
        </p:nvSpPr>
        <p:spPr>
          <a:xfrm>
            <a:off x="8001024" y="28574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017" name="ZoneTexte 1016"/>
          <p:cNvSpPr txBox="1"/>
          <p:nvPr/>
        </p:nvSpPr>
        <p:spPr>
          <a:xfrm>
            <a:off x="1766867" y="4357694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Tahoma" pitchFamily="34" charset="0"/>
                <a:cs typeface="Tahoma" pitchFamily="34" charset="0"/>
              </a:rPr>
              <a:t>Récolte</a:t>
            </a:r>
            <a:endParaRPr lang="fr-FR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15" name="ZoneTexte 214"/>
          <p:cNvSpPr txBox="1"/>
          <p:nvPr/>
        </p:nvSpPr>
        <p:spPr>
          <a:xfrm>
            <a:off x="6572264" y="3089033"/>
            <a:ext cx="24288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Tahoma" pitchFamily="34" charset="0"/>
                <a:cs typeface="Tahoma" pitchFamily="34" charset="0"/>
              </a:rPr>
              <a:t>AFD</a:t>
            </a:r>
          </a:p>
          <a:p>
            <a:endParaRPr lang="fr-FR" sz="1600" dirty="0" smtClean="0">
              <a:latin typeface="Tahoma" pitchFamily="34" charset="0"/>
              <a:cs typeface="Tahoma" pitchFamily="34" charset="0"/>
            </a:endParaRPr>
          </a:p>
          <a:p>
            <a:r>
              <a:rPr lang="fr-FR" sz="1600" dirty="0" smtClean="0">
                <a:latin typeface="Tahoma" pitchFamily="34" charset="0"/>
                <a:cs typeface="Tahoma" pitchFamily="34" charset="0"/>
              </a:rPr>
              <a:t>81 individus</a:t>
            </a:r>
          </a:p>
          <a:p>
            <a:r>
              <a:rPr lang="fr-FR" sz="1600" dirty="0" smtClean="0">
                <a:latin typeface="Tahoma" pitchFamily="34" charset="0"/>
                <a:cs typeface="Tahoma" pitchFamily="34" charset="0"/>
              </a:rPr>
              <a:t>38 variables</a:t>
            </a:r>
          </a:p>
          <a:p>
            <a:endParaRPr lang="fr-FR" sz="1600" dirty="0" smtClean="0">
              <a:latin typeface="Tahoma" pitchFamily="34" charset="0"/>
              <a:cs typeface="Tahoma" pitchFamily="34" charset="0"/>
            </a:endParaRPr>
          </a:p>
          <a:p>
            <a:r>
              <a:rPr lang="fr-FR" sz="1600" dirty="0" smtClean="0">
                <a:latin typeface="Tahoma" pitchFamily="34" charset="0"/>
                <a:cs typeface="Tahoma" pitchFamily="34" charset="0"/>
              </a:rPr>
              <a:t>plan 1-2 : 91% variance</a:t>
            </a:r>
          </a:p>
          <a:p>
            <a:r>
              <a:rPr lang="fr-FR" sz="1600" dirty="0" smtClean="0">
                <a:latin typeface="Tahoma" pitchFamily="34" charset="0"/>
                <a:cs typeface="Tahoma" pitchFamily="34" charset="0"/>
              </a:rPr>
              <a:t>Axe 1 : 80%</a:t>
            </a:r>
          </a:p>
          <a:p>
            <a:r>
              <a:rPr lang="fr-FR" sz="1600" dirty="0" smtClean="0">
                <a:latin typeface="Tahoma" pitchFamily="34" charset="0"/>
                <a:cs typeface="Tahoma" pitchFamily="34" charset="0"/>
              </a:rPr>
              <a:t>Axe 2 : 11%</a:t>
            </a:r>
          </a:p>
          <a:p>
            <a:endParaRPr lang="fr-FR" sz="1600" dirty="0" smtClean="0">
              <a:latin typeface="Tahoma" pitchFamily="34" charset="0"/>
              <a:cs typeface="Tahoma" pitchFamily="34" charset="0"/>
            </a:endParaRPr>
          </a:p>
          <a:p>
            <a:r>
              <a:rPr lang="fr-FR" sz="1600" dirty="0" smtClean="0">
                <a:latin typeface="Tahoma" pitchFamily="34" charset="0"/>
                <a:cs typeface="Tahoma" pitchFamily="34" charset="0"/>
              </a:rPr>
              <a:t>Environ ¾ des variables fortement corrélées à l’axe 1 (cos² &gt;0.6)</a:t>
            </a:r>
          </a:p>
        </p:txBody>
      </p:sp>
      <p:sp>
        <p:nvSpPr>
          <p:cNvPr id="221" name="ZoneTexte 220"/>
          <p:cNvSpPr txBox="1"/>
          <p:nvPr/>
        </p:nvSpPr>
        <p:spPr>
          <a:xfrm>
            <a:off x="357158" y="5929330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Tahoma" pitchFamily="34" charset="0"/>
                <a:cs typeface="Tahoma" pitchFamily="34" charset="0"/>
              </a:rPr>
              <a:t>Fermeté</a:t>
            </a:r>
            <a:endParaRPr lang="fr-FR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22" name="ZoneTexte 221"/>
          <p:cNvSpPr txBox="1"/>
          <p:nvPr/>
        </p:nvSpPr>
        <p:spPr>
          <a:xfrm>
            <a:off x="4500562" y="5929330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Tahoma" pitchFamily="34" charset="0"/>
                <a:cs typeface="Tahoma" pitchFamily="34" charset="0"/>
              </a:rPr>
              <a:t>Arômes</a:t>
            </a:r>
            <a:endParaRPr lang="fr-FR" b="1" dirty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223" name="Connecteur droit avec flèche 222"/>
          <p:cNvCxnSpPr/>
          <p:nvPr/>
        </p:nvCxnSpPr>
        <p:spPr bwMode="auto">
          <a:xfrm>
            <a:off x="1964513" y="6159368"/>
            <a:ext cx="2428892" cy="1588"/>
          </a:xfrm>
          <a:prstGeom prst="straightConnector1">
            <a:avLst/>
          </a:prstGeom>
          <a:solidFill>
            <a:srgbClr val="669999">
              <a:alpha val="0"/>
            </a:srgb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5" grpId="0" animBg="1"/>
      <p:bldP spid="1006" grpId="0" animBg="1"/>
      <p:bldP spid="1007" grpId="0" animBg="1"/>
      <p:bldP spid="1008" grpId="0" animBg="1"/>
      <p:bldP spid="1010" grpId="0"/>
      <p:bldP spid="1011" grpId="0"/>
      <p:bldP spid="1017" grpId="0"/>
      <p:bldP spid="221" grpId="0"/>
      <p:bldP spid="2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Stockage x traitement</a:t>
            </a:r>
            <a:br>
              <a:rPr lang="fr-FR" dirty="0" smtClean="0"/>
            </a:br>
            <a:r>
              <a:rPr lang="fr-FR" dirty="0" smtClean="0"/>
              <a:t>Données physicochimiques</a:t>
            </a:r>
            <a:endParaRPr lang="fr-FR" dirty="0"/>
          </a:p>
        </p:txBody>
      </p:sp>
      <p:graphicFrame>
        <p:nvGraphicFramePr>
          <p:cNvPr id="14" name="Graphique 13"/>
          <p:cNvGraphicFramePr>
            <a:graphicFrameLocks noChangeAspect="1"/>
          </p:cNvGraphicFramePr>
          <p:nvPr/>
        </p:nvGraphicFramePr>
        <p:xfrm>
          <a:off x="4857752" y="1428736"/>
          <a:ext cx="3934777" cy="2339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aphique 14"/>
          <p:cNvGraphicFramePr>
            <a:graphicFrameLocks noChangeAspect="1"/>
          </p:cNvGraphicFramePr>
          <p:nvPr/>
        </p:nvGraphicFramePr>
        <p:xfrm>
          <a:off x="214282" y="1428736"/>
          <a:ext cx="3886199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Graphique 16"/>
          <p:cNvGraphicFramePr>
            <a:graphicFrameLocks noChangeAspect="1"/>
          </p:cNvGraphicFramePr>
          <p:nvPr/>
        </p:nvGraphicFramePr>
        <p:xfrm>
          <a:off x="2571736" y="4143380"/>
          <a:ext cx="3886199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Stockage x traitement</a:t>
            </a:r>
            <a:br>
              <a:rPr lang="fr-FR" dirty="0" smtClean="0"/>
            </a:br>
            <a:r>
              <a:rPr lang="fr-FR" dirty="0" smtClean="0"/>
              <a:t>Composés d’arômes</a:t>
            </a:r>
            <a:endParaRPr lang="fr-FR" dirty="0"/>
          </a:p>
        </p:txBody>
      </p:sp>
      <p:graphicFrame>
        <p:nvGraphicFramePr>
          <p:cNvPr id="4" name="Graphique 3"/>
          <p:cNvGraphicFramePr>
            <a:graphicFrameLocks noChangeAspect="1"/>
          </p:cNvGraphicFramePr>
          <p:nvPr/>
        </p:nvGraphicFramePr>
        <p:xfrm>
          <a:off x="5000628" y="1428736"/>
          <a:ext cx="3886199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>
            <a:graphicFrameLocks noChangeAspect="1"/>
          </p:cNvGraphicFramePr>
          <p:nvPr/>
        </p:nvGraphicFramePr>
        <p:xfrm>
          <a:off x="285720" y="4143380"/>
          <a:ext cx="3886199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phique 5"/>
          <p:cNvGraphicFramePr>
            <a:graphicFrameLocks noChangeAspect="1"/>
          </p:cNvGraphicFramePr>
          <p:nvPr/>
        </p:nvGraphicFramePr>
        <p:xfrm>
          <a:off x="5000628" y="4143380"/>
          <a:ext cx="3886199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aphique 7"/>
          <p:cNvGraphicFramePr>
            <a:graphicFrameLocks noChangeAspect="1"/>
          </p:cNvGraphicFramePr>
          <p:nvPr/>
        </p:nvGraphicFramePr>
        <p:xfrm>
          <a:off x="285720" y="1428736"/>
          <a:ext cx="3886199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5500694" y="6468927"/>
            <a:ext cx="3429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i="1" dirty="0" smtClean="0">
                <a:latin typeface="Tahoma" pitchFamily="34" charset="0"/>
                <a:cs typeface="Tahoma" pitchFamily="34" charset="0"/>
              </a:rPr>
              <a:t>concentrations exprimées en µg/kg </a:t>
            </a:r>
            <a:r>
              <a:rPr lang="fr-FR" sz="1000" i="1" dirty="0" err="1" smtClean="0">
                <a:latin typeface="Tahoma" pitchFamily="34" charset="0"/>
                <a:cs typeface="Tahoma" pitchFamily="34" charset="0"/>
              </a:rPr>
              <a:t>eq</a:t>
            </a:r>
            <a:r>
              <a:rPr lang="fr-FR" sz="1000" i="1" dirty="0" smtClean="0">
                <a:latin typeface="Tahoma" pitchFamily="34" charset="0"/>
                <a:cs typeface="Tahoma" pitchFamily="34" charset="0"/>
              </a:rPr>
              <a:t>. étalon interne</a:t>
            </a:r>
            <a:endParaRPr lang="fr-FR" sz="1000" i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Remise en oxygène</a:t>
            </a:r>
            <a:br>
              <a:rPr lang="fr-FR" dirty="0" smtClean="0"/>
            </a:br>
            <a:r>
              <a:rPr lang="fr-FR" dirty="0" smtClean="0"/>
              <a:t>J</a:t>
            </a:r>
            <a:r>
              <a:rPr lang="fr-FR" baseline="-25000" dirty="0" smtClean="0"/>
              <a:t>+10</a:t>
            </a:r>
            <a:r>
              <a:rPr lang="fr-FR" dirty="0" smtClean="0"/>
              <a:t> vs J</a:t>
            </a:r>
            <a:r>
              <a:rPr lang="fr-FR" baseline="-25000" dirty="0" smtClean="0"/>
              <a:t>+21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 smtClean="0"/>
              <a:t>Impact d’une augmentation de la durée de remise en oxygène après un conservation en AC pour des échantillons traités au 1-MCP ? </a:t>
            </a:r>
          </a:p>
          <a:p>
            <a:pPr lvl="1"/>
            <a:endParaRPr lang="fr-FR" dirty="0" smtClean="0"/>
          </a:p>
          <a:p>
            <a:pPr lvl="2"/>
            <a:r>
              <a:rPr lang="fr-FR" dirty="0" smtClean="0"/>
              <a:t>J</a:t>
            </a:r>
            <a:r>
              <a:rPr lang="fr-FR" baseline="-25000" dirty="0" smtClean="0"/>
              <a:t>+10</a:t>
            </a:r>
            <a:r>
              <a:rPr lang="fr-FR" dirty="0" smtClean="0"/>
              <a:t> (</a:t>
            </a:r>
            <a:r>
              <a:rPr lang="fr-FR" b="1" dirty="0" smtClean="0"/>
              <a:t>3 jours 2°C </a:t>
            </a:r>
            <a:r>
              <a:rPr lang="fr-FR" dirty="0" smtClean="0"/>
              <a:t>+ 7 jours 18°C)</a:t>
            </a:r>
          </a:p>
          <a:p>
            <a:pPr lvl="2"/>
            <a:r>
              <a:rPr lang="fr-FR" dirty="0" smtClean="0"/>
              <a:t>J</a:t>
            </a:r>
            <a:r>
              <a:rPr lang="fr-FR" baseline="-25000" dirty="0" smtClean="0"/>
              <a:t>+21</a:t>
            </a:r>
            <a:r>
              <a:rPr lang="fr-FR" dirty="0" smtClean="0"/>
              <a:t> (</a:t>
            </a:r>
            <a:r>
              <a:rPr lang="fr-FR" b="1" dirty="0" smtClean="0"/>
              <a:t>14 jours 2°C </a:t>
            </a:r>
            <a:r>
              <a:rPr lang="fr-FR" dirty="0" smtClean="0"/>
              <a:t>+ 7 jours 18°C)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yssefraiseferi01">
  <a:themeElements>
    <a:clrScheme name="">
      <a:dk1>
        <a:srgbClr val="990033"/>
      </a:dk1>
      <a:lt1>
        <a:srgbClr val="FFFFFF"/>
      </a:lt1>
      <a:dk2>
        <a:srgbClr val="006600"/>
      </a:dk2>
      <a:lt2>
        <a:srgbClr val="D599AE"/>
      </a:lt2>
      <a:accent1>
        <a:srgbClr val="99C2AD"/>
      </a:accent1>
      <a:accent2>
        <a:srgbClr val="99C2AD"/>
      </a:accent2>
      <a:accent3>
        <a:srgbClr val="FFFFFF"/>
      </a:accent3>
      <a:accent4>
        <a:srgbClr val="82002A"/>
      </a:accent4>
      <a:accent5>
        <a:srgbClr val="CADDD3"/>
      </a:accent5>
      <a:accent6>
        <a:srgbClr val="8AB09C"/>
      </a:accent6>
      <a:hlink>
        <a:srgbClr val="99C2AD"/>
      </a:hlink>
      <a:folHlink>
        <a:srgbClr val="D599AE"/>
      </a:folHlink>
    </a:clrScheme>
    <a:fontScheme name="Vayssefraiseferi0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9999">
            <a:alpha val="0"/>
          </a:srgbClr>
        </a:solidFill>
        <a:ln w="9525" cap="flat" cmpd="sng" algn="ctr">
          <a:noFill/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9999">
            <a:alpha val="0"/>
          </a:srgbClr>
        </a:solidFill>
        <a:ln w="9525" cap="flat" cmpd="sng" algn="ctr">
          <a:noFill/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ayssefraiseferi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yssefraiseferi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yssefraiseferi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yssefraiseferi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yssefraiseferi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yssefraiseferi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yssefraiseferi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">
    <a:dk1>
      <a:srgbClr val="990033"/>
    </a:dk1>
    <a:lt1>
      <a:srgbClr val="FFFFFF"/>
    </a:lt1>
    <a:dk2>
      <a:srgbClr val="006600"/>
    </a:dk2>
    <a:lt2>
      <a:srgbClr val="D599AE"/>
    </a:lt2>
    <a:accent1>
      <a:srgbClr val="99C2AD"/>
    </a:accent1>
    <a:accent2>
      <a:srgbClr val="99C2AD"/>
    </a:accent2>
    <a:accent3>
      <a:srgbClr val="FFFFFF"/>
    </a:accent3>
    <a:accent4>
      <a:srgbClr val="82002A"/>
    </a:accent4>
    <a:accent5>
      <a:srgbClr val="CADDD3"/>
    </a:accent5>
    <a:accent6>
      <a:srgbClr val="8AB09C"/>
    </a:accent6>
    <a:hlink>
      <a:srgbClr val="99C2AD"/>
    </a:hlink>
    <a:folHlink>
      <a:srgbClr val="D599AE"/>
    </a:folHlink>
  </a:clrScheme>
  <a:fontScheme name="Vayssefraiseferi01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8.xml><?xml version="1.0" encoding="utf-8"?>
<a:themeOverride xmlns:a="http://schemas.openxmlformats.org/drawingml/2006/main">
  <a:clrScheme name="">
    <a:dk1>
      <a:srgbClr val="990033"/>
    </a:dk1>
    <a:lt1>
      <a:srgbClr val="FFFFFF"/>
    </a:lt1>
    <a:dk2>
      <a:srgbClr val="006600"/>
    </a:dk2>
    <a:lt2>
      <a:srgbClr val="D599AE"/>
    </a:lt2>
    <a:accent1>
      <a:srgbClr val="99C2AD"/>
    </a:accent1>
    <a:accent2>
      <a:srgbClr val="99C2AD"/>
    </a:accent2>
    <a:accent3>
      <a:srgbClr val="FFFFFF"/>
    </a:accent3>
    <a:accent4>
      <a:srgbClr val="82002A"/>
    </a:accent4>
    <a:accent5>
      <a:srgbClr val="CADDD3"/>
    </a:accent5>
    <a:accent6>
      <a:srgbClr val="8AB09C"/>
    </a:accent6>
    <a:hlink>
      <a:srgbClr val="99C2AD"/>
    </a:hlink>
    <a:folHlink>
      <a:srgbClr val="D599AE"/>
    </a:folHlink>
  </a:clrScheme>
  <a:fontScheme name="Vayssefraiseferi01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9.xml><?xml version="1.0" encoding="utf-8"?>
<a:themeOverride xmlns:a="http://schemas.openxmlformats.org/drawingml/2006/main">
  <a:clrScheme name="">
    <a:dk1>
      <a:srgbClr val="990033"/>
    </a:dk1>
    <a:lt1>
      <a:srgbClr val="FFFFFF"/>
    </a:lt1>
    <a:dk2>
      <a:srgbClr val="006600"/>
    </a:dk2>
    <a:lt2>
      <a:srgbClr val="D599AE"/>
    </a:lt2>
    <a:accent1>
      <a:srgbClr val="99C2AD"/>
    </a:accent1>
    <a:accent2>
      <a:srgbClr val="99C2AD"/>
    </a:accent2>
    <a:accent3>
      <a:srgbClr val="FFFFFF"/>
    </a:accent3>
    <a:accent4>
      <a:srgbClr val="82002A"/>
    </a:accent4>
    <a:accent5>
      <a:srgbClr val="CADDD3"/>
    </a:accent5>
    <a:accent6>
      <a:srgbClr val="8AB09C"/>
    </a:accent6>
    <a:hlink>
      <a:srgbClr val="99C2AD"/>
    </a:hlink>
    <a:folHlink>
      <a:srgbClr val="D599AE"/>
    </a:folHlink>
  </a:clrScheme>
  <a:fontScheme name="Vayssefraiseferi01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CP suivi filière fraise 2009</Template>
  <TotalTime>2422</TotalTime>
  <Words>877</Words>
  <Application>Microsoft Office PowerPoint</Application>
  <PresentationFormat>Affichage à l'écran (4:3)</PresentationFormat>
  <Paragraphs>256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Vayssefraiseferi01</vt:lpstr>
      <vt:lpstr>Influence de l’itinéraire de conservation sur la qualité aromatique,  nutritionnelle et gustative </vt:lpstr>
      <vt:lpstr>Présentation</vt:lpstr>
      <vt:lpstr>Protocole</vt:lpstr>
      <vt:lpstr>Caractérisation chimique</vt:lpstr>
      <vt:lpstr>Résultats moyens sur 3 ans</vt:lpstr>
      <vt:lpstr>Echantillons traités 1-MCP Fermes mais moins aromatiques</vt:lpstr>
      <vt:lpstr> Stockage x traitement Données physicochimiques</vt:lpstr>
      <vt:lpstr>Stockage x traitement Composés d’arômes</vt:lpstr>
      <vt:lpstr>Remise en oxygène J+10 vs J+21</vt:lpstr>
      <vt:lpstr>J+10 vs J+21  Données physicochimiques</vt:lpstr>
      <vt:lpstr>J+10 vs J+21  Composés d’arômes</vt:lpstr>
      <vt:lpstr> AC Dynamique (ACD)</vt:lpstr>
      <vt:lpstr>ACD Données Physicochimiques</vt:lpstr>
      <vt:lpstr>ACD Composés d’arômes</vt:lpstr>
      <vt:lpstr>ACD Composés polyphénoliques</vt:lpstr>
      <vt:lpstr>Conclusion</vt:lpstr>
      <vt:lpstr>Diapositive 17</vt:lpstr>
      <vt:lpstr>Caractérisation sensorielle</vt:lpstr>
      <vt:lpstr>Pink Lady®</vt:lpstr>
      <vt:lpstr>Tentation®</vt:lpstr>
      <vt:lpstr>Golden Delicious</vt:lpstr>
      <vt:lpstr>Bilan note Goût global</vt:lpstr>
      <vt:lpstr>Bilan note Croquant</vt:lpstr>
      <vt:lpstr>Conclusion</vt:lpstr>
    </vt:vector>
  </TitlesOfParts>
  <Company>Ctifl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Renforcer la connaissance produit en commercialisation</dc:title>
  <dc:creator>vayssep</dc:creator>
  <cp:lastModifiedBy>mathieuhv</cp:lastModifiedBy>
  <cp:revision>255</cp:revision>
  <dcterms:created xsi:type="dcterms:W3CDTF">2009-10-13T08:51:47Z</dcterms:created>
  <dcterms:modified xsi:type="dcterms:W3CDTF">2010-12-08T14:20:04Z</dcterms:modified>
</cp:coreProperties>
</file>